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9.xml" ContentType="application/vnd.openxmlformats-officedocument.presentationml.notesSl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345" r:id="rId3"/>
    <p:sldId id="353" r:id="rId4"/>
    <p:sldId id="405" r:id="rId5"/>
    <p:sldId id="404" r:id="rId6"/>
    <p:sldId id="406" r:id="rId7"/>
    <p:sldId id="407" r:id="rId8"/>
    <p:sldId id="408" r:id="rId9"/>
    <p:sldId id="409" r:id="rId10"/>
    <p:sldId id="410" r:id="rId11"/>
    <p:sldId id="411" r:id="rId12"/>
    <p:sldId id="412" r:id="rId13"/>
    <p:sldId id="413" r:id="rId14"/>
    <p:sldId id="414" r:id="rId15"/>
    <p:sldId id="346" r:id="rId16"/>
    <p:sldId id="350" r:id="rId17"/>
    <p:sldId id="347" r:id="rId18"/>
    <p:sldId id="374" r:id="rId19"/>
    <p:sldId id="351" r:id="rId20"/>
    <p:sldId id="401" r:id="rId21"/>
    <p:sldId id="402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73" r:id="rId34"/>
    <p:sldId id="366" r:id="rId35"/>
    <p:sldId id="384" r:id="rId36"/>
    <p:sldId id="367" r:id="rId37"/>
    <p:sldId id="370" r:id="rId38"/>
    <p:sldId id="368" r:id="rId39"/>
    <p:sldId id="382" r:id="rId40"/>
    <p:sldId id="375" r:id="rId41"/>
    <p:sldId id="400" r:id="rId42"/>
    <p:sldId id="376" r:id="rId43"/>
    <p:sldId id="383" r:id="rId44"/>
  </p:sldIdLst>
  <p:sldSz cx="9144000" cy="5143500" type="screen16x9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Girola" initials="EG" lastIdx="13" clrIdx="0">
    <p:extLst>
      <p:ext uri="{19B8F6BF-5375-455C-9EA6-DF929625EA0E}">
        <p15:presenceInfo xmlns:p15="http://schemas.microsoft.com/office/powerpoint/2012/main" userId="Elena Girola" providerId="None"/>
      </p:ext>
    </p:extLst>
  </p:cmAuthor>
  <p:cmAuthor id="2" name="Elena Girola" initials="EG [2]" lastIdx="14" clrIdx="1">
    <p:extLst>
      <p:ext uri="{19B8F6BF-5375-455C-9EA6-DF929625EA0E}">
        <p15:presenceInfo xmlns:p15="http://schemas.microsoft.com/office/powerpoint/2012/main" userId="be4b79b9348ce5f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CC9900"/>
    <a:srgbClr val="05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76968" autoAdjust="0"/>
  </p:normalViewPr>
  <p:slideViewPr>
    <p:cSldViewPr snapToGrid="0" snapToObjects="1">
      <p:cViewPr varScale="1">
        <p:scale>
          <a:sx n="111" d="100"/>
          <a:sy n="111" d="100"/>
        </p:scale>
        <p:origin x="1134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  <p:sld r:id="rId35" collapse="1"/>
      <p:sld r:id="rId36" collapse="1"/>
      <p:sld r:id="rId37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>
        <p:scale>
          <a:sx n="100" d="100"/>
          <a:sy n="100" d="100"/>
        </p:scale>
        <p:origin x="3468" y="-8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4.xml"/><Relationship Id="rId18" Type="http://schemas.openxmlformats.org/officeDocument/2006/relationships/slide" Target="slides/slide20.xml"/><Relationship Id="rId26" Type="http://schemas.openxmlformats.org/officeDocument/2006/relationships/slide" Target="slides/slide28.xml"/><Relationship Id="rId3" Type="http://schemas.openxmlformats.org/officeDocument/2006/relationships/slide" Target="slides/slide4.xml"/><Relationship Id="rId21" Type="http://schemas.openxmlformats.org/officeDocument/2006/relationships/slide" Target="slides/slide23.xml"/><Relationship Id="rId34" Type="http://schemas.openxmlformats.org/officeDocument/2006/relationships/slide" Target="slides/slide36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9.xml"/><Relationship Id="rId25" Type="http://schemas.openxmlformats.org/officeDocument/2006/relationships/slide" Target="slides/slide27.xml"/><Relationship Id="rId33" Type="http://schemas.openxmlformats.org/officeDocument/2006/relationships/slide" Target="slides/slide35.xml"/><Relationship Id="rId2" Type="http://schemas.openxmlformats.org/officeDocument/2006/relationships/slide" Target="slides/slide3.xml"/><Relationship Id="rId16" Type="http://schemas.openxmlformats.org/officeDocument/2006/relationships/slide" Target="slides/slide17.xml"/><Relationship Id="rId20" Type="http://schemas.openxmlformats.org/officeDocument/2006/relationships/slide" Target="slides/slide22.xml"/><Relationship Id="rId29" Type="http://schemas.openxmlformats.org/officeDocument/2006/relationships/slide" Target="slides/slide31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24" Type="http://schemas.openxmlformats.org/officeDocument/2006/relationships/slide" Target="slides/slide26.xml"/><Relationship Id="rId32" Type="http://schemas.openxmlformats.org/officeDocument/2006/relationships/slide" Target="slides/slide34.xml"/><Relationship Id="rId37" Type="http://schemas.openxmlformats.org/officeDocument/2006/relationships/slide" Target="slides/slide39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23" Type="http://schemas.openxmlformats.org/officeDocument/2006/relationships/slide" Target="slides/slide25.xml"/><Relationship Id="rId28" Type="http://schemas.openxmlformats.org/officeDocument/2006/relationships/slide" Target="slides/slide30.xml"/><Relationship Id="rId36" Type="http://schemas.openxmlformats.org/officeDocument/2006/relationships/slide" Target="slides/slide38.xml"/><Relationship Id="rId10" Type="http://schemas.openxmlformats.org/officeDocument/2006/relationships/slide" Target="slides/slide11.xml"/><Relationship Id="rId19" Type="http://schemas.openxmlformats.org/officeDocument/2006/relationships/slide" Target="slides/slide21.xml"/><Relationship Id="rId31" Type="http://schemas.openxmlformats.org/officeDocument/2006/relationships/slide" Target="slides/slide33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Relationship Id="rId22" Type="http://schemas.openxmlformats.org/officeDocument/2006/relationships/slide" Target="slides/slide24.xml"/><Relationship Id="rId27" Type="http://schemas.openxmlformats.org/officeDocument/2006/relationships/slide" Target="slides/slide29.xml"/><Relationship Id="rId30" Type="http://schemas.openxmlformats.org/officeDocument/2006/relationships/slide" Target="slides/slide32.xml"/><Relationship Id="rId35" Type="http://schemas.openxmlformats.org/officeDocument/2006/relationships/slide" Target="slides/slide3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010978252939889"/>
          <c:y val="0.10436468209622479"/>
          <c:w val="0.50191678178339538"/>
          <c:h val="0.736709184488986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Emissioni totali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c:spPr>
          <c:invertIfNegative val="0"/>
          <c:cat>
            <c:numRef>
              <c:f>Foglio1!$A$2:$A$5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2017</c:v>
                </c:pt>
              </c:numCache>
            </c:numRef>
          </c:cat>
          <c:val>
            <c:numRef>
              <c:f>Foglio1!$B$2:$B$5</c:f>
              <c:numCache>
                <c:formatCode>General</c:formatCode>
                <c:ptCount val="4"/>
                <c:pt idx="0">
                  <c:v>99.6</c:v>
                </c:pt>
                <c:pt idx="1">
                  <c:v>99.3</c:v>
                </c:pt>
                <c:pt idx="2">
                  <c:v>101.8</c:v>
                </c:pt>
                <c:pt idx="3">
                  <c:v>97.1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2D-450F-9188-B4C56BF29B5A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Di cui nel settore agricolo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/>
          </c:spPr>
          <c:invertIfNegative val="0"/>
          <c:cat>
            <c:numRef>
              <c:f>Foglio1!$A$2:$A$5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2012</c:v>
                </c:pt>
                <c:pt idx="2">
                  <c:v>2014</c:v>
                </c:pt>
                <c:pt idx="3">
                  <c:v>2017</c:v>
                </c:pt>
              </c:numCache>
            </c:numRef>
          </c:cat>
          <c:val>
            <c:numRef>
              <c:f>Foglio1!$C$2:$C$5</c:f>
              <c:numCache>
                <c:formatCode>General</c:formatCode>
                <c:ptCount val="4"/>
                <c:pt idx="0">
                  <c:v>97</c:v>
                </c:pt>
                <c:pt idx="1">
                  <c:v>97</c:v>
                </c:pt>
                <c:pt idx="2">
                  <c:v>99.5</c:v>
                </c:pt>
                <c:pt idx="3">
                  <c:v>94.1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2D-450F-9188-B4C56BF29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133824"/>
        <c:axId val="135004544"/>
      </c:barChart>
      <c:catAx>
        <c:axId val="13513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04544"/>
        <c:crosses val="autoZero"/>
        <c:auto val="1"/>
        <c:lblAlgn val="ctr"/>
        <c:lblOffset val="100"/>
        <c:noMultiLvlLbl val="0"/>
      </c:catAx>
      <c:valAx>
        <c:axId val="135004544"/>
        <c:scaling>
          <c:orientation val="minMax"/>
          <c:max val="105"/>
          <c:min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200" b="0" i="0" baseline="0" dirty="0">
                    <a:effectLst/>
                  </a:rPr>
                  <a:t>ktNH</a:t>
                </a:r>
                <a:r>
                  <a:rPr lang="en-AU" sz="1200" b="0" i="0" baseline="-25000" dirty="0">
                    <a:effectLst/>
                  </a:rPr>
                  <a:t>3</a:t>
                </a:r>
                <a:r>
                  <a:rPr lang="en-AU" sz="1200" b="0" i="0" baseline="0" dirty="0">
                    <a:effectLst/>
                  </a:rPr>
                  <a:t>/anno</a:t>
                </a:r>
                <a:endParaRPr lang="en-AU" sz="1200" dirty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33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6409722990320783E-3"/>
          <c:y val="0.1134902747902652"/>
          <c:w val="0.23329622927016383"/>
          <c:h val="0.760522704334443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Biodiversità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23E1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28-49D8-BE1D-54E27D9789E1}"/>
              </c:ext>
            </c:extLst>
          </c:dPt>
          <c:cat>
            <c:strRef>
              <c:f>Foglio1!$A$2</c:f>
              <c:strCache>
                <c:ptCount val="1"/>
                <c:pt idx="0">
                  <c:v>Categoria 1</c:v>
                </c:pt>
              </c:strCache>
            </c:strRef>
          </c:cat>
          <c:val>
            <c:numRef>
              <c:f>Foglio1!$B$2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28-49D8-BE1D-54E27D9789E1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Paesaggio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Foglio1!$A$2</c:f>
              <c:strCache>
                <c:ptCount val="1"/>
                <c:pt idx="0">
                  <c:v>Categoria 1</c:v>
                </c:pt>
              </c:strCache>
            </c:strRef>
          </c:cat>
          <c:val>
            <c:numRef>
              <c:f>Foglio1!$C$2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E28-49D8-BE1D-54E27D9789E1}"/>
            </c:ext>
          </c:extLst>
        </c:ser>
        <c:ser>
          <c:idx val="2"/>
          <c:order val="2"/>
          <c:tx>
            <c:strRef>
              <c:f>Foglio1!$D$1</c:f>
              <c:strCache>
                <c:ptCount val="1"/>
                <c:pt idx="0">
                  <c:v>Risorse idriche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Foglio1!$A$2</c:f>
              <c:strCache>
                <c:ptCount val="1"/>
                <c:pt idx="0">
                  <c:v>Categoria 1</c:v>
                </c:pt>
              </c:strCache>
            </c:strRef>
          </c:cat>
          <c:val>
            <c:numRef>
              <c:f>Foglio1!$D$2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28-49D8-BE1D-54E27D9789E1}"/>
            </c:ext>
          </c:extLst>
        </c:ser>
        <c:ser>
          <c:idx val="3"/>
          <c:order val="3"/>
          <c:tx>
            <c:strRef>
              <c:f>Foglio1!$E$1</c:f>
              <c:strCache>
                <c:ptCount val="1"/>
                <c:pt idx="0">
                  <c:v>Suolo</c:v>
                </c:pt>
              </c:strCache>
            </c:strRef>
          </c:tx>
          <c:spPr>
            <a:solidFill>
              <a:srgbClr val="503C14"/>
            </a:solidFill>
            <a:ln>
              <a:noFill/>
            </a:ln>
            <a:effectLst/>
          </c:spPr>
          <c:invertIfNegative val="0"/>
          <c:cat>
            <c:strRef>
              <c:f>Foglio1!$A$2</c:f>
              <c:strCache>
                <c:ptCount val="1"/>
                <c:pt idx="0">
                  <c:v>Categoria 1</c:v>
                </c:pt>
              </c:strCache>
            </c:strRef>
          </c:cat>
          <c:val>
            <c:numRef>
              <c:f>Foglio1!$E$2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E28-49D8-BE1D-54E27D9789E1}"/>
            </c:ext>
          </c:extLst>
        </c:ser>
        <c:ser>
          <c:idx val="4"/>
          <c:order val="4"/>
          <c:tx>
            <c:strRef>
              <c:f>Foglio1!$F$1</c:f>
              <c:strCache>
                <c:ptCount val="1"/>
                <c:pt idx="0">
                  <c:v>Mitigazione CC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Foglio1!$A$2</c:f>
              <c:strCache>
                <c:ptCount val="1"/>
                <c:pt idx="0">
                  <c:v>Categoria 1</c:v>
                </c:pt>
              </c:strCache>
            </c:strRef>
          </c:cat>
          <c:val>
            <c:numRef>
              <c:f>Foglio1!$F$2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28-49D8-BE1D-54E27D9789E1}"/>
            </c:ext>
          </c:extLst>
        </c:ser>
        <c:ser>
          <c:idx val="5"/>
          <c:order val="5"/>
          <c:tx>
            <c:strRef>
              <c:f>Foglio1!$G$1</c:f>
              <c:strCache>
                <c:ptCount val="1"/>
                <c:pt idx="0">
                  <c:v>Green Economy</c:v>
                </c:pt>
              </c:strCache>
            </c:strRef>
          </c:tx>
          <c:spPr>
            <a:solidFill>
              <a:srgbClr val="F397BA"/>
            </a:solidFill>
            <a:ln>
              <a:noFill/>
            </a:ln>
            <a:effectLst/>
          </c:spPr>
          <c:invertIfNegative val="0"/>
          <c:cat>
            <c:strRef>
              <c:f>Foglio1!$A$2</c:f>
              <c:strCache>
                <c:ptCount val="1"/>
                <c:pt idx="0">
                  <c:v>Categoria 1</c:v>
                </c:pt>
              </c:strCache>
            </c:strRef>
          </c:cat>
          <c:val>
            <c:numRef>
              <c:f>Foglio1!$G$2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E28-49D8-BE1D-54E27D978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350912"/>
        <c:axId val="135364992"/>
      </c:barChart>
      <c:catAx>
        <c:axId val="135350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364992"/>
        <c:crosses val="autoZero"/>
        <c:auto val="1"/>
        <c:lblAlgn val="ctr"/>
        <c:lblOffset val="100"/>
        <c:noMultiLvlLbl val="0"/>
      </c:catAx>
      <c:valAx>
        <c:axId val="13536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1353509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581531489508282"/>
          <c:y val="0.1580674157918284"/>
          <c:w val="0.39710383356775841"/>
          <c:h val="0.60567357644100328"/>
        </c:manualLayout>
      </c:layout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Colonna1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9D8-4FB1-ADBF-F6381198509A}"/>
              </c:ext>
            </c:extLst>
          </c:dPt>
          <c:dPt>
            <c:idx val="1"/>
            <c:bubble3D val="0"/>
            <c:spPr>
              <a:solidFill>
                <a:schemeClr val="accent2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9D8-4FB1-ADBF-F6381198509A}"/>
              </c:ext>
            </c:extLst>
          </c:dPt>
          <c:dPt>
            <c:idx val="2"/>
            <c:bubble3D val="0"/>
            <c:spPr>
              <a:solidFill>
                <a:schemeClr val="accent2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9D8-4FB1-ADBF-F6381198509A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9D8-4FB1-ADBF-F6381198509A}"/>
              </c:ext>
            </c:extLst>
          </c:dPt>
          <c:dPt>
            <c:idx val="4"/>
            <c:bubble3D val="0"/>
            <c:spPr>
              <a:solidFill>
                <a:schemeClr val="accent2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9D8-4FB1-ADBF-F6381198509A}"/>
              </c:ext>
            </c:extLst>
          </c:dPt>
          <c:dPt>
            <c:idx val="5"/>
            <c:bubble3D val="0"/>
            <c:spPr>
              <a:solidFill>
                <a:schemeClr val="accent2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9D8-4FB1-ADBF-F6381198509A}"/>
              </c:ext>
            </c:extLst>
          </c:dPt>
          <c:dPt>
            <c:idx val="6"/>
            <c:bubble3D val="0"/>
            <c:spPr>
              <a:solidFill>
                <a:schemeClr val="accent2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9D8-4FB1-ADBF-F6381198509A}"/>
              </c:ext>
            </c:extLst>
          </c:dPt>
          <c:dLbls>
            <c:dLbl>
              <c:idx val="0"/>
              <c:layout>
                <c:manualLayout>
                  <c:x val="2.4108389678818735E-2"/>
                  <c:y val="7.706294863250491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03795570936152"/>
                      <c:h val="0.471131726786510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9D8-4FB1-ADBF-F6381198509A}"/>
                </c:ext>
              </c:extLst>
            </c:dLbl>
            <c:dLbl>
              <c:idx val="1"/>
              <c:layout>
                <c:manualLayout>
                  <c:x val="-5.8703887940471614E-2"/>
                  <c:y val="-5.985036654630125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3903262082307"/>
                      <c:h val="0.194564669872915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9D8-4FB1-ADBF-F6381198509A}"/>
                </c:ext>
              </c:extLst>
            </c:dLbl>
            <c:dLbl>
              <c:idx val="2"/>
              <c:layout>
                <c:manualLayout>
                  <c:x val="0.12161393574129968"/>
                  <c:y val="-3.09168643767089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60439331744978"/>
                      <c:h val="0.228058809928074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A9D8-4FB1-ADBF-F6381198509A}"/>
                </c:ext>
              </c:extLst>
            </c:dLbl>
            <c:dLbl>
              <c:idx val="3"/>
              <c:layout>
                <c:manualLayout>
                  <c:x val="6.9095001127709504E-3"/>
                  <c:y val="1.58228070367115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5648161437552"/>
                      <c:h val="0.205817645988422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A9D8-4FB1-ADBF-F6381198509A}"/>
                </c:ext>
              </c:extLst>
            </c:dLbl>
            <c:dLbl>
              <c:idx val="4"/>
              <c:layout>
                <c:manualLayout>
                  <c:x val="-5.9141165235835251E-3"/>
                  <c:y val="5.3098422499246916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05413760063818"/>
                      <c:h val="0.2597591142282383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A9D8-4FB1-ADBF-F6381198509A}"/>
                </c:ext>
              </c:extLst>
            </c:dLbl>
            <c:dLbl>
              <c:idx val="5"/>
              <c:layout>
                <c:manualLayout>
                  <c:x val="2.1869166502708902E-3"/>
                  <c:y val="-2.4442130991716832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9D8-4FB1-ADBF-F6381198509A}"/>
                </c:ext>
              </c:extLst>
            </c:dLbl>
            <c:dLbl>
              <c:idx val="6"/>
              <c:layout>
                <c:manualLayout>
                  <c:x val="4.4983132345107903E-2"/>
                  <c:y val="-1.225852470044342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939454505252477"/>
                      <c:h val="9.167968737467234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A9D8-4FB1-ADBF-F638119850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Foglio1!$A$2:$A$8</c:f>
              <c:strCache>
                <c:ptCount val="7"/>
                <c:pt idx="0">
                  <c:v>Produzioni di origine animale</c:v>
                </c:pt>
                <c:pt idx="1">
                  <c:v>Cereali</c:v>
                </c:pt>
                <c:pt idx="2">
                  <c:v>Florovivaismo</c:v>
                </c:pt>
                <c:pt idx="3">
                  <c:v>Suini</c:v>
                </c:pt>
                <c:pt idx="4">
                  <c:v>Bovini da carne</c:v>
                </c:pt>
                <c:pt idx="5">
                  <c:v>Api</c:v>
                </c:pt>
                <c:pt idx="6">
                  <c:v>Foraggio</c:v>
                </c:pt>
              </c:strCache>
            </c:strRef>
          </c:cat>
          <c:val>
            <c:numRef>
              <c:f>Foglio1!$B$2:$B$8</c:f>
              <c:numCache>
                <c:formatCode>General</c:formatCode>
                <c:ptCount val="7"/>
                <c:pt idx="0">
                  <c:v>3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9D8-4FB1-ADBF-F638119850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+mj-lt"/>
        </a:defRPr>
      </a:pPr>
      <a:endParaRPr lang="en-US"/>
    </a:p>
  </c:tx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Colonna1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CD0-4439-A9E0-5454103F34BD}"/>
              </c:ext>
            </c:extLst>
          </c:dPt>
          <c:dPt>
            <c:idx val="1"/>
            <c:bubble3D val="0"/>
            <c:spPr>
              <a:solidFill>
                <a:schemeClr val="accent5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D0-4439-A9E0-5454103F34BD}"/>
              </c:ext>
            </c:extLst>
          </c:dPt>
          <c:dPt>
            <c:idx val="2"/>
            <c:bubble3D val="0"/>
            <c:spPr>
              <a:solidFill>
                <a:schemeClr val="accent5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CD0-4439-A9E0-5454103F34BD}"/>
              </c:ext>
            </c:extLst>
          </c:dPt>
          <c:dPt>
            <c:idx val="3"/>
            <c:bubble3D val="0"/>
            <c:spPr>
              <a:solidFill>
                <a:schemeClr val="accent5">
                  <a:tint val="8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CD0-4439-A9E0-5454103F34BD}"/>
              </c:ext>
            </c:extLst>
          </c:dPt>
          <c:dPt>
            <c:idx val="4"/>
            <c:bubble3D val="0"/>
            <c:spPr>
              <a:solidFill>
                <a:schemeClr val="accent5">
                  <a:tint val="3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CD0-4439-A9E0-5454103F34BD}"/>
              </c:ext>
            </c:extLst>
          </c:dPt>
          <c:dPt>
            <c:idx val="5"/>
            <c:bubble3D val="0"/>
            <c:spPr>
              <a:solidFill>
                <a:schemeClr val="accent5">
                  <a:tint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CD0-4439-A9E0-5454103F34BD}"/>
              </c:ext>
            </c:extLst>
          </c:dPt>
          <c:dLbls>
            <c:dLbl>
              <c:idx val="0"/>
              <c:layout>
                <c:manualLayout>
                  <c:x val="-0.20795024913094814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CD0-4439-A9E0-5454103F34BD}"/>
                </c:ext>
              </c:extLst>
            </c:dLbl>
            <c:dLbl>
              <c:idx val="1"/>
              <c:layout>
                <c:manualLayout>
                  <c:x val="0.21488192410197968"/>
                  <c:y val="4.72449476155367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5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CD0-4439-A9E0-5454103F34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Foglio1!$A$2:$A$3</c:f>
              <c:strCache>
                <c:ptCount val="2"/>
                <c:pt idx="0">
                  <c:v>Sì</c:v>
                </c:pt>
                <c:pt idx="1">
                  <c:v>No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6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CD0-4439-A9E0-5454103F34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910864884635435"/>
          <c:y val="7.114843574564006E-2"/>
          <c:w val="0.77393103720440348"/>
          <c:h val="0.46155074750185099"/>
        </c:manualLayout>
      </c:layout>
      <c:barChart>
        <c:barDir val="col"/>
        <c:grouping val="stacked"/>
        <c:varyColors val="0"/>
        <c:ser>
          <c:idx val="2"/>
          <c:order val="0"/>
          <c:tx>
            <c:strRef>
              <c:f>'about:[blank]Caratteristiche interventi'!$M$1</c:f>
              <c:strCache>
                <c:ptCount val="1"/>
                <c:pt idx="0">
                  <c:v>Contributo del FEASR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'about:[blank]Caratteristiche interventi'!$J$2:$J$15</c:f>
              <c:strCache>
                <c:ptCount val="14"/>
                <c:pt idx="0">
                  <c:v>Agricoltura biologica e integrata</c:v>
                </c:pt>
                <c:pt idx="1">
                  <c:v>Aree Rurali</c:v>
                </c:pt>
                <c:pt idx="2">
                  <c:v>Salvaguardia delle risorse idriche</c:v>
                </c:pt>
                <c:pt idx="3">
                  <c:v>Benessere animale</c:v>
                </c:pt>
                <c:pt idx="4">
                  <c:v>Conservazione del suolo</c:v>
                </c:pt>
                <c:pt idx="5">
                  <c:v>Riduzione emissioni di ammoniaca</c:v>
                </c:pt>
                <c:pt idx="6">
                  <c:v>Biodiversità</c:v>
                </c:pt>
                <c:pt idx="7">
                  <c:v>Competitività sostenibile e sostegno al reddito</c:v>
                </c:pt>
                <c:pt idx="8">
                  <c:v>Cooperazione</c:v>
                </c:pt>
                <c:pt idx="9">
                  <c:v>Gestione forestale sostenibile</c:v>
                </c:pt>
                <c:pt idx="10">
                  <c:v>LEADER</c:v>
                </c:pt>
                <c:pt idx="11">
                  <c:v>Ricambio Generazionale</c:v>
                </c:pt>
                <c:pt idx="12">
                  <c:v>Riduzione dell'impatto dell'uso di prodotti fitosanitari</c:v>
                </c:pt>
                <c:pt idx="13">
                  <c:v>Sistema della Conoscenza e dell’Innovazione – AKIS</c:v>
                </c:pt>
              </c:strCache>
            </c:strRef>
          </c:cat>
          <c:val>
            <c:numRef>
              <c:f>'about:[blank]Caratteristiche interventi'!$M$2:$M$15</c:f>
              <c:numCache>
                <c:formatCode>General</c:formatCode>
                <c:ptCount val="14"/>
                <c:pt idx="0">
                  <c:v>21164000</c:v>
                </c:pt>
                <c:pt idx="1">
                  <c:v>8343500</c:v>
                </c:pt>
                <c:pt idx="2">
                  <c:v>13431000</c:v>
                </c:pt>
                <c:pt idx="3">
                  <c:v>6919000</c:v>
                </c:pt>
                <c:pt idx="4">
                  <c:v>19129000</c:v>
                </c:pt>
                <c:pt idx="5">
                  <c:v>6919000</c:v>
                </c:pt>
                <c:pt idx="6">
                  <c:v>52706500</c:v>
                </c:pt>
                <c:pt idx="7">
                  <c:v>97883500</c:v>
                </c:pt>
                <c:pt idx="8">
                  <c:v>7326000</c:v>
                </c:pt>
                <c:pt idx="9">
                  <c:v>15873000</c:v>
                </c:pt>
                <c:pt idx="10">
                  <c:v>22792000</c:v>
                </c:pt>
                <c:pt idx="11">
                  <c:v>14245000</c:v>
                </c:pt>
                <c:pt idx="12">
                  <c:v>4477000</c:v>
                </c:pt>
                <c:pt idx="13">
                  <c:v>11599500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F9-47F8-9A4F-A81D993B11AB}"/>
            </c:ext>
          </c:extLst>
        </c:ser>
        <c:ser>
          <c:idx val="3"/>
          <c:order val="1"/>
          <c:tx>
            <c:strRef>
              <c:f>'about:[blank]Caratteristiche interventi'!$N$1</c:f>
              <c:strCache>
                <c:ptCount val="1"/>
                <c:pt idx="0">
                  <c:v>Spesa pubblica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'about:[blank]Caratteristiche interventi'!$J$2:$J$15</c:f>
              <c:strCache>
                <c:ptCount val="14"/>
                <c:pt idx="0">
                  <c:v>Agricoltura biologica e integrata</c:v>
                </c:pt>
                <c:pt idx="1">
                  <c:v>Aree Rurali</c:v>
                </c:pt>
                <c:pt idx="2">
                  <c:v>Salvaguardia delle risorse idriche</c:v>
                </c:pt>
                <c:pt idx="3">
                  <c:v>Benessere animale</c:v>
                </c:pt>
                <c:pt idx="4">
                  <c:v>Conservazione del suolo</c:v>
                </c:pt>
                <c:pt idx="5">
                  <c:v>Riduzione emissioni di ammoniaca</c:v>
                </c:pt>
                <c:pt idx="6">
                  <c:v>Biodiversità</c:v>
                </c:pt>
                <c:pt idx="7">
                  <c:v>Competitività sostenibile e sostegno al reddito</c:v>
                </c:pt>
                <c:pt idx="8">
                  <c:v>Cooperazione</c:v>
                </c:pt>
                <c:pt idx="9">
                  <c:v>Gestione forestale sostenibile</c:v>
                </c:pt>
                <c:pt idx="10">
                  <c:v>LEADER</c:v>
                </c:pt>
                <c:pt idx="11">
                  <c:v>Ricambio Generazionale</c:v>
                </c:pt>
                <c:pt idx="12">
                  <c:v>Riduzione dell'impatto dell'uso di prodotti fitosanitari</c:v>
                </c:pt>
                <c:pt idx="13">
                  <c:v>Sistema della Conoscenza e dell’Innovazione – AKIS</c:v>
                </c:pt>
              </c:strCache>
            </c:strRef>
          </c:cat>
          <c:val>
            <c:numRef>
              <c:f>'about:[blank]Caratteristiche interventi'!$N$2:$N$15</c:f>
              <c:numCache>
                <c:formatCode>General</c:formatCode>
                <c:ptCount val="14"/>
                <c:pt idx="0">
                  <c:v>30836000</c:v>
                </c:pt>
                <c:pt idx="1">
                  <c:v>12156500</c:v>
                </c:pt>
                <c:pt idx="2">
                  <c:v>19569000</c:v>
                </c:pt>
                <c:pt idx="3">
                  <c:v>10081000</c:v>
                </c:pt>
                <c:pt idx="4">
                  <c:v>27871000</c:v>
                </c:pt>
                <c:pt idx="5">
                  <c:v>10081000</c:v>
                </c:pt>
                <c:pt idx="6">
                  <c:v>76793500</c:v>
                </c:pt>
                <c:pt idx="7">
                  <c:v>142616500</c:v>
                </c:pt>
                <c:pt idx="8">
                  <c:v>10674000</c:v>
                </c:pt>
                <c:pt idx="9">
                  <c:v>23127000</c:v>
                </c:pt>
                <c:pt idx="10">
                  <c:v>33208000</c:v>
                </c:pt>
                <c:pt idx="11">
                  <c:v>20755000</c:v>
                </c:pt>
                <c:pt idx="12">
                  <c:v>6523000</c:v>
                </c:pt>
                <c:pt idx="13">
                  <c:v>17400500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F9-47F8-9A4F-A81D993B11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10163960"/>
        <c:axId val="1010171832"/>
      </c:barChart>
      <c:barChart>
        <c:barDir val="col"/>
        <c:grouping val="clustered"/>
        <c:varyColors val="0"/>
        <c:ser>
          <c:idx val="0"/>
          <c:order val="2"/>
          <c:tx>
            <c:strRef>
              <c:f>'about:[blank]Caratteristiche interventi'!$K$1</c:f>
              <c:strCache>
                <c:ptCount val="1"/>
                <c:pt idx="0">
                  <c:v>N interventi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  <a:effectLst/>
          </c:spPr>
          <c:invertIfNegative val="0"/>
          <c:cat>
            <c:strRef>
              <c:f>'about:[blank]Caratteristiche interventi'!$J$2:$J$15</c:f>
              <c:strCache>
                <c:ptCount val="14"/>
                <c:pt idx="0">
                  <c:v>Agricoltura biologica e integrata</c:v>
                </c:pt>
                <c:pt idx="1">
                  <c:v>Aree Rurali</c:v>
                </c:pt>
                <c:pt idx="2">
                  <c:v>Salvaguardia delle risorse idriche</c:v>
                </c:pt>
                <c:pt idx="3">
                  <c:v>Benessere animale</c:v>
                </c:pt>
                <c:pt idx="4">
                  <c:v>Conservazione del suolo</c:v>
                </c:pt>
                <c:pt idx="5">
                  <c:v>Riduzione emissioni di ammoniaca</c:v>
                </c:pt>
                <c:pt idx="6">
                  <c:v>Biodiversità</c:v>
                </c:pt>
                <c:pt idx="7">
                  <c:v>Competitività sostenibile e sostegno al reddito</c:v>
                </c:pt>
                <c:pt idx="8">
                  <c:v>Cooperazione</c:v>
                </c:pt>
                <c:pt idx="9">
                  <c:v>Gestione forestale sostenibile</c:v>
                </c:pt>
                <c:pt idx="10">
                  <c:v>LEADER</c:v>
                </c:pt>
                <c:pt idx="11">
                  <c:v>Ricambio Generazionale</c:v>
                </c:pt>
                <c:pt idx="12">
                  <c:v>Riduzione dell'impatto dell'uso di prodotti fitosanitari</c:v>
                </c:pt>
                <c:pt idx="13">
                  <c:v>Sistema della Conoscenza e dell’Innovazione – AKIS</c:v>
                </c:pt>
              </c:strCache>
            </c:strRef>
          </c:cat>
          <c:val>
            <c:numRef>
              <c:f>'about:[blank]Caratteristiche interventi'!$K$2:$K$15</c:f>
              <c:numCache>
                <c:formatCode>General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7</c:v>
                </c:pt>
                <c:pt idx="7">
                  <c:v>5</c:v>
                </c:pt>
                <c:pt idx="8">
                  <c:v>3</c:v>
                </c:pt>
                <c:pt idx="9">
                  <c:v>5</c:v>
                </c:pt>
                <c:pt idx="10">
                  <c:v>2</c:v>
                </c:pt>
                <c:pt idx="11">
                  <c:v>1</c:v>
                </c:pt>
                <c:pt idx="12">
                  <c:v>2</c:v>
                </c:pt>
                <c:pt idx="1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F9-47F8-9A4F-A81D993B11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48"/>
        <c:axId val="171976928"/>
        <c:axId val="171969856"/>
      </c:barChart>
      <c:catAx>
        <c:axId val="1010163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010171832"/>
        <c:crosses val="autoZero"/>
        <c:auto val="1"/>
        <c:lblAlgn val="ctr"/>
        <c:lblOffset val="100"/>
        <c:noMultiLvlLbl val="0"/>
      </c:catAx>
      <c:valAx>
        <c:axId val="1010171832"/>
        <c:scaling>
          <c:orientation val="minMax"/>
          <c:max val="250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\ [$€-1];[Red]#,##0\ [$€-1]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010163960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4.7311868238776894E-2"/>
                <c:y val="0.26435920137423818"/>
              </c:manualLayout>
            </c:layout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</c:dispUnitsLbl>
        </c:dispUnits>
      </c:valAx>
      <c:valAx>
        <c:axId val="171969856"/>
        <c:scaling>
          <c:orientation val="minMax"/>
          <c:max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it-IT" dirty="0"/>
                  <a:t>Interventi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71976928"/>
        <c:crosses val="max"/>
        <c:crossBetween val="between"/>
      </c:valAx>
      <c:catAx>
        <c:axId val="171976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196985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899350876826741"/>
          <c:y val="7.9915259126187813E-2"/>
          <c:w val="0.28937026844856445"/>
          <c:h val="0.17901306966115571"/>
        </c:manualLayout>
      </c:layout>
      <c:overlay val="1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Helvetica" panose="020B0604020202020204" pitchFamily="34" charset="0"/>
              <a:ea typeface="+mn-ea"/>
              <a:cs typeface="Helvetica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'https://polimi365-my.sharepoint.com/personal/10176590_polimi_it/Documents/ATAA/PSR 2023-2027/Presentazione_PAC_20230207/[Incrocio dati e grafici.xlsx]Caratteristiche interventi (3)'!$L$1</c:f>
              <c:strCache>
                <c:ptCount val="1"/>
                <c:pt idx="0">
                  <c:v>N interventi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33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4A-4B43-A40F-19A6AFA5092A}"/>
              </c:ext>
            </c:extLst>
          </c:dPt>
          <c:dPt>
            <c:idx val="2"/>
            <c:invertIfNegative val="0"/>
            <c:bubble3D val="0"/>
            <c:spPr>
              <a:solidFill>
                <a:srgbClr val="6633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4A-4B43-A40F-19A6AFA5092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B4A-4B43-A40F-19A6AFA5092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B4A-4B43-A40F-19A6AFA5092A}"/>
              </c:ext>
            </c:extLst>
          </c:dPt>
          <c:dPt>
            <c:idx val="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B4A-4B43-A40F-19A6AFA5092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B4A-4B43-A40F-19A6AFA5092A}"/>
              </c:ext>
            </c:extLst>
          </c:dPt>
          <c:dPt>
            <c:idx val="7"/>
            <c:invertIfNegative val="0"/>
            <c:bubble3D val="0"/>
            <c:spPr>
              <a:solidFill>
                <a:srgbClr val="FF66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B4A-4B43-A40F-19A6AFA5092A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B4A-4B43-A40F-19A6AFA5092A}"/>
              </c:ext>
            </c:extLst>
          </c:dPt>
          <c:dPt>
            <c:idx val="9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DB4A-4B43-A40F-19A6AFA5092A}"/>
              </c:ext>
            </c:extLst>
          </c:dPt>
          <c:cat>
            <c:strRef>
              <c:f>'https://polimi365-my.sharepoint.com/personal/10176590_polimi_it/Documents/ATAA/PSR 2023-2027/Presentazione_PAC_20230207/[Incrocio dati e grafici.xlsx]Caratteristiche interventi (3)'!$K$2:$K$11</c:f>
              <c:strCache>
                <c:ptCount val="10"/>
                <c:pt idx="0">
                  <c:v>Biodiversità</c:v>
                </c:pt>
                <c:pt idx="1">
                  <c:v>Paesaggio</c:v>
                </c:pt>
                <c:pt idx="2">
                  <c:v>Suolo</c:v>
                </c:pt>
                <c:pt idx="3">
                  <c:v>Risorse idriche</c:v>
                </c:pt>
                <c:pt idx="4">
                  <c:v>Mitigazione dei cambiamenti climatici</c:v>
                </c:pt>
                <c:pt idx="5">
                  <c:v>Adattamento ai cambiamenti climatici</c:v>
                </c:pt>
                <c:pt idx="6">
                  <c:v>Qualità dell'aria</c:v>
                </c:pt>
                <c:pt idx="7">
                  <c:v>Green economy</c:v>
                </c:pt>
                <c:pt idx="8">
                  <c:v>Efficienza energetica e fonti rinnovabili</c:v>
                </c:pt>
                <c:pt idx="9">
                  <c:v>Trasferimento della conoscenza e innovazione ambientale</c:v>
                </c:pt>
              </c:strCache>
            </c:strRef>
          </c:cat>
          <c:val>
            <c:numRef>
              <c:f>'https://polimi365-my.sharepoint.com/personal/10176590_polimi_it/Documents/ATAA/PSR 2023-2027/Presentazione_PAC_20230207/[Incrocio dati e grafici.xlsx]Caratteristiche interventi (3)'!$L$2:$L$11</c:f>
              <c:numCache>
                <c:formatCode>General</c:formatCode>
                <c:ptCount val="10"/>
                <c:pt idx="0">
                  <c:v>18</c:v>
                </c:pt>
                <c:pt idx="1">
                  <c:v>5</c:v>
                </c:pt>
                <c:pt idx="2">
                  <c:v>12</c:v>
                </c:pt>
                <c:pt idx="3">
                  <c:v>14</c:v>
                </c:pt>
                <c:pt idx="4">
                  <c:v>12</c:v>
                </c:pt>
                <c:pt idx="5">
                  <c:v>15</c:v>
                </c:pt>
                <c:pt idx="6">
                  <c:v>13</c:v>
                </c:pt>
                <c:pt idx="7">
                  <c:v>16</c:v>
                </c:pt>
                <c:pt idx="8">
                  <c:v>5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DB4A-4B43-A40F-19A6AFA509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225216"/>
        <c:axId val="136225632"/>
      </c:barChart>
      <c:catAx>
        <c:axId val="1362252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it-IT" dirty="0"/>
                  <a:t>Prima proposta di settori di intervento e temi ambientali potenzialmente valorizzabili dagli interventi CSR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36225632"/>
        <c:crosses val="autoZero"/>
        <c:auto val="1"/>
        <c:lblAlgn val="ctr"/>
        <c:lblOffset val="100"/>
        <c:noMultiLvlLbl val="0"/>
      </c:catAx>
      <c:valAx>
        <c:axId val="13622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/>
                  <a:t>Numero di interventi del CSR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3622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3967C-8B34-4DBF-910B-7BE270FCAB23}" type="datetimeFigureOut">
              <a:rPr lang="en-GB" smtClean="0"/>
              <a:t>07/02/2023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CA2A2-E328-43AD-A3B4-A243E0A64D0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47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r.regione.lombardia.it/wps/wcm/connect/15d114ff-0145-48d8-b121-bab060243257/ALLEGATI+-+Guida+Rapida+PSR.zip?MOD=AJPERES&amp;CONVERT_TO=url&amp;CACHEID=ROOTWORKSPACE-15d114ff-0145-48d8-b121-bab060243257-lwKGNQ0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113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07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537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098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2194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6461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43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0625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224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271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73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945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Quelli</a:t>
            </a:r>
            <a:r>
              <a:rPr lang="en-GB" dirty="0"/>
              <a:t> sopra </a:t>
            </a:r>
            <a:r>
              <a:rPr lang="en-GB" dirty="0" err="1"/>
              <a:t>sono</a:t>
            </a:r>
            <a:r>
              <a:rPr lang="en-GB" dirty="0"/>
              <a:t> </a:t>
            </a:r>
            <a:r>
              <a:rPr lang="en-GB" dirty="0" err="1"/>
              <a:t>dati</a:t>
            </a:r>
            <a:r>
              <a:rPr lang="en-GB" dirty="0"/>
              <a:t> 14-20 </a:t>
            </a:r>
            <a:r>
              <a:rPr lang="en-GB" dirty="0" err="1"/>
              <a:t>che</a:t>
            </a:r>
            <a:r>
              <a:rPr lang="en-GB" dirty="0"/>
              <a:t> </a:t>
            </a:r>
            <a:r>
              <a:rPr lang="en-GB" dirty="0" err="1"/>
              <a:t>andranno</a:t>
            </a:r>
            <a:r>
              <a:rPr lang="en-GB" dirty="0"/>
              <a:t> </a:t>
            </a:r>
            <a:r>
              <a:rPr lang="en-GB" dirty="0" err="1"/>
              <a:t>integrati</a:t>
            </a:r>
            <a:r>
              <a:rPr lang="en-GB" dirty="0"/>
              <a:t> con </a:t>
            </a:r>
            <a:r>
              <a:rPr lang="en-GB" dirty="0" err="1"/>
              <a:t>attività</a:t>
            </a:r>
            <a:r>
              <a:rPr lang="en-GB" dirty="0"/>
              <a:t> </a:t>
            </a:r>
            <a:r>
              <a:rPr lang="en-GB" dirty="0" err="1"/>
              <a:t>ancora</a:t>
            </a:r>
            <a:r>
              <a:rPr lang="en-GB" dirty="0"/>
              <a:t> in </a:t>
            </a:r>
            <a:r>
              <a:rPr lang="en-GB" dirty="0" err="1"/>
              <a:t>corso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770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Quelli</a:t>
            </a:r>
            <a:r>
              <a:rPr lang="en-GB" dirty="0"/>
              <a:t> sopra </a:t>
            </a:r>
            <a:r>
              <a:rPr lang="en-GB" dirty="0" err="1"/>
              <a:t>sono</a:t>
            </a:r>
            <a:r>
              <a:rPr lang="en-GB" dirty="0"/>
              <a:t> </a:t>
            </a:r>
            <a:r>
              <a:rPr lang="en-GB" dirty="0" err="1"/>
              <a:t>dati</a:t>
            </a:r>
            <a:r>
              <a:rPr lang="en-GB" dirty="0"/>
              <a:t> 14-20 </a:t>
            </a:r>
            <a:r>
              <a:rPr lang="en-GB" dirty="0" err="1"/>
              <a:t>che</a:t>
            </a:r>
            <a:r>
              <a:rPr lang="en-GB" dirty="0"/>
              <a:t> </a:t>
            </a:r>
            <a:r>
              <a:rPr lang="en-GB" dirty="0" err="1"/>
              <a:t>andranno</a:t>
            </a:r>
            <a:r>
              <a:rPr lang="en-GB" dirty="0"/>
              <a:t> </a:t>
            </a:r>
            <a:r>
              <a:rPr lang="en-GB" dirty="0" err="1"/>
              <a:t>integrati</a:t>
            </a:r>
            <a:r>
              <a:rPr lang="en-GB" dirty="0"/>
              <a:t> con </a:t>
            </a:r>
            <a:r>
              <a:rPr lang="en-GB" dirty="0" err="1"/>
              <a:t>attività</a:t>
            </a:r>
            <a:r>
              <a:rPr lang="en-GB" dirty="0"/>
              <a:t> </a:t>
            </a:r>
            <a:r>
              <a:rPr lang="en-GB" dirty="0" err="1"/>
              <a:t>ancora</a:t>
            </a:r>
            <a:r>
              <a:rPr lang="en-GB" dirty="0"/>
              <a:t> in </a:t>
            </a:r>
            <a:r>
              <a:rPr lang="en-GB" dirty="0" err="1"/>
              <a:t>corso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047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940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Misura</a:t>
            </a:r>
            <a:r>
              <a:rPr lang="en-GB" dirty="0"/>
              <a:t> 10: </a:t>
            </a:r>
            <a:r>
              <a:rPr lang="en-GB" dirty="0" err="1"/>
              <a:t>azioni</a:t>
            </a:r>
            <a:r>
              <a:rPr lang="en-GB" dirty="0"/>
              <a:t> </a:t>
            </a:r>
            <a:r>
              <a:rPr lang="en-GB" dirty="0" err="1"/>
              <a:t>agroclimatico</a:t>
            </a:r>
            <a:r>
              <a:rPr lang="en-GB" dirty="0"/>
              <a:t> </a:t>
            </a:r>
            <a:r>
              <a:rPr lang="en-GB" dirty="0" err="1"/>
              <a:t>ambientali</a:t>
            </a:r>
            <a:r>
              <a:rPr lang="en-GB" dirty="0"/>
              <a:t> – a </a:t>
            </a:r>
            <a:r>
              <a:rPr lang="en-GB" dirty="0" err="1"/>
              <a:t>superfici</a:t>
            </a:r>
            <a:r>
              <a:rPr lang="en-GB" dirty="0"/>
              <a:t> (</a:t>
            </a:r>
            <a:r>
              <a:rPr lang="en-GB" dirty="0" err="1"/>
              <a:t>sono</a:t>
            </a:r>
            <a:r>
              <a:rPr lang="en-GB" dirty="0"/>
              <a:t> 12 o 13 tipi di </a:t>
            </a:r>
            <a:r>
              <a:rPr lang="en-GB" dirty="0" err="1"/>
              <a:t>azioni</a:t>
            </a:r>
            <a:r>
              <a:rPr lang="en-GB" dirty="0"/>
              <a:t>)</a:t>
            </a:r>
          </a:p>
          <a:p>
            <a:r>
              <a:rPr lang="en-GB" dirty="0" err="1"/>
              <a:t>Misura</a:t>
            </a:r>
            <a:r>
              <a:rPr lang="en-GB" dirty="0"/>
              <a:t> 11: </a:t>
            </a:r>
            <a:r>
              <a:rPr lang="en-GB" dirty="0" err="1"/>
              <a:t>biologico</a:t>
            </a:r>
            <a:r>
              <a:rPr lang="en-GB" dirty="0"/>
              <a:t> </a:t>
            </a:r>
            <a:r>
              <a:rPr lang="en-GB" dirty="0" err="1"/>
              <a:t>convernsione</a:t>
            </a:r>
            <a:r>
              <a:rPr lang="en-GB" dirty="0"/>
              <a:t> e </a:t>
            </a:r>
            <a:r>
              <a:rPr lang="en-GB" dirty="0" err="1"/>
              <a:t>mantenimento</a:t>
            </a:r>
            <a:r>
              <a:rPr lang="en-GB" dirty="0"/>
              <a:t> </a:t>
            </a:r>
          </a:p>
          <a:p>
            <a:r>
              <a:rPr lang="en-GB" dirty="0" err="1"/>
              <a:t>Misura</a:t>
            </a:r>
            <a:r>
              <a:rPr lang="en-GB" dirty="0"/>
              <a:t> 12: </a:t>
            </a:r>
            <a:r>
              <a:rPr lang="en-GB" dirty="0" err="1"/>
              <a:t>indennità</a:t>
            </a:r>
            <a:r>
              <a:rPr lang="en-GB" dirty="0"/>
              <a:t> in natura 2000 per </a:t>
            </a:r>
            <a:r>
              <a:rPr lang="en-GB" dirty="0" err="1"/>
              <a:t>agricoltori</a:t>
            </a:r>
            <a:r>
              <a:rPr lang="en-GB" dirty="0"/>
              <a:t> con </a:t>
            </a:r>
            <a:r>
              <a:rPr lang="en-GB" dirty="0" err="1"/>
              <a:t>limitazioni</a:t>
            </a:r>
            <a:r>
              <a:rPr lang="en-GB" dirty="0"/>
              <a:t> o </a:t>
            </a:r>
            <a:r>
              <a:rPr lang="en-GB" dirty="0" err="1"/>
              <a:t>obblighi</a:t>
            </a:r>
            <a:r>
              <a:rPr lang="en-GB" dirty="0"/>
              <a:t> </a:t>
            </a:r>
            <a:r>
              <a:rPr lang="en-GB" dirty="0" err="1"/>
              <a:t>derivanti</a:t>
            </a:r>
            <a:r>
              <a:rPr lang="en-GB" dirty="0"/>
              <a:t> da </a:t>
            </a:r>
            <a:r>
              <a:rPr lang="en-GB" dirty="0" err="1"/>
              <a:t>piani</a:t>
            </a:r>
            <a:r>
              <a:rPr lang="en-GB" dirty="0"/>
              <a:t> di </a:t>
            </a:r>
            <a:r>
              <a:rPr lang="en-GB" dirty="0" err="1"/>
              <a:t>gestione</a:t>
            </a:r>
            <a:r>
              <a:rPr lang="en-GB" dirty="0"/>
              <a:t> </a:t>
            </a:r>
            <a:r>
              <a:rPr lang="en-GB" dirty="0" err="1"/>
              <a:t>dei</a:t>
            </a:r>
            <a:r>
              <a:rPr lang="en-GB" dirty="0"/>
              <a:t> </a:t>
            </a:r>
            <a:r>
              <a:rPr lang="en-GB" dirty="0" err="1"/>
              <a:t>siti</a:t>
            </a:r>
            <a:r>
              <a:rPr lang="en-GB" dirty="0"/>
              <a:t> </a:t>
            </a:r>
            <a:r>
              <a:rPr lang="en-GB" dirty="0" err="1"/>
              <a:t>naura</a:t>
            </a:r>
            <a:r>
              <a:rPr lang="en-GB" dirty="0"/>
              <a:t> 2000 (4 tipi di </a:t>
            </a:r>
            <a:r>
              <a:rPr lang="en-GB" dirty="0" err="1"/>
              <a:t>indennità</a:t>
            </a:r>
            <a:r>
              <a:rPr lang="en-GB" dirty="0"/>
              <a:t>)</a:t>
            </a:r>
          </a:p>
          <a:p>
            <a:endParaRPr lang="en-GB" dirty="0"/>
          </a:p>
          <a:p>
            <a:r>
              <a:rPr lang="en-GB" dirty="0" err="1"/>
              <a:t>Misura</a:t>
            </a:r>
            <a:r>
              <a:rPr lang="en-GB" dirty="0"/>
              <a:t> 10 </a:t>
            </a:r>
            <a:r>
              <a:rPr lang="en-GB" dirty="0" err="1"/>
              <a:t>dettagli</a:t>
            </a:r>
            <a:r>
              <a:rPr lang="en-GB" dirty="0"/>
              <a:t>:</a:t>
            </a:r>
          </a:p>
          <a:p>
            <a:r>
              <a:rPr lang="en-GB" dirty="0">
                <a:hlinkClick r:id="rId3"/>
              </a:rPr>
              <a:t>https://www.psr.regione.lombardia.it/wps/wcm/connect/15d114ff-0145-48d8-b121-bab060243257/ALLEGATI+-+Guida+Rapida+PSR.zip?MOD=AJPERES&amp;CONVERT_TO=url&amp;CACHEID=ROOTWORKSPACE-15d114ff-0145-48d8-b121-bab060243257-lwKGNQ0</a:t>
            </a:r>
            <a:endParaRPr lang="en-GB" dirty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699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9072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Misura</a:t>
            </a:r>
            <a:r>
              <a:rPr lang="en-GB" dirty="0"/>
              <a:t> 4 (4.1.01): </a:t>
            </a:r>
            <a:r>
              <a:rPr lang="en-GB" dirty="0" err="1"/>
              <a:t>operazioni</a:t>
            </a:r>
            <a:r>
              <a:rPr lang="en-GB" dirty="0"/>
              <a:t> per la </a:t>
            </a:r>
            <a:r>
              <a:rPr lang="en-GB" dirty="0" err="1"/>
              <a:t>competitività</a:t>
            </a:r>
            <a:r>
              <a:rPr lang="en-GB" dirty="0"/>
              <a:t> – </a:t>
            </a:r>
            <a:r>
              <a:rPr lang="en-GB" dirty="0" err="1"/>
              <a:t>vedi</a:t>
            </a:r>
            <a:r>
              <a:rPr lang="en-GB" dirty="0"/>
              <a:t> link sopra. La 4.1.01 ha la </a:t>
            </a:r>
            <a:r>
              <a:rPr lang="en-GB" dirty="0" err="1"/>
              <a:t>maggior</a:t>
            </a:r>
            <a:r>
              <a:rPr lang="en-GB" dirty="0"/>
              <a:t> </a:t>
            </a:r>
            <a:r>
              <a:rPr lang="en-GB" dirty="0" err="1"/>
              <a:t>dotazione</a:t>
            </a:r>
            <a:r>
              <a:rPr lang="en-GB" dirty="0"/>
              <a:t> </a:t>
            </a:r>
            <a:r>
              <a:rPr lang="en-GB" dirty="0" err="1"/>
              <a:t>finanziria</a:t>
            </a:r>
            <a:r>
              <a:rPr lang="en-GB" dirty="0"/>
              <a:t>. </a:t>
            </a:r>
            <a:r>
              <a:rPr lang="en-GB" dirty="0" err="1"/>
              <a:t>Finanzia</a:t>
            </a:r>
            <a:r>
              <a:rPr lang="en-GB" dirty="0"/>
              <a:t> </a:t>
            </a:r>
            <a:r>
              <a:rPr lang="en-GB" dirty="0" err="1"/>
              <a:t>competititvità</a:t>
            </a:r>
            <a:r>
              <a:rPr lang="en-GB" dirty="0"/>
              <a:t> </a:t>
            </a:r>
            <a:r>
              <a:rPr lang="en-GB" dirty="0" err="1"/>
              <a:t>aziende</a:t>
            </a:r>
            <a:endParaRPr lang="en-GB" dirty="0"/>
          </a:p>
          <a:p>
            <a:endParaRPr lang="en-GB" dirty="0"/>
          </a:p>
          <a:p>
            <a:pPr algn="l"/>
            <a:r>
              <a:rPr lang="en-GB" sz="1200" b="1" i="0" u="none" strike="noStrike" baseline="0" dirty="0">
                <a:latin typeface="Bliss-Bold"/>
              </a:rPr>
              <a:t>4. </a:t>
            </a:r>
            <a:r>
              <a:rPr lang="en-GB" sz="1200" b="1" i="0" u="none" strike="noStrike" baseline="0" dirty="0" err="1">
                <a:latin typeface="Bliss-Bold"/>
              </a:rPr>
              <a:t>Investimenti</a:t>
            </a:r>
            <a:r>
              <a:rPr lang="en-GB" sz="1200" b="1" i="0" u="none" strike="noStrike" baseline="0" dirty="0">
                <a:latin typeface="Bliss-Bold"/>
              </a:rPr>
              <a:t> </a:t>
            </a:r>
            <a:r>
              <a:rPr lang="en-GB" sz="1200" b="1" i="0" u="none" strike="noStrike" baseline="0" dirty="0" err="1">
                <a:latin typeface="Bliss-Bold"/>
              </a:rPr>
              <a:t>materiali</a:t>
            </a:r>
            <a:r>
              <a:rPr lang="en-GB" sz="1200" b="1" i="0" u="none" strike="noStrike" baseline="0" dirty="0">
                <a:latin typeface="Bliss-Bold"/>
              </a:rPr>
              <a:t> per le </a:t>
            </a:r>
            <a:r>
              <a:rPr lang="en-GB" sz="1200" b="1" i="0" u="none" strike="noStrike" baseline="0" dirty="0" err="1">
                <a:latin typeface="Bliss-Bold"/>
              </a:rPr>
              <a:t>aziende</a:t>
            </a:r>
            <a:endParaRPr lang="en-GB" sz="1200" b="1" i="0" u="none" strike="noStrike" baseline="0" dirty="0">
              <a:latin typeface="Bliss-Bold"/>
            </a:endParaRPr>
          </a:p>
          <a:p>
            <a:endParaRPr lang="en-GB" dirty="0"/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4.1.01  </a:t>
            </a:r>
            <a:r>
              <a:rPr lang="it-IT" sz="1800" b="0" i="0" u="none" strike="noStrike" baseline="0" dirty="0">
                <a:latin typeface="Bliss-Light"/>
              </a:rPr>
              <a:t>Incentivi per investimenti per la </a:t>
            </a:r>
            <a:r>
              <a:rPr lang="en-GB" sz="1800" b="0" i="0" u="none" strike="noStrike" baseline="0" dirty="0" err="1">
                <a:latin typeface="Bliss-Light"/>
              </a:rPr>
              <a:t>redditività</a:t>
            </a:r>
            <a:r>
              <a:rPr lang="en-GB" sz="1800" b="0" i="0" u="none" strike="noStrike" baseline="0" dirty="0">
                <a:latin typeface="Bliss-Light"/>
              </a:rPr>
              <a:t>, </a:t>
            </a:r>
            <a:r>
              <a:rPr lang="en-GB" sz="1800" b="0" i="0" u="none" strike="noStrike" baseline="0" dirty="0" err="1">
                <a:latin typeface="Bliss-Light"/>
              </a:rPr>
              <a:t>competitività</a:t>
            </a:r>
            <a:r>
              <a:rPr lang="en-GB" sz="1800" b="0" i="0" u="none" strike="noStrike" baseline="0" dirty="0">
                <a:latin typeface="Bliss-Light"/>
              </a:rPr>
              <a:t> e </a:t>
            </a:r>
            <a:r>
              <a:rPr lang="en-GB" sz="1800" b="0" i="0" u="none" strike="noStrike" baseline="0" dirty="0" err="1">
                <a:latin typeface="Bliss-Light"/>
              </a:rPr>
              <a:t>sostenibilità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delle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aziende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agricole</a:t>
            </a:r>
            <a:endParaRPr lang="en-GB" sz="1800" b="0" i="0" u="none" strike="noStrike" baseline="0" dirty="0">
              <a:latin typeface="Bliss-Light"/>
            </a:endParaRPr>
          </a:p>
          <a:p>
            <a:pPr algn="l"/>
            <a:endParaRPr lang="en-GB" sz="1800" b="1" i="0" u="none" strike="noStrike" baseline="0" dirty="0">
              <a:latin typeface="Bliss-Bold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4.1.02 </a:t>
            </a:r>
            <a:r>
              <a:rPr lang="en-GB" sz="1800" b="0" i="0" u="none" strike="noStrike" baseline="0" dirty="0" err="1">
                <a:latin typeface="Bliss-Light"/>
              </a:rPr>
              <a:t>Incentivi</a:t>
            </a:r>
            <a:r>
              <a:rPr lang="en-GB" sz="1800" b="0" i="0" u="none" strike="noStrike" baseline="0" dirty="0">
                <a:latin typeface="Bliss-Light"/>
              </a:rPr>
              <a:t> per </a:t>
            </a:r>
            <a:r>
              <a:rPr lang="en-GB" sz="1800" b="0" i="0" u="none" strike="noStrike" baseline="0" dirty="0" err="1">
                <a:latin typeface="Bliss-Light"/>
              </a:rPr>
              <a:t>investimenti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nell’ambito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delle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filiere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agroalimentari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</a:p>
          <a:p>
            <a:pPr algn="l"/>
            <a:endParaRPr lang="en-GB" sz="1800" b="0" i="0" u="none" strike="noStrike" baseline="0" dirty="0">
              <a:latin typeface="Bliss-Light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4.2.01 </a:t>
            </a:r>
            <a:r>
              <a:rPr lang="en-GB" sz="1800" b="0" i="0" u="none" strike="noStrike" baseline="0" dirty="0" err="1">
                <a:latin typeface="Bliss-Light"/>
              </a:rPr>
              <a:t>Trasformazione</a:t>
            </a:r>
            <a:r>
              <a:rPr lang="en-GB" sz="1800" b="0" i="0" u="none" strike="noStrike" baseline="0" dirty="0">
                <a:latin typeface="Bliss-Light"/>
              </a:rPr>
              <a:t>, </a:t>
            </a:r>
            <a:r>
              <a:rPr lang="en-GB" sz="1800" b="0" i="0" u="none" strike="noStrike" baseline="0" dirty="0" err="1">
                <a:latin typeface="Bliss-Light"/>
              </a:rPr>
              <a:t>commercializzazione</a:t>
            </a:r>
            <a:r>
              <a:rPr lang="en-GB" sz="1800" b="0" i="0" u="none" strike="noStrike" baseline="0" dirty="0">
                <a:latin typeface="Bliss-Light"/>
              </a:rPr>
              <a:t> e </a:t>
            </a:r>
            <a:r>
              <a:rPr lang="en-GB" sz="1800" b="0" i="0" u="none" strike="noStrike" baseline="0" dirty="0" err="1">
                <a:latin typeface="Bliss-Light"/>
              </a:rPr>
              <a:t>sviluppo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dei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prodotti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agricoli</a:t>
            </a:r>
            <a:endParaRPr lang="en-GB" sz="1800" b="0" i="0" u="none" strike="noStrike" baseline="0" dirty="0">
              <a:latin typeface="Bliss-Light"/>
            </a:endParaRPr>
          </a:p>
          <a:p>
            <a:pPr algn="l"/>
            <a:endParaRPr lang="en-GB" sz="1800" b="0" i="0" u="none" strike="noStrike" baseline="0" dirty="0">
              <a:latin typeface="Bliss-Medium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4.3.01 </a:t>
            </a:r>
            <a:r>
              <a:rPr lang="en-GB" sz="1800" b="0" i="0" u="none" strike="noStrike" baseline="0" dirty="0" err="1">
                <a:latin typeface="Bliss-Light"/>
              </a:rPr>
              <a:t>Infrastrutture</a:t>
            </a:r>
            <a:r>
              <a:rPr lang="en-GB" sz="1800" b="0" i="0" u="none" strike="noStrike" baseline="0" dirty="0">
                <a:latin typeface="Bliss-Light"/>
              </a:rPr>
              <a:t> destinate </a:t>
            </a:r>
            <a:r>
              <a:rPr lang="en-GB" sz="1800" b="0" i="0" u="none" strike="noStrike" baseline="0" dirty="0" err="1">
                <a:latin typeface="Bliss-Light"/>
              </a:rPr>
              <a:t>allo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sviluppo</a:t>
            </a:r>
            <a:r>
              <a:rPr lang="en-GB" sz="1800" b="0" i="0" u="none" strike="noStrike" baseline="0" dirty="0">
                <a:latin typeface="Bliss-Light"/>
              </a:rPr>
              <a:t> del </a:t>
            </a:r>
            <a:r>
              <a:rPr lang="en-GB" sz="1800" b="0" i="0" u="none" strike="noStrike" baseline="0" dirty="0" err="1">
                <a:latin typeface="Bliss-Light"/>
              </a:rPr>
              <a:t>settore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agroforestale</a:t>
            </a:r>
            <a:endParaRPr lang="en-GB" sz="1800" b="0" i="0" u="none" strike="noStrike" baseline="0" dirty="0">
              <a:latin typeface="Bliss-Light"/>
            </a:endParaRPr>
          </a:p>
          <a:p>
            <a:pPr algn="l"/>
            <a:endParaRPr lang="en-GB" sz="1800" b="0" i="0" u="none" strike="noStrike" baseline="0" dirty="0">
              <a:latin typeface="Bliss-Light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4.3.02 </a:t>
            </a:r>
            <a:r>
              <a:rPr lang="en-GB" sz="1800" b="0" i="0" u="none" strike="noStrike" baseline="0" dirty="0" err="1">
                <a:latin typeface="Bliss-Light"/>
              </a:rPr>
              <a:t>Salvaguardia</a:t>
            </a:r>
            <a:r>
              <a:rPr lang="en-GB" sz="1800" b="0" i="0" u="none" strike="noStrike" baseline="0" dirty="0">
                <a:latin typeface="Bliss-Light"/>
              </a:rPr>
              <a:t> e </a:t>
            </a:r>
            <a:r>
              <a:rPr lang="en-GB" sz="1800" b="0" i="0" u="none" strike="noStrike" baseline="0" dirty="0" err="1">
                <a:latin typeface="Bliss-Light"/>
              </a:rPr>
              <a:t>valorizzazione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dei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sistemi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malghivi</a:t>
            </a:r>
            <a:endParaRPr lang="en-GB" sz="1800" b="0" i="0" u="none" strike="noStrike" baseline="0" dirty="0">
              <a:latin typeface="Bliss-Light"/>
            </a:endParaRPr>
          </a:p>
          <a:p>
            <a:pPr algn="l"/>
            <a:endParaRPr lang="en-GB" sz="1800" b="0" i="0" u="none" strike="noStrike" baseline="0" dirty="0">
              <a:latin typeface="Bliss-Light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4.4.01 </a:t>
            </a:r>
            <a:r>
              <a:rPr lang="en-GB" sz="1800" b="0" i="0" u="none" strike="noStrike" baseline="0" dirty="0" err="1">
                <a:latin typeface="Bliss-Light"/>
              </a:rPr>
              <a:t>Investimenti</a:t>
            </a:r>
            <a:r>
              <a:rPr lang="en-GB" sz="1800" b="0" i="0" u="none" strike="noStrike" baseline="0" dirty="0">
                <a:latin typeface="Bliss-Light"/>
              </a:rPr>
              <a:t> non </a:t>
            </a:r>
            <a:r>
              <a:rPr lang="en-GB" sz="1800" b="0" i="0" u="none" strike="noStrike" baseline="0" dirty="0" err="1">
                <a:latin typeface="Bliss-Light"/>
              </a:rPr>
              <a:t>produttivi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finalizzati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prioritariamente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alla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conservazione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della</a:t>
            </a:r>
            <a:r>
              <a:rPr lang="en-GB" sz="1800" b="0" i="0" u="none" strike="noStrike" baseline="0" dirty="0">
                <a:latin typeface="Bliss-Light"/>
              </a:rPr>
              <a:t> Biodiversità</a:t>
            </a:r>
          </a:p>
          <a:p>
            <a:pPr algn="l"/>
            <a:endParaRPr lang="en-GB" sz="1800" b="0" i="0" u="none" strike="noStrike" baseline="0" dirty="0">
              <a:latin typeface="Bliss-Light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4.4.02 </a:t>
            </a:r>
            <a:r>
              <a:rPr lang="en-GB" sz="1800" b="0" i="0" u="none" strike="noStrike" baseline="0" dirty="0" err="1">
                <a:latin typeface="Bliss-Light"/>
              </a:rPr>
              <a:t>Investimenti</a:t>
            </a:r>
            <a:r>
              <a:rPr lang="en-GB" sz="1800" b="0" i="0" u="none" strike="noStrike" baseline="0" dirty="0">
                <a:latin typeface="Bliss-Light"/>
              </a:rPr>
              <a:t> non </a:t>
            </a:r>
            <a:r>
              <a:rPr lang="en-GB" sz="1800" b="0" i="0" u="none" strike="noStrike" baseline="0" dirty="0" err="1">
                <a:latin typeface="Bliss-Light"/>
              </a:rPr>
              <a:t>produttivi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finalizzati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prioritariamente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alla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migliore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gestione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delle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risorse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idriche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03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350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Green </a:t>
            </a:r>
            <a:r>
              <a:rPr lang="en-GB" dirty="0" err="1"/>
              <a:t>econmy</a:t>
            </a:r>
            <a:r>
              <a:rPr lang="en-GB" dirty="0"/>
              <a:t>, da </a:t>
            </a:r>
            <a:r>
              <a:rPr lang="en-GB" dirty="0" err="1"/>
              <a:t>intendersi</a:t>
            </a:r>
            <a:r>
              <a:rPr lang="en-GB" dirty="0"/>
              <a:t> come </a:t>
            </a:r>
            <a:r>
              <a:rPr lang="en-GB" dirty="0" err="1"/>
              <a:t>contributo</a:t>
            </a:r>
            <a:r>
              <a:rPr lang="en-GB" dirty="0"/>
              <a:t> </a:t>
            </a:r>
            <a:r>
              <a:rPr lang="en-GB" dirty="0" err="1"/>
              <a:t>alla</a:t>
            </a:r>
            <a:r>
              <a:rPr lang="en-GB" dirty="0"/>
              <a:t> </a:t>
            </a:r>
            <a:r>
              <a:rPr lang="en-GB" dirty="0" err="1"/>
              <a:t>sostenibilità</a:t>
            </a:r>
            <a:r>
              <a:rPr lang="en-GB" dirty="0"/>
              <a:t> </a:t>
            </a:r>
            <a:r>
              <a:rPr lang="en-GB" dirty="0" err="1"/>
              <a:t>dato</a:t>
            </a:r>
            <a:r>
              <a:rPr lang="en-GB" dirty="0"/>
              <a:t> da </a:t>
            </a:r>
            <a:r>
              <a:rPr lang="en-GB" dirty="0" err="1"/>
              <a:t>misure</a:t>
            </a:r>
            <a:r>
              <a:rPr lang="en-GB" dirty="0"/>
              <a:t> </a:t>
            </a:r>
            <a:r>
              <a:rPr lang="en-GB" dirty="0" err="1"/>
              <a:t>principalemente</a:t>
            </a:r>
            <a:r>
              <a:rPr lang="en-GB" dirty="0"/>
              <a:t> non </a:t>
            </a:r>
            <a:r>
              <a:rPr lang="en-GB" dirty="0" err="1"/>
              <a:t>ambientali</a:t>
            </a:r>
            <a:r>
              <a:rPr lang="en-GB" dirty="0"/>
              <a:t>, ma per la </a:t>
            </a:r>
            <a:r>
              <a:rPr lang="en-GB" dirty="0" err="1"/>
              <a:t>competitività</a:t>
            </a:r>
            <a:r>
              <a:rPr lang="en-GB" dirty="0"/>
              <a:t>  (</a:t>
            </a:r>
            <a:r>
              <a:rPr lang="en-GB" dirty="0" err="1"/>
              <a:t>c’è</a:t>
            </a:r>
            <a:r>
              <a:rPr lang="en-GB" dirty="0"/>
              <a:t> </a:t>
            </a:r>
            <a:r>
              <a:rPr lang="en-GB" dirty="0" err="1"/>
              <a:t>molta</a:t>
            </a:r>
            <a:r>
              <a:rPr lang="en-GB" dirty="0"/>
              <a:t> </a:t>
            </a:r>
            <a:r>
              <a:rPr lang="en-GB" dirty="0" err="1"/>
              <a:t>innovazione</a:t>
            </a:r>
            <a:r>
              <a:rPr lang="en-GB" dirty="0"/>
              <a:t>).</a:t>
            </a:r>
          </a:p>
          <a:p>
            <a:endParaRPr lang="en-GB" dirty="0"/>
          </a:p>
          <a:p>
            <a:pPr algn="l"/>
            <a:r>
              <a:rPr lang="en-GB" sz="1000" b="1" i="0" u="none" strike="noStrike" baseline="0" dirty="0">
                <a:latin typeface="Bliss-Bold"/>
              </a:rPr>
              <a:t>4. </a:t>
            </a:r>
            <a:r>
              <a:rPr lang="en-GB" sz="1000" b="1" i="0" u="none" strike="noStrike" baseline="0" dirty="0" err="1">
                <a:latin typeface="Bliss-Bold"/>
              </a:rPr>
              <a:t>Investimenti</a:t>
            </a:r>
            <a:r>
              <a:rPr lang="en-GB" sz="1000" b="1" i="0" u="none" strike="noStrike" baseline="0" dirty="0">
                <a:latin typeface="Bliss-Bold"/>
              </a:rPr>
              <a:t> </a:t>
            </a:r>
            <a:r>
              <a:rPr lang="en-GB" sz="1000" b="1" i="0" u="none" strike="noStrike" baseline="0" dirty="0" err="1">
                <a:latin typeface="Bliss-Bold"/>
              </a:rPr>
              <a:t>materiali</a:t>
            </a:r>
            <a:r>
              <a:rPr lang="en-GB" sz="1000" b="1" i="0" u="none" strike="noStrike" baseline="0" dirty="0">
                <a:latin typeface="Bliss-Bold"/>
              </a:rPr>
              <a:t> per le </a:t>
            </a:r>
            <a:r>
              <a:rPr lang="en-GB" sz="1000" b="1" i="0" u="none" strike="noStrike" baseline="0" dirty="0" err="1">
                <a:latin typeface="Bliss-Bold"/>
              </a:rPr>
              <a:t>aziende</a:t>
            </a:r>
            <a:endParaRPr lang="en-GB" sz="1000" b="1" i="0" u="none" strike="noStrike" baseline="0" dirty="0">
              <a:latin typeface="Bliss-Bold"/>
            </a:endParaRPr>
          </a:p>
          <a:p>
            <a:endParaRPr lang="en-GB" dirty="0"/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4.1.01  </a:t>
            </a:r>
            <a:r>
              <a:rPr lang="it-IT" sz="1200" b="0" i="0" u="none" strike="noStrike" baseline="0" dirty="0">
                <a:latin typeface="Bliss-Light"/>
              </a:rPr>
              <a:t>Incentivi per investimenti per la </a:t>
            </a:r>
            <a:r>
              <a:rPr lang="en-GB" sz="1200" b="0" i="0" u="none" strike="noStrike" baseline="0" dirty="0" err="1">
                <a:latin typeface="Bliss-Light"/>
              </a:rPr>
              <a:t>redditività</a:t>
            </a:r>
            <a:r>
              <a:rPr lang="en-GB" sz="1200" b="0" i="0" u="none" strike="noStrike" baseline="0" dirty="0">
                <a:latin typeface="Bliss-Light"/>
              </a:rPr>
              <a:t>, </a:t>
            </a:r>
            <a:r>
              <a:rPr lang="en-GB" sz="1200" b="0" i="0" u="none" strike="noStrike" baseline="0" dirty="0" err="1">
                <a:latin typeface="Bliss-Light"/>
              </a:rPr>
              <a:t>competitività</a:t>
            </a:r>
            <a:r>
              <a:rPr lang="en-GB" sz="1200" b="0" i="0" u="none" strike="noStrike" baseline="0" dirty="0">
                <a:latin typeface="Bliss-Light"/>
              </a:rPr>
              <a:t> e </a:t>
            </a:r>
            <a:r>
              <a:rPr lang="en-GB" sz="1200" b="0" i="0" u="none" strike="noStrike" baseline="0" dirty="0" err="1">
                <a:latin typeface="Bliss-Light"/>
              </a:rPr>
              <a:t>sostenibilità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delle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aziende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agricole</a:t>
            </a:r>
            <a:endParaRPr lang="en-GB" sz="1200" b="0" i="0" u="none" strike="noStrike" baseline="0" dirty="0">
              <a:latin typeface="Bliss-Light"/>
            </a:endParaRPr>
          </a:p>
          <a:p>
            <a:pPr algn="l"/>
            <a:endParaRPr lang="en-GB" sz="1200" b="1" i="0" u="none" strike="noStrike" baseline="0" dirty="0">
              <a:latin typeface="Bliss-Bold"/>
            </a:endParaRPr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4.1.02 </a:t>
            </a:r>
            <a:r>
              <a:rPr lang="en-GB" sz="1200" b="0" i="0" u="none" strike="noStrike" baseline="0" dirty="0" err="1">
                <a:latin typeface="Bliss-Light"/>
              </a:rPr>
              <a:t>Incentivi</a:t>
            </a:r>
            <a:r>
              <a:rPr lang="en-GB" sz="1200" b="0" i="0" u="none" strike="noStrike" baseline="0" dirty="0">
                <a:latin typeface="Bliss-Light"/>
              </a:rPr>
              <a:t> per </a:t>
            </a:r>
            <a:r>
              <a:rPr lang="en-GB" sz="1200" b="0" i="0" u="none" strike="noStrike" baseline="0" dirty="0" err="1">
                <a:latin typeface="Bliss-Light"/>
              </a:rPr>
              <a:t>investimenti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nell’ambito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delle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filiere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agroalimentari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</a:p>
          <a:p>
            <a:pPr algn="l"/>
            <a:endParaRPr lang="en-GB" sz="1200" b="0" i="0" u="none" strike="noStrike" baseline="0" dirty="0">
              <a:latin typeface="Bliss-Light"/>
            </a:endParaRPr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4.2.01 </a:t>
            </a:r>
            <a:r>
              <a:rPr lang="en-GB" sz="1200" b="0" i="0" u="none" strike="noStrike" baseline="0" dirty="0" err="1">
                <a:latin typeface="Bliss-Light"/>
              </a:rPr>
              <a:t>Trasformazione</a:t>
            </a:r>
            <a:r>
              <a:rPr lang="en-GB" sz="1200" b="0" i="0" u="none" strike="noStrike" baseline="0" dirty="0">
                <a:latin typeface="Bliss-Light"/>
              </a:rPr>
              <a:t>, </a:t>
            </a:r>
            <a:r>
              <a:rPr lang="en-GB" sz="1200" b="0" i="0" u="none" strike="noStrike" baseline="0" dirty="0" err="1">
                <a:latin typeface="Bliss-Light"/>
              </a:rPr>
              <a:t>commercializzazione</a:t>
            </a:r>
            <a:r>
              <a:rPr lang="en-GB" sz="1200" b="0" i="0" u="none" strike="noStrike" baseline="0" dirty="0">
                <a:latin typeface="Bliss-Light"/>
              </a:rPr>
              <a:t> e </a:t>
            </a:r>
            <a:r>
              <a:rPr lang="en-GB" sz="1200" b="0" i="0" u="none" strike="noStrike" baseline="0" dirty="0" err="1">
                <a:latin typeface="Bliss-Light"/>
              </a:rPr>
              <a:t>sviluppo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dei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prodotti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agricoli</a:t>
            </a:r>
            <a:endParaRPr lang="en-GB" sz="1200" b="0" i="0" u="none" strike="noStrike" baseline="0" dirty="0">
              <a:latin typeface="Bliss-Light"/>
            </a:endParaRPr>
          </a:p>
          <a:p>
            <a:pPr algn="l"/>
            <a:endParaRPr lang="en-GB" sz="1200" b="0" i="0" u="none" strike="noStrike" baseline="0" dirty="0">
              <a:latin typeface="Bliss-Medium"/>
            </a:endParaRPr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4.3.01 </a:t>
            </a:r>
            <a:r>
              <a:rPr lang="en-GB" sz="1200" b="0" i="0" u="none" strike="noStrike" baseline="0" dirty="0" err="1">
                <a:latin typeface="Bliss-Light"/>
              </a:rPr>
              <a:t>Infrastrutture</a:t>
            </a:r>
            <a:r>
              <a:rPr lang="en-GB" sz="1200" b="0" i="0" u="none" strike="noStrike" baseline="0" dirty="0">
                <a:latin typeface="Bliss-Light"/>
              </a:rPr>
              <a:t> destinate </a:t>
            </a:r>
            <a:r>
              <a:rPr lang="en-GB" sz="1200" b="0" i="0" u="none" strike="noStrike" baseline="0" dirty="0" err="1">
                <a:latin typeface="Bliss-Light"/>
              </a:rPr>
              <a:t>allo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sviluppo</a:t>
            </a:r>
            <a:r>
              <a:rPr lang="en-GB" sz="1200" b="0" i="0" u="none" strike="noStrike" baseline="0" dirty="0">
                <a:latin typeface="Bliss-Light"/>
              </a:rPr>
              <a:t> del </a:t>
            </a:r>
            <a:r>
              <a:rPr lang="en-GB" sz="1200" b="0" i="0" u="none" strike="noStrike" baseline="0" dirty="0" err="1">
                <a:latin typeface="Bliss-Light"/>
              </a:rPr>
              <a:t>settore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agroforestale</a:t>
            </a:r>
            <a:endParaRPr lang="en-GB" sz="1200" b="0" i="0" u="none" strike="noStrike" baseline="0" dirty="0">
              <a:latin typeface="Bliss-Light"/>
            </a:endParaRPr>
          </a:p>
          <a:p>
            <a:pPr algn="l"/>
            <a:endParaRPr lang="en-GB" sz="1200" b="0" i="0" u="none" strike="noStrike" baseline="0" dirty="0">
              <a:latin typeface="Bliss-Light"/>
            </a:endParaRPr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4.3.02 </a:t>
            </a:r>
            <a:r>
              <a:rPr lang="en-GB" sz="1200" b="0" i="0" u="none" strike="noStrike" baseline="0" dirty="0" err="1">
                <a:latin typeface="Bliss-Light"/>
              </a:rPr>
              <a:t>Salvaguardia</a:t>
            </a:r>
            <a:r>
              <a:rPr lang="en-GB" sz="1200" b="0" i="0" u="none" strike="noStrike" baseline="0" dirty="0">
                <a:latin typeface="Bliss-Light"/>
              </a:rPr>
              <a:t> e </a:t>
            </a:r>
            <a:r>
              <a:rPr lang="en-GB" sz="1200" b="0" i="0" u="none" strike="noStrike" baseline="0" dirty="0" err="1">
                <a:latin typeface="Bliss-Light"/>
              </a:rPr>
              <a:t>valorizzazione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dei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sistemi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malghivi</a:t>
            </a:r>
            <a:endParaRPr lang="en-GB" sz="1200" b="0" i="0" u="none" strike="noStrike" baseline="0" dirty="0">
              <a:latin typeface="Bliss-Light"/>
            </a:endParaRPr>
          </a:p>
          <a:p>
            <a:pPr algn="l"/>
            <a:endParaRPr lang="en-GB" sz="1200" b="0" i="0" u="none" strike="noStrike" baseline="0" dirty="0">
              <a:latin typeface="Bliss-Light"/>
            </a:endParaRPr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4.4.01 </a:t>
            </a:r>
            <a:r>
              <a:rPr lang="en-GB" sz="1200" b="0" i="0" u="none" strike="noStrike" baseline="0" dirty="0" err="1">
                <a:latin typeface="Bliss-Light"/>
              </a:rPr>
              <a:t>Investimenti</a:t>
            </a:r>
            <a:r>
              <a:rPr lang="en-GB" sz="1200" b="0" i="0" u="none" strike="noStrike" baseline="0" dirty="0">
                <a:latin typeface="Bliss-Light"/>
              </a:rPr>
              <a:t> non </a:t>
            </a:r>
            <a:r>
              <a:rPr lang="en-GB" sz="1200" b="0" i="0" u="none" strike="noStrike" baseline="0" dirty="0" err="1">
                <a:latin typeface="Bliss-Light"/>
              </a:rPr>
              <a:t>produttivi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finalizzati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prioritariamente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alla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conservazione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della</a:t>
            </a:r>
            <a:r>
              <a:rPr lang="en-GB" sz="1200" b="0" i="0" u="none" strike="noStrike" baseline="0" dirty="0">
                <a:latin typeface="Bliss-Light"/>
              </a:rPr>
              <a:t> Biodiversità</a:t>
            </a:r>
          </a:p>
          <a:p>
            <a:pPr algn="l"/>
            <a:endParaRPr lang="en-GB" sz="1200" b="0" i="0" u="none" strike="noStrike" baseline="0" dirty="0">
              <a:latin typeface="Bliss-Light"/>
            </a:endParaRPr>
          </a:p>
          <a:p>
            <a:pPr algn="l"/>
            <a:r>
              <a:rPr lang="en-GB" sz="1200" b="0" i="0" u="none" strike="noStrike" baseline="0" dirty="0">
                <a:latin typeface="Bliss-Medium"/>
              </a:rPr>
              <a:t>4.4.02 </a:t>
            </a:r>
            <a:r>
              <a:rPr lang="en-GB" sz="1200" b="0" i="0" u="none" strike="noStrike" baseline="0" dirty="0" err="1">
                <a:latin typeface="Bliss-Light"/>
              </a:rPr>
              <a:t>Investimenti</a:t>
            </a:r>
            <a:r>
              <a:rPr lang="en-GB" sz="1200" b="0" i="0" u="none" strike="noStrike" baseline="0" dirty="0">
                <a:latin typeface="Bliss-Light"/>
              </a:rPr>
              <a:t> non </a:t>
            </a:r>
            <a:r>
              <a:rPr lang="en-GB" sz="1200" b="0" i="0" u="none" strike="noStrike" baseline="0" dirty="0" err="1">
                <a:latin typeface="Bliss-Light"/>
              </a:rPr>
              <a:t>produttivi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finalizzati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prioritariamente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alla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migliore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gestione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delle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risorse</a:t>
            </a:r>
            <a:r>
              <a:rPr lang="en-GB" sz="1200" b="0" i="0" u="none" strike="noStrike" baseline="0" dirty="0">
                <a:latin typeface="Bliss-Light"/>
              </a:rPr>
              <a:t> </a:t>
            </a:r>
            <a:r>
              <a:rPr lang="en-GB" sz="1200" b="0" i="0" u="none" strike="noStrike" baseline="0" dirty="0" err="1">
                <a:latin typeface="Bliss-Light"/>
              </a:rPr>
              <a:t>idriche</a:t>
            </a:r>
            <a:endParaRPr lang="en-GB" sz="1200" b="0" i="0" u="none" strike="noStrike" baseline="0" dirty="0">
              <a:latin typeface="Bliss-Light"/>
            </a:endParaRPr>
          </a:p>
          <a:p>
            <a:pPr algn="l"/>
            <a:endParaRPr lang="en-GB" sz="1200" b="0" i="0" u="none" strike="noStrike" baseline="0" dirty="0">
              <a:latin typeface="Bliss-Light"/>
            </a:endParaRPr>
          </a:p>
          <a:p>
            <a:pPr algn="l"/>
            <a:r>
              <a:rPr lang="it-IT" b="1" dirty="0"/>
              <a:t>6. Sviluppo delle aziende agricole e delle imprese</a:t>
            </a:r>
            <a:endParaRPr lang="en-GB" b="1" dirty="0"/>
          </a:p>
          <a:p>
            <a:endParaRPr lang="en-GB" dirty="0"/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6.1.01 </a:t>
            </a:r>
            <a:r>
              <a:rPr lang="it-IT" sz="1800" b="0" i="0" u="none" strike="noStrike" baseline="0" dirty="0">
                <a:latin typeface="Bliss-Light"/>
              </a:rPr>
              <a:t>Incentivi per la costituzione di nuove aziende agricole da parte </a:t>
            </a:r>
            <a:r>
              <a:rPr lang="en-GB" sz="1800" b="0" i="0" u="none" strike="noStrike" baseline="0" dirty="0">
                <a:latin typeface="Bliss-Light"/>
              </a:rPr>
              <a:t>di </a:t>
            </a:r>
            <a:r>
              <a:rPr lang="en-GB" sz="1800" b="0" i="0" u="none" strike="noStrike" baseline="0" dirty="0" err="1">
                <a:latin typeface="Bliss-Light"/>
              </a:rPr>
              <a:t>giovani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agricoltori</a:t>
            </a:r>
            <a:endParaRPr lang="en-GB" sz="1800" b="0" i="0" u="none" strike="noStrike" baseline="0" dirty="0">
              <a:latin typeface="Bliss-Light"/>
            </a:endParaRPr>
          </a:p>
          <a:p>
            <a:pPr algn="l"/>
            <a:endParaRPr lang="en-GB" sz="1800" b="0" i="0" u="none" strike="noStrike" baseline="0" dirty="0">
              <a:latin typeface="Bliss-Light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6.4.01 </a:t>
            </a:r>
            <a:r>
              <a:rPr lang="en-GB" sz="1800" b="0" i="0" u="none" strike="noStrike" baseline="0" dirty="0" err="1">
                <a:latin typeface="Bliss-Light"/>
              </a:rPr>
              <a:t>Sostegno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alla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realizzazione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it-IT" sz="1800" b="0" i="0" u="none" strike="noStrike" baseline="0" dirty="0">
                <a:latin typeface="Bliss-Light"/>
              </a:rPr>
              <a:t>e allo sviluppo di attività </a:t>
            </a:r>
            <a:r>
              <a:rPr lang="en-GB" sz="1800" b="0" i="0" u="none" strike="noStrike" baseline="0" dirty="0" err="1">
                <a:latin typeface="Bliss-Light"/>
              </a:rPr>
              <a:t>agrituristiche</a:t>
            </a:r>
            <a:endParaRPr lang="en-GB" sz="1800" b="0" i="0" u="none" strike="noStrike" baseline="0" dirty="0">
              <a:latin typeface="Bliss-Light"/>
            </a:endParaRPr>
          </a:p>
          <a:p>
            <a:pPr algn="l"/>
            <a:endParaRPr lang="en-GB" sz="1800" b="0" i="0" u="none" strike="noStrike" baseline="0" dirty="0">
              <a:latin typeface="Bliss-Light"/>
            </a:endParaRPr>
          </a:p>
          <a:p>
            <a:pPr algn="l"/>
            <a:r>
              <a:rPr lang="en-GB" sz="1800" b="0" i="0" u="none" strike="noStrike" baseline="0" dirty="0">
                <a:latin typeface="Bliss-Medium"/>
              </a:rPr>
              <a:t>6.4.02 </a:t>
            </a:r>
            <a:r>
              <a:rPr lang="en-GB" sz="1800" b="0" i="0" u="none" strike="noStrike" baseline="0" dirty="0" err="1">
                <a:latin typeface="Bliss-Light"/>
              </a:rPr>
              <a:t>Sostegno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alla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en-GB" sz="1800" b="0" i="0" u="none" strike="noStrike" baseline="0" dirty="0" err="1">
                <a:latin typeface="Bliss-Light"/>
              </a:rPr>
              <a:t>realizzazione</a:t>
            </a:r>
            <a:r>
              <a:rPr lang="en-GB" sz="1800" b="0" i="0" u="none" strike="noStrike" baseline="0" dirty="0">
                <a:latin typeface="Bliss-Light"/>
              </a:rPr>
              <a:t> </a:t>
            </a:r>
            <a:r>
              <a:rPr lang="it-IT" sz="1800" b="0" i="0" u="none" strike="noStrike" baseline="0" dirty="0">
                <a:latin typeface="Bliss-Light"/>
              </a:rPr>
              <a:t>e allo sviluppo di attività di produzione di energia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8323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 dirty="0"/>
              <a:t>16. Cooperazione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="1" dirty="0"/>
          </a:p>
          <a:p>
            <a:r>
              <a:rPr lang="it-IT" dirty="0"/>
              <a:t>16.1.01  Gruppi operativi PEI</a:t>
            </a:r>
          </a:p>
          <a:p>
            <a:endParaRPr lang="it-IT" dirty="0"/>
          </a:p>
          <a:p>
            <a:r>
              <a:rPr lang="it-IT" b="1" dirty="0"/>
              <a:t>16.2.01 Progetti pilota e sviluppo di innovazione</a:t>
            </a:r>
          </a:p>
          <a:p>
            <a:endParaRPr lang="it-IT" dirty="0"/>
          </a:p>
          <a:p>
            <a:r>
              <a:rPr lang="it-IT" dirty="0"/>
              <a:t>16.4.01 Filiere corte </a:t>
            </a:r>
          </a:p>
          <a:p>
            <a:endParaRPr lang="it-IT" dirty="0"/>
          </a:p>
          <a:p>
            <a:r>
              <a:rPr lang="it-IT" dirty="0"/>
              <a:t>16.5.01 Cooperazione per la sostenibilità ambientale</a:t>
            </a:r>
          </a:p>
          <a:p>
            <a:endParaRPr lang="it-IT" dirty="0"/>
          </a:p>
          <a:p>
            <a:r>
              <a:rPr lang="it-IT" dirty="0"/>
              <a:t>16.9.01 Agricoltura sociale, educazione ambientale ed alimentare</a:t>
            </a:r>
          </a:p>
          <a:p>
            <a:endParaRPr lang="it-IT" dirty="0"/>
          </a:p>
          <a:p>
            <a:r>
              <a:rPr lang="it-IT" dirty="0"/>
              <a:t>16.10.01 Progetti integrati di filiera</a:t>
            </a:r>
          </a:p>
          <a:p>
            <a:endParaRPr lang="it-IT" dirty="0"/>
          </a:p>
          <a:p>
            <a:r>
              <a:rPr lang="it-IT" dirty="0"/>
              <a:t>16.10.02 Progetti integrati di area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6693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533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4453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685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8505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6207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4658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62985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1598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5641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0953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0061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Sono</a:t>
            </a:r>
            <a:r>
              <a:rPr lang="en-GB" dirty="0"/>
              <a:t> le 36 </a:t>
            </a:r>
            <a:r>
              <a:rPr lang="en-GB" dirty="0" err="1"/>
              <a:t>stimate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845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43462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3247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8810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3426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872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100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885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07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453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7CA2A2-E328-43AD-A3B4-A243E0A64D0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564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L_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306553"/>
            <a:ext cx="9144000" cy="3031733"/>
          </a:xfrm>
        </p:spPr>
        <p:txBody>
          <a:bodyPr/>
          <a:lstStyle/>
          <a:p>
            <a:r>
              <a:rPr lang="it-IT" dirty="0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3593711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L_intern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" y="0"/>
            <a:ext cx="9143193" cy="5143349"/>
          </a:xfrm>
          <a:prstGeom prst="rect">
            <a:avLst/>
          </a:prstGeom>
        </p:spPr>
      </p:pic>
      <p:sp>
        <p:nvSpPr>
          <p:cNvPr id="9" name="Titolo 1"/>
          <p:cNvSpPr>
            <a:spLocks noGrp="1"/>
          </p:cNvSpPr>
          <p:nvPr>
            <p:ph type="ctrTitle" hasCustomPrompt="1"/>
          </p:nvPr>
        </p:nvSpPr>
        <p:spPr>
          <a:xfrm>
            <a:off x="685800" y="329222"/>
            <a:ext cx="7772400" cy="660502"/>
          </a:xfrm>
        </p:spPr>
        <p:txBody>
          <a:bodyPr>
            <a:normAutofit/>
          </a:bodyPr>
          <a:lstStyle>
            <a:lvl1pPr algn="l">
              <a:defRPr sz="3000">
                <a:solidFill>
                  <a:srgbClr val="056633"/>
                </a:solidFill>
              </a:defRPr>
            </a:lvl1pPr>
          </a:lstStyle>
          <a:p>
            <a:r>
              <a:rPr lang="it-IT" dirty="0"/>
              <a:t>Titolo</a:t>
            </a:r>
          </a:p>
        </p:txBody>
      </p:sp>
      <p:sp>
        <p:nvSpPr>
          <p:cNvPr id="10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685800" y="1401379"/>
            <a:ext cx="7772400" cy="33107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Testo</a:t>
            </a:r>
          </a:p>
        </p:txBody>
      </p:sp>
      <p:sp>
        <p:nvSpPr>
          <p:cNvPr id="11" name="CasellaDiTesto 10"/>
          <p:cNvSpPr txBox="1"/>
          <p:nvPr userDrawn="1"/>
        </p:nvSpPr>
        <p:spPr>
          <a:xfrm>
            <a:off x="-87586" y="14889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42661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2047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" y="0"/>
            <a:ext cx="9143355" cy="5143440"/>
          </a:xfrm>
          <a:prstGeom prst="rect">
            <a:avLst/>
          </a:prstGeom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306553"/>
            <a:ext cx="8229600" cy="415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Titolo presentazione</a:t>
            </a:r>
          </a:p>
        </p:txBody>
      </p:sp>
    </p:spTree>
    <p:extLst>
      <p:ext uri="{BB962C8B-B14F-4D97-AF65-F5344CB8AC3E}">
        <p14:creationId xmlns:p14="http://schemas.microsoft.com/office/powerpoint/2010/main" val="228491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rgbClr val="056633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3" Type="http://schemas.openxmlformats.org/officeDocument/2006/relationships/hyperlink" Target="about:blank" TargetMode="External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gione.lombardia.it/wps/portal/istituzionale/HP/DettaglioRedazionale/servizi-e-informazioni/Enti-e-Operatori/ambiente-ed-energia/autorita-ambientale-regionale/autorita-ambientale-regionale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35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291993" y="1633818"/>
            <a:ext cx="8560014" cy="115185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1000"/>
              </a:spcAft>
            </a:pP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r>
              <a:rPr lang="it-IT" sz="1800" i="1" dirty="0">
                <a:latin typeface="Helvetica" panose="020B0604020202030204" pitchFamily="34" charset="0"/>
              </a:rPr>
              <a:t> </a:t>
            </a:r>
            <a:br>
              <a:rPr lang="it-IT" sz="1800" i="1" dirty="0">
                <a:latin typeface="Helvetica" panose="020B0604020202030204" pitchFamily="34" charset="0"/>
              </a:rPr>
            </a:br>
            <a:br>
              <a:rPr lang="it-IT" sz="2200" dirty="0"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br>
              <a:rPr lang="it-IT" sz="2000" dirty="0">
                <a:solidFill>
                  <a:srgbClr val="00642D"/>
                </a:solidFill>
                <a:latin typeface="Helvetica" panose="020B0604020202030204" pitchFamily="34" charset="0"/>
              </a:rPr>
            </a:br>
            <a:endParaRPr lang="it-IT" sz="2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91994" y="2132530"/>
            <a:ext cx="856001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b="1" i="1" dirty="0">
                <a:solidFill>
                  <a:srgbClr val="0070C0"/>
                </a:solidFill>
                <a:latin typeface="Helvetica" panose="020B0604020202030204" pitchFamily="34" charset="0"/>
              </a:rPr>
              <a:t>Lo scenario della sostenibilità: esperienze e sfide</a:t>
            </a:r>
          </a:p>
          <a:p>
            <a:pPr algn="ctr">
              <a:spcAft>
                <a:spcPts val="600"/>
              </a:spcAft>
            </a:pPr>
            <a:endParaRPr lang="it-IT" sz="1000" b="1" i="1" dirty="0">
              <a:latin typeface="Helvetica" panose="020B060402020203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it-IT" altLang="it-IT" sz="16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Autorità Ambientale</a:t>
            </a:r>
          </a:p>
          <a:p>
            <a:pPr algn="ctr">
              <a:spcBef>
                <a:spcPts val="600"/>
              </a:spcBef>
            </a:pPr>
            <a:r>
              <a:rPr lang="it-IT" altLang="it-IT" sz="1600" i="1" dirty="0">
                <a:latin typeface="Helvetica" panose="020B0604020202020204" pitchFamily="34" charset="0"/>
                <a:cs typeface="Helvetica" panose="020B0604020202020204" pitchFamily="34" charset="0"/>
              </a:rPr>
              <a:t>Alessandra Norcini, Alessandro </a:t>
            </a:r>
            <a:r>
              <a:rPr lang="it-IT" altLang="it-IT" sz="1600" i="1" dirty="0" err="1">
                <a:latin typeface="Helvetica" panose="020B0604020202020204" pitchFamily="34" charset="0"/>
                <a:cs typeface="Helvetica" panose="020B0604020202020204" pitchFamily="34" charset="0"/>
              </a:rPr>
              <a:t>Dacomo</a:t>
            </a:r>
            <a:r>
              <a:rPr lang="it-IT" altLang="it-IT" sz="1600" i="1" dirty="0">
                <a:latin typeface="Helvetica" panose="020B0604020202020204" pitchFamily="34" charset="0"/>
                <a:cs typeface="Helvetica" panose="020B0604020202020204" pitchFamily="34" charset="0"/>
              </a:rPr>
              <a:t> - Direzione Generale Ambiente e Clima</a:t>
            </a:r>
          </a:p>
          <a:p>
            <a:pPr algn="ctr">
              <a:spcBef>
                <a:spcPts val="600"/>
              </a:spcBef>
            </a:pPr>
            <a:endParaRPr lang="it-IT" altLang="it-IT" sz="1600" i="1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ctr">
              <a:spcBef>
                <a:spcPts val="600"/>
              </a:spcBef>
            </a:pPr>
            <a:r>
              <a:rPr lang="it-IT" altLang="it-IT" sz="16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Gruppo di lavoro Assistenza tecnica </a:t>
            </a:r>
            <a:r>
              <a:rPr lang="it-IT" altLang="it-IT" sz="1600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algn="ctr">
              <a:spcBef>
                <a:spcPts val="600"/>
              </a:spcBef>
            </a:pPr>
            <a:r>
              <a:rPr lang="it-IT" altLang="it-IT" sz="1600" i="1" dirty="0">
                <a:latin typeface="Helvetica" panose="020B0604020202020204" pitchFamily="34" charset="0"/>
                <a:cs typeface="Helvetica" panose="020B0604020202020204" pitchFamily="34" charset="0"/>
              </a:rPr>
              <a:t>Poliedra - Politecnico di Milano</a:t>
            </a:r>
            <a:endParaRPr lang="it-IT" altLang="it-IT" b="1" i="1" dirty="0">
              <a:latin typeface="Helvetica Light" pitchFamily="50" charset="0"/>
            </a:endParaRPr>
          </a:p>
        </p:txBody>
      </p:sp>
      <p:pic>
        <p:nvPicPr>
          <p:cNvPr id="5" name="Immagine 4" descr="logo">
            <a:extLst>
              <a:ext uri="{FF2B5EF4-FFF2-40B4-BE49-F238E27FC236}">
                <a16:creationId xmlns:a16="http://schemas.microsoft.com/office/drawing/2014/main" id="{CD596C26-E42A-40B9-A543-B26807D35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98" y="3745092"/>
            <a:ext cx="824604" cy="79616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tangolo 1"/>
          <p:cNvSpPr/>
          <p:nvPr/>
        </p:nvSpPr>
        <p:spPr>
          <a:xfrm>
            <a:off x="1687460" y="674398"/>
            <a:ext cx="576907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Milano, 7 febbraio 2023</a:t>
            </a:r>
          </a:p>
          <a:p>
            <a:pPr algn="ctr"/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/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Iniziativa formativa</a:t>
            </a:r>
          </a:p>
          <a:p>
            <a:pPr algn="ctr"/>
            <a:endParaRPr lang="it-IT" sz="10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/>
            <a:r>
              <a:rPr lang="it-IT" b="1" dirty="0">
                <a:solidFill>
                  <a:srgbClr val="056633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PAC 2023 – 2027 L’ATTUAZIONE IN REGIONE LOMBARDIA</a:t>
            </a:r>
          </a:p>
          <a:p>
            <a:pPr algn="ctr"/>
            <a:endParaRPr lang="it-IT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454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A4683B2-8DBE-08F5-92E2-A488A40C6C1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973575" y="584221"/>
            <a:ext cx="7439928" cy="3990173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C07E49D-CB76-C6C1-CAF7-2D19E612D0FE}"/>
              </a:ext>
            </a:extLst>
          </p:cNvPr>
          <p:cNvSpPr txBox="1"/>
          <p:nvPr/>
        </p:nvSpPr>
        <p:spPr>
          <a:xfrm>
            <a:off x="1068704" y="592927"/>
            <a:ext cx="685799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Farm to fork</a:t>
            </a:r>
            <a:endParaRPr lang="en-GB" sz="1350" dirty="0">
              <a:latin typeface="Candara" panose="020E0502030303020204" pitchFamily="34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30FDDE64-9A7D-85F4-8245-B6AA747E54C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3456" y="1608075"/>
            <a:ext cx="2957087" cy="264275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2360896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4E55FD57-D6AE-50B8-EC85-81C52B4E1E7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422829" y="330981"/>
            <a:ext cx="8297694" cy="445020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D42C547-B9FB-6CDF-7A79-5E58FAD090B4}"/>
              </a:ext>
            </a:extLst>
          </p:cNvPr>
          <p:cNvSpPr txBox="1"/>
          <p:nvPr/>
        </p:nvSpPr>
        <p:spPr>
          <a:xfrm>
            <a:off x="64990" y="362310"/>
            <a:ext cx="9013372" cy="436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Farm to fork 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r>
              <a:rPr lang="en-GB" sz="1600" b="1" dirty="0" err="1">
                <a:latin typeface="Candara" panose="020E0502030303020204" pitchFamily="34" charset="0"/>
              </a:rPr>
              <a:t>Sostenibilità</a:t>
            </a:r>
            <a:r>
              <a:rPr lang="en-GB" sz="1600" b="1" dirty="0">
                <a:latin typeface="Candara" panose="020E0502030303020204" pitchFamily="34" charset="0"/>
              </a:rPr>
              <a:t> </a:t>
            </a:r>
            <a:r>
              <a:rPr lang="en-GB" sz="1600" b="1" dirty="0" err="1">
                <a:latin typeface="Candara" panose="020E0502030303020204" pitchFamily="34" charset="0"/>
              </a:rPr>
              <a:t>dei</a:t>
            </a:r>
            <a:r>
              <a:rPr lang="en-GB" sz="1600" b="1" dirty="0">
                <a:latin typeface="Candara" panose="020E0502030303020204" pitchFamily="34" charset="0"/>
              </a:rPr>
              <a:t> </a:t>
            </a:r>
            <a:r>
              <a:rPr lang="en-GB" sz="1600" b="1" dirty="0" err="1">
                <a:latin typeface="Candara" panose="020E0502030303020204" pitchFamily="34" charset="0"/>
              </a:rPr>
              <a:t>sistemi</a:t>
            </a:r>
            <a:r>
              <a:rPr lang="en-GB" sz="1600" b="1" dirty="0">
                <a:latin typeface="Candara" panose="020E0502030303020204" pitchFamily="34" charset="0"/>
              </a:rPr>
              <a:t> </a:t>
            </a:r>
            <a:r>
              <a:rPr lang="en-GB" sz="1600" b="1" dirty="0" err="1">
                <a:latin typeface="Candara" panose="020E0502030303020204" pitchFamily="34" charset="0"/>
              </a:rPr>
              <a:t>agroalimentari</a:t>
            </a:r>
            <a:r>
              <a:rPr lang="en-GB" sz="1600" b="1" dirty="0">
                <a:latin typeface="Candara" panose="020E0502030303020204" pitchFamily="34" charset="0"/>
              </a:rPr>
              <a:t> (food systems): </a:t>
            </a:r>
            <a:r>
              <a:rPr lang="en-GB" sz="1600" b="1" dirty="0" err="1">
                <a:latin typeface="Candara" panose="020E0502030303020204" pitchFamily="34" charset="0"/>
              </a:rPr>
              <a:t>riprogettarli</a:t>
            </a:r>
            <a:endParaRPr lang="en-GB" sz="1600" b="1" dirty="0">
              <a:latin typeface="Candara" panose="020E0502030303020204" pitchFamily="34" charset="0"/>
            </a:endParaRPr>
          </a:p>
          <a:p>
            <a:pPr algn="ctr"/>
            <a:endParaRPr lang="en-GB" sz="1600" b="1" dirty="0">
              <a:latin typeface="Candara" panose="020E0502030303020204" pitchFamily="34" charset="0"/>
            </a:endParaRPr>
          </a:p>
          <a:p>
            <a:pPr algn="ctr"/>
            <a:r>
              <a:rPr lang="en-GB" sz="1600" b="1" dirty="0" err="1">
                <a:latin typeface="Candara" panose="020E0502030303020204" pitchFamily="34" charset="0"/>
              </a:rPr>
              <a:t>Perchè</a:t>
            </a:r>
            <a:r>
              <a:rPr lang="en-GB" sz="1600" b="1" dirty="0">
                <a:latin typeface="Candara" panose="020E0502030303020204" pitchFamily="34" charset="0"/>
              </a:rPr>
              <a:t>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GB" b="1" dirty="0">
              <a:latin typeface="Candara" panose="020E0502030303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b="1" dirty="0">
                <a:latin typeface="Candara" panose="020E0502030303020204" pitchFamily="34" charset="0"/>
              </a:rPr>
              <a:t>Quasi 1/3 </a:t>
            </a:r>
            <a:r>
              <a:rPr lang="en-GB" b="1" dirty="0" err="1">
                <a:latin typeface="Candara" panose="020E0502030303020204" pitchFamily="34" charset="0"/>
              </a:rPr>
              <a:t>delle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emissioni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globali</a:t>
            </a:r>
            <a:r>
              <a:rPr lang="en-GB" b="1" dirty="0">
                <a:latin typeface="Candara" panose="020E0502030303020204" pitchFamily="34" charset="0"/>
              </a:rPr>
              <a:t> di gas serra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b="1" dirty="0" err="1">
                <a:latin typeface="Candara" panose="020E0502030303020204" pitchFamily="34" charset="0"/>
              </a:rPr>
              <a:t>Elevato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consumo</a:t>
            </a:r>
            <a:r>
              <a:rPr lang="en-GB" b="1" dirty="0">
                <a:latin typeface="Candara" panose="020E0502030303020204" pitchFamily="34" charset="0"/>
              </a:rPr>
              <a:t> di </a:t>
            </a:r>
            <a:r>
              <a:rPr lang="en-GB" b="1" dirty="0" err="1">
                <a:latin typeface="Candara" panose="020E0502030303020204" pitchFamily="34" charset="0"/>
              </a:rPr>
              <a:t>risorse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naturali</a:t>
            </a:r>
            <a:endParaRPr lang="en-GB" b="1" dirty="0">
              <a:latin typeface="Candara" panose="020E0502030303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b="1" dirty="0" err="1">
                <a:latin typeface="Candara" panose="020E0502030303020204" pitchFamily="34" charset="0"/>
              </a:rPr>
              <a:t>Perdità</a:t>
            </a:r>
            <a:r>
              <a:rPr lang="en-GB" b="1" dirty="0">
                <a:latin typeface="Candara" panose="020E0502030303020204" pitchFamily="34" charset="0"/>
              </a:rPr>
              <a:t> di Biodiversità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b="1" dirty="0" err="1">
                <a:latin typeface="Candara" panose="020E0502030303020204" pitchFamily="34" charset="0"/>
              </a:rPr>
              <a:t>Impatti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negativi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sulla</a:t>
            </a:r>
            <a:r>
              <a:rPr lang="en-GB" b="1" dirty="0">
                <a:latin typeface="Candara" panose="020E0502030303020204" pitchFamily="34" charset="0"/>
              </a:rPr>
              <a:t> salute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b="1" dirty="0" err="1">
                <a:latin typeface="Candara" panose="020E0502030303020204" pitchFamily="34" charset="0"/>
              </a:rPr>
              <a:t>Equi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guadagni</a:t>
            </a:r>
            <a:r>
              <a:rPr lang="en-GB" b="1" dirty="0">
                <a:latin typeface="Candara" panose="020E0502030303020204" pitchFamily="34" charset="0"/>
              </a:rPr>
              <a:t> per </a:t>
            </a:r>
            <a:r>
              <a:rPr lang="en-GB" b="1" dirty="0" err="1">
                <a:latin typeface="Candara" panose="020E0502030303020204" pitchFamily="34" charset="0"/>
              </a:rPr>
              <a:t>diversi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attori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della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filiera</a:t>
            </a:r>
            <a:r>
              <a:rPr lang="en-GB" b="1" dirty="0">
                <a:latin typeface="Candara" panose="020E0502030303020204" pitchFamily="34" charset="0"/>
              </a:rPr>
              <a:t>, specie </a:t>
            </a:r>
            <a:r>
              <a:rPr lang="en-GB" b="1" dirty="0" err="1">
                <a:latin typeface="Candara" panose="020E0502030303020204" pitchFamily="34" charset="0"/>
              </a:rPr>
              <a:t>tra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produttori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primari</a:t>
            </a:r>
            <a:endParaRPr lang="en-GB" b="1" dirty="0">
              <a:latin typeface="Candara" panose="020E0502030303020204" pitchFamily="34" charset="0"/>
            </a:endParaRPr>
          </a:p>
          <a:p>
            <a:pPr algn="ctr"/>
            <a:endParaRPr lang="en-GB" b="1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06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D27B46BA-342D-7526-677C-A45862BA9CB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973574" y="953059"/>
            <a:ext cx="7196205" cy="385946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47955D80-ADAD-3274-FD6E-25C1446E2D34}"/>
              </a:ext>
            </a:extLst>
          </p:cNvPr>
          <p:cNvSpPr txBox="1"/>
          <p:nvPr/>
        </p:nvSpPr>
        <p:spPr>
          <a:xfrm>
            <a:off x="319364" y="0"/>
            <a:ext cx="8314124" cy="473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Farm to fork 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r>
              <a:rPr lang="en-GB" sz="2000" b="1" dirty="0">
                <a:solidFill>
                  <a:srgbClr val="C00000"/>
                </a:solidFill>
                <a:latin typeface="Candara" panose="020E0502030303020204" pitchFamily="34" charset="0"/>
              </a:rPr>
              <a:t>Verso…</a:t>
            </a:r>
          </a:p>
          <a:p>
            <a:pPr algn="ctr"/>
            <a:endParaRPr lang="en-GB" sz="1600" b="1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b="1" dirty="0" err="1">
                <a:latin typeface="Candara" panose="020E0502030303020204" pitchFamily="34" charset="0"/>
              </a:rPr>
              <a:t>Impatto</a:t>
            </a:r>
            <a:r>
              <a:rPr lang="en-GB" b="1" dirty="0">
                <a:latin typeface="Candara" panose="020E0502030303020204" pitchFamily="34" charset="0"/>
              </a:rPr>
              <a:t> Ambientale </a:t>
            </a:r>
            <a:r>
              <a:rPr lang="en-GB" b="1" dirty="0" err="1">
                <a:latin typeface="Candara" panose="020E0502030303020204" pitchFamily="34" charset="0"/>
              </a:rPr>
              <a:t>neutro</a:t>
            </a:r>
            <a:r>
              <a:rPr lang="en-GB" b="1" dirty="0">
                <a:latin typeface="Candara" panose="020E0502030303020204" pitchFamily="34" charset="0"/>
              </a:rPr>
              <a:t> o </a:t>
            </a:r>
            <a:r>
              <a:rPr lang="en-GB" b="1" dirty="0" err="1">
                <a:latin typeface="Candara" panose="020E0502030303020204" pitchFamily="34" charset="0"/>
              </a:rPr>
              <a:t>positivo</a:t>
            </a:r>
            <a:endParaRPr lang="en-GB" b="1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b="1" dirty="0" err="1">
                <a:latin typeface="Candara" panose="020E0502030303020204" pitchFamily="34" charset="0"/>
              </a:rPr>
              <a:t>Mitigare</a:t>
            </a:r>
            <a:r>
              <a:rPr lang="en-GB" b="1" dirty="0">
                <a:latin typeface="Candara" panose="020E0502030303020204" pitchFamily="34" charset="0"/>
              </a:rPr>
              <a:t> il </a:t>
            </a:r>
            <a:r>
              <a:rPr lang="en-GB" b="1" dirty="0" err="1">
                <a:latin typeface="Candara" panose="020E0502030303020204" pitchFamily="34" charset="0"/>
              </a:rPr>
              <a:t>cambiamento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climatico</a:t>
            </a:r>
            <a:endParaRPr lang="en-GB" b="1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b="1" dirty="0" err="1">
                <a:latin typeface="Candara" panose="020E0502030303020204" pitchFamily="34" charset="0"/>
              </a:rPr>
              <a:t>Adattarsi</a:t>
            </a:r>
            <a:r>
              <a:rPr lang="en-GB" b="1" dirty="0">
                <a:latin typeface="Candara" panose="020E0502030303020204" pitchFamily="34" charset="0"/>
              </a:rPr>
              <a:t> al </a:t>
            </a:r>
            <a:r>
              <a:rPr lang="en-GB" b="1" dirty="0" err="1">
                <a:latin typeface="Candara" panose="020E0502030303020204" pitchFamily="34" charset="0"/>
              </a:rPr>
              <a:t>cambiamento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climatico</a:t>
            </a:r>
            <a:endParaRPr lang="en-GB" b="1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b="1" dirty="0" err="1">
                <a:latin typeface="Candara" panose="020E0502030303020204" pitchFamily="34" charset="0"/>
              </a:rPr>
              <a:t>Invertire</a:t>
            </a:r>
            <a:r>
              <a:rPr lang="en-GB" b="1" dirty="0">
                <a:latin typeface="Candara" panose="020E0502030303020204" pitchFamily="34" charset="0"/>
              </a:rPr>
              <a:t> la </a:t>
            </a:r>
            <a:r>
              <a:rPr lang="en-GB" b="1" dirty="0" err="1">
                <a:latin typeface="Candara" panose="020E0502030303020204" pitchFamily="34" charset="0"/>
              </a:rPr>
              <a:t>perdita</a:t>
            </a:r>
            <a:r>
              <a:rPr lang="en-GB" b="1" dirty="0">
                <a:latin typeface="Candara" panose="020E0502030303020204" pitchFamily="34" charset="0"/>
              </a:rPr>
              <a:t> di Biodiversità</a:t>
            </a:r>
          </a:p>
          <a:p>
            <a:pPr algn="ctr">
              <a:lnSpc>
                <a:spcPct val="150000"/>
              </a:lnSpc>
            </a:pPr>
            <a:r>
              <a:rPr lang="en-GB" b="1" dirty="0" err="1">
                <a:latin typeface="Candara" panose="020E0502030303020204" pitchFamily="34" charset="0"/>
              </a:rPr>
              <a:t>Sicurezza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alimentare</a:t>
            </a:r>
            <a:r>
              <a:rPr lang="en-GB" b="1" dirty="0">
                <a:latin typeface="Candara" panose="020E0502030303020204" pitchFamily="34" charset="0"/>
              </a:rPr>
              <a:t> e </a:t>
            </a:r>
            <a:r>
              <a:rPr lang="en-GB" b="1" dirty="0" err="1">
                <a:latin typeface="Candara" panose="020E0502030303020204" pitchFamily="34" charset="0"/>
              </a:rPr>
              <a:t>cibo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sano</a:t>
            </a:r>
            <a:endParaRPr lang="en-GB" b="1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GB" b="1" dirty="0" err="1">
                <a:latin typeface="Candara" panose="020E0502030303020204" pitchFamily="34" charset="0"/>
              </a:rPr>
              <a:t>Tutelare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prezzi</a:t>
            </a:r>
            <a:r>
              <a:rPr lang="en-GB" b="1" dirty="0">
                <a:latin typeface="Candara" panose="020E0502030303020204" pitchFamily="34" charset="0"/>
              </a:rPr>
              <a:t> del </a:t>
            </a:r>
            <a:r>
              <a:rPr lang="en-GB" b="1" dirty="0" err="1">
                <a:latin typeface="Candara" panose="020E0502030303020204" pitchFamily="34" charset="0"/>
              </a:rPr>
              <a:t>cibo</a:t>
            </a:r>
            <a:r>
              <a:rPr lang="en-GB" b="1" dirty="0">
                <a:latin typeface="Candara" panose="020E0502030303020204" pitchFamily="34" charset="0"/>
              </a:rPr>
              <a:t>, fair trade e </a:t>
            </a:r>
            <a:r>
              <a:rPr lang="en-GB" b="1" dirty="0" err="1">
                <a:latin typeface="Candara" panose="020E0502030303020204" pitchFamily="34" charset="0"/>
              </a:rPr>
              <a:t>equi</a:t>
            </a:r>
            <a:r>
              <a:rPr lang="en-GB" b="1" dirty="0">
                <a:latin typeface="Candara" panose="020E0502030303020204" pitchFamily="34" charset="0"/>
              </a:rPr>
              <a:t> </a:t>
            </a:r>
            <a:r>
              <a:rPr lang="en-GB" b="1" dirty="0" err="1">
                <a:latin typeface="Candara" panose="020E0502030303020204" pitchFamily="34" charset="0"/>
              </a:rPr>
              <a:t>guadagni</a:t>
            </a:r>
            <a:r>
              <a:rPr lang="en-GB" b="1" dirty="0">
                <a:latin typeface="Candara" panose="020E0502030303020204" pitchFamily="34" charset="0"/>
              </a:rPr>
              <a:t> per la </a:t>
            </a:r>
            <a:r>
              <a:rPr lang="en-GB" b="1" dirty="0" err="1">
                <a:latin typeface="Candara" panose="020E0502030303020204" pitchFamily="34" charset="0"/>
              </a:rPr>
              <a:t>filiera</a:t>
            </a:r>
            <a:endParaRPr lang="en-GB" b="1" dirty="0">
              <a:latin typeface="Candara" panose="020E0502030303020204" pitchFamily="34" charset="0"/>
            </a:endParaRPr>
          </a:p>
          <a:p>
            <a:pPr algn="ctr">
              <a:lnSpc>
                <a:spcPct val="150000"/>
              </a:lnSpc>
            </a:pPr>
            <a:endParaRPr lang="en-GB" b="1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46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6CC516DF-C611-281C-80BB-B47DD4101B6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609756" y="742950"/>
            <a:ext cx="7560347" cy="4054756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E938D83-C7C6-9A48-EB4B-81ABA384789B}"/>
              </a:ext>
            </a:extLst>
          </p:cNvPr>
          <p:cNvSpPr txBox="1"/>
          <p:nvPr/>
        </p:nvSpPr>
        <p:spPr>
          <a:xfrm>
            <a:off x="910206" y="90157"/>
            <a:ext cx="6857999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Biodiversity strategy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BB610E98-52AE-9E44-2245-27873516BA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5" t="2481" b="50625"/>
          <a:stretch/>
        </p:blipFill>
        <p:spPr>
          <a:xfrm>
            <a:off x="1529151" y="1328266"/>
            <a:ext cx="6085698" cy="2486968"/>
          </a:xfrm>
          <a:prstGeom prst="rect">
            <a:avLst/>
          </a:prstGeom>
          <a:effectLst>
            <a:softEdge rad="76200"/>
          </a:effectLst>
        </p:spPr>
      </p:pic>
    </p:spTree>
    <p:extLst>
      <p:ext uri="{BB962C8B-B14F-4D97-AF65-F5344CB8AC3E}">
        <p14:creationId xmlns:p14="http://schemas.microsoft.com/office/powerpoint/2010/main" val="3911291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E79DAD8-7D4B-0945-B6C2-AB4EFEBF9A9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485775" y="395437"/>
            <a:ext cx="8208308" cy="440227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A623C85-E922-2D20-A361-D33D01CE239E}"/>
              </a:ext>
            </a:extLst>
          </p:cNvPr>
          <p:cNvSpPr txBox="1"/>
          <p:nvPr/>
        </p:nvSpPr>
        <p:spPr>
          <a:xfrm>
            <a:off x="1068704" y="224685"/>
            <a:ext cx="6857999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Biodiversity strategy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40B7E42-AF85-A2B6-EF05-CDDA71407D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8312"/>
          <a:stretch/>
        </p:blipFill>
        <p:spPr>
          <a:xfrm>
            <a:off x="844243" y="1143361"/>
            <a:ext cx="7020701" cy="3140665"/>
          </a:xfrm>
          <a:prstGeom prst="rect">
            <a:avLst/>
          </a:prstGeom>
          <a:effectLst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1254653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" y="193806"/>
            <a:ext cx="91440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  <a:cs typeface="Helvetica" panose="020B0604020202020204" pitchFamily="34" charset="0"/>
              </a:rPr>
              <a:t>La Strategia Regionale per lo Sviluppo Sostenibile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AF27BF80-29ED-4CEB-B73D-BBD964294826}"/>
              </a:ext>
            </a:extLst>
          </p:cNvPr>
          <p:cNvSpPr txBox="1">
            <a:spLocks/>
          </p:cNvSpPr>
          <p:nvPr/>
        </p:nvSpPr>
        <p:spPr>
          <a:xfrm>
            <a:off x="-107946" y="1048850"/>
            <a:ext cx="7508028" cy="32609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defPPr>
              <a:defRPr lang="it-IT"/>
            </a:defPPr>
            <a:lvl1pPr marL="0" indent="-228600" algn="l" defTabSz="121917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72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1300" dirty="0">
                <a:latin typeface="Candara" panose="020E0502030303020204" pitchFamily="34" charset="0"/>
                <a:cs typeface="Helvetica" panose="020B0604020202020204" pitchFamily="34" charset="0"/>
              </a:rPr>
              <a:t>Salute, uguaglianza, inclusione </a:t>
            </a:r>
          </a:p>
          <a:p>
            <a:pPr marL="5572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1300" dirty="0">
                <a:latin typeface="Candara" panose="020E0502030303020204" pitchFamily="34" charset="0"/>
                <a:cs typeface="Helvetica" panose="020B0604020202020204" pitchFamily="34" charset="0"/>
              </a:rPr>
              <a:t>Educazione, formazione, lavoro</a:t>
            </a:r>
          </a:p>
          <a:p>
            <a:pPr marL="5572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1300" dirty="0">
                <a:latin typeface="Candara" panose="020E0502030303020204" pitchFamily="34" charset="0"/>
                <a:cs typeface="Helvetica" panose="020B0604020202020204" pitchFamily="34" charset="0"/>
              </a:rPr>
              <a:t>Infrastrutture, innovazione, città</a:t>
            </a:r>
          </a:p>
          <a:p>
            <a:pPr marL="5572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1300" dirty="0">
                <a:latin typeface="Candara" panose="020E0502030303020204" pitchFamily="34" charset="0"/>
                <a:cs typeface="Helvetica" panose="020B0604020202020204" pitchFamily="34" charset="0"/>
              </a:rPr>
              <a:t>Mitigazione dei cambiamenti climatici, energia, produzione e consumo</a:t>
            </a:r>
          </a:p>
          <a:p>
            <a:pPr marL="5572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sz="1300" dirty="0">
                <a:latin typeface="Candara" panose="020E0502030303020204" pitchFamily="34" charset="0"/>
                <a:cs typeface="Helvetica" panose="020B0604020202020204" pitchFamily="34" charset="0"/>
              </a:rPr>
              <a:t>Sistema eco-paesistico, adattamento, agricoltura</a:t>
            </a:r>
          </a:p>
          <a:p>
            <a:pPr marL="361950" indent="0">
              <a:lnSpc>
                <a:spcPct val="200000"/>
              </a:lnSpc>
              <a:buNone/>
            </a:pPr>
            <a:r>
              <a:rPr lang="it-IT" sz="1300" dirty="0">
                <a:latin typeface="Candara" panose="020E0502030303020204" pitchFamily="34" charset="0"/>
                <a:cs typeface="Helvetica" panose="020B0604020202020204" pitchFamily="34" charset="0"/>
                <a:hlinkClick r:id="rId3"/>
              </a:rPr>
              <a:t>www.svilupposostenibile.regione.lombardia.it</a:t>
            </a:r>
            <a:endParaRPr lang="it-IT" sz="13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>
              <a:lnSpc>
                <a:spcPct val="200000"/>
              </a:lnSpc>
            </a:pPr>
            <a:endParaRPr lang="it-IT" sz="13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endParaRPr lang="it-IT" sz="13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5D64F25B-FE1E-4725-B452-CF31126522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58" t="15183" r="35209" b="20000"/>
          <a:stretch/>
        </p:blipFill>
        <p:spPr bwMode="auto">
          <a:xfrm>
            <a:off x="7273176" y="2317262"/>
            <a:ext cx="1768566" cy="241386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72DDB451-4E06-4CE7-8D7A-B493AFA667A0}"/>
              </a:ext>
            </a:extLst>
          </p:cNvPr>
          <p:cNvGrpSpPr/>
          <p:nvPr/>
        </p:nvGrpSpPr>
        <p:grpSpPr>
          <a:xfrm>
            <a:off x="2886845" y="1061335"/>
            <a:ext cx="2043799" cy="365968"/>
            <a:chOff x="10956335" y="1013153"/>
            <a:chExt cx="5642040" cy="1107440"/>
          </a:xfrm>
        </p:grpSpPr>
        <p:pic>
          <p:nvPicPr>
            <p:cNvPr id="27" name="Immagine 26">
              <a:extLst>
                <a:ext uri="{FF2B5EF4-FFF2-40B4-BE49-F238E27FC236}">
                  <a16:creationId xmlns:a16="http://schemas.microsoft.com/office/drawing/2014/main" id="{A0CBC725-ED69-4409-A593-55B6FAD88319}"/>
                </a:ext>
              </a:extLst>
            </p:cNvPr>
            <p:cNvPicPr/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335" y="1013153"/>
              <a:ext cx="1107441" cy="11074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Immagine 27">
              <a:extLst>
                <a:ext uri="{FF2B5EF4-FFF2-40B4-BE49-F238E27FC236}">
                  <a16:creationId xmlns:a16="http://schemas.microsoft.com/office/drawing/2014/main" id="{E9386232-A301-458A-82AD-3D852DE10C57}"/>
                </a:ext>
              </a:extLst>
            </p:cNvPr>
            <p:cNvPicPr/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08507" y="1013153"/>
              <a:ext cx="1066800" cy="10667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6BABC08D-2B2D-4820-85EE-3C0A78AD7CA9}"/>
                </a:ext>
              </a:extLst>
            </p:cNvPr>
            <p:cNvPicPr/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20043" y="1013153"/>
              <a:ext cx="1066800" cy="10667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Immagine 29">
              <a:extLst>
                <a:ext uri="{FF2B5EF4-FFF2-40B4-BE49-F238E27FC236}">
                  <a16:creationId xmlns:a16="http://schemas.microsoft.com/office/drawing/2014/main" id="{BC2C75B2-F0A5-4AD6-B75C-0062F5945D88}"/>
                </a:ext>
              </a:extLst>
            </p:cNvPr>
            <p:cNvPicPr/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31575" y="1033472"/>
              <a:ext cx="1066800" cy="106679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E3164FE4-6D4F-4D65-B7F8-49D6F0576081}"/>
              </a:ext>
            </a:extLst>
          </p:cNvPr>
          <p:cNvGrpSpPr/>
          <p:nvPr/>
        </p:nvGrpSpPr>
        <p:grpSpPr>
          <a:xfrm>
            <a:off x="2886845" y="1604928"/>
            <a:ext cx="956737" cy="374593"/>
            <a:chOff x="10956799" y="2507884"/>
            <a:chExt cx="2641136" cy="1133539"/>
          </a:xfrm>
        </p:grpSpPr>
        <p:pic>
          <p:nvPicPr>
            <p:cNvPr id="25" name="Immagine 24">
              <a:extLst>
                <a:ext uri="{FF2B5EF4-FFF2-40B4-BE49-F238E27FC236}">
                  <a16:creationId xmlns:a16="http://schemas.microsoft.com/office/drawing/2014/main" id="{DBB0FD1E-31F6-40D2-862E-A5C81B02F662}"/>
                </a:ext>
              </a:extLst>
            </p:cNvPr>
            <p:cNvPicPr/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799" y="2507884"/>
              <a:ext cx="1066800" cy="1066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B95A932E-6F12-41B3-A48A-BA036D4EEBD2}"/>
                </a:ext>
              </a:extLst>
            </p:cNvPr>
            <p:cNvPicPr/>
            <p:nvPr/>
          </p:nvPicPr>
          <p:blipFill>
            <a:blip r:embed="rId1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0335" y="2523823"/>
              <a:ext cx="1117600" cy="11176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EBC06282-0924-4FC1-BFFA-DECA87D0D346}"/>
              </a:ext>
            </a:extLst>
          </p:cNvPr>
          <p:cNvGrpSpPr/>
          <p:nvPr/>
        </p:nvGrpSpPr>
        <p:grpSpPr>
          <a:xfrm>
            <a:off x="2886845" y="2112180"/>
            <a:ext cx="1518446" cy="364849"/>
            <a:chOff x="10956335" y="3983280"/>
            <a:chExt cx="4191768" cy="1104053"/>
          </a:xfrm>
        </p:grpSpPr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B22E753D-8328-4C84-B429-14203EFA28A3}"/>
                </a:ext>
              </a:extLst>
            </p:cNvPr>
            <p:cNvPicPr/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6335" y="4003599"/>
              <a:ext cx="1083732" cy="10837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049C894A-AF42-4305-B288-E42417CDDB92}"/>
                </a:ext>
              </a:extLst>
            </p:cNvPr>
            <p:cNvPicPr/>
            <p:nvPr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19045" y="4020530"/>
              <a:ext cx="1066800" cy="1066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4955894E-2297-4BAD-8AE1-2AD21918E4F8}"/>
                </a:ext>
              </a:extLst>
            </p:cNvPr>
            <p:cNvPicPr/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4371" y="3983280"/>
              <a:ext cx="1083732" cy="108373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A3F313A0-04A1-4E60-86C2-BCA07CABB766}"/>
              </a:ext>
            </a:extLst>
          </p:cNvPr>
          <p:cNvGrpSpPr/>
          <p:nvPr/>
        </p:nvGrpSpPr>
        <p:grpSpPr>
          <a:xfrm>
            <a:off x="5726513" y="2644758"/>
            <a:ext cx="1342011" cy="354608"/>
            <a:chOff x="16064971" y="5447549"/>
            <a:chExt cx="3704708" cy="1073064"/>
          </a:xfrm>
        </p:grpSpPr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C199EF4A-3568-46A6-B208-333668F85F8D}"/>
                </a:ext>
              </a:extLst>
            </p:cNvPr>
            <p:cNvPicPr/>
            <p:nvPr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64971" y="5453813"/>
              <a:ext cx="1066800" cy="1066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1FFD9F5F-FCAF-4A91-866C-2C9958D28C2A}"/>
                </a:ext>
              </a:extLst>
            </p:cNvPr>
            <p:cNvPicPr/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72895" y="5453813"/>
              <a:ext cx="1066800" cy="1066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id="{80FCA499-7CCE-43BB-9A6E-15B076DD27E0}"/>
                </a:ext>
              </a:extLst>
            </p:cNvPr>
            <p:cNvPicPr/>
            <p:nvPr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2879" y="5447549"/>
              <a:ext cx="1066800" cy="1066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358AC589-6024-465A-8F1F-2F6962FEFBA1}"/>
              </a:ext>
            </a:extLst>
          </p:cNvPr>
          <p:cNvGrpSpPr/>
          <p:nvPr/>
        </p:nvGrpSpPr>
        <p:grpSpPr>
          <a:xfrm>
            <a:off x="4152638" y="3166063"/>
            <a:ext cx="2469217" cy="363729"/>
            <a:chOff x="12023600" y="6862191"/>
            <a:chExt cx="6816435" cy="1100664"/>
          </a:xfrm>
        </p:grpSpPr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BF52BAD6-2AC0-4BB0-9B9A-21D8D457BEA2}"/>
                </a:ext>
              </a:extLst>
            </p:cNvPr>
            <p:cNvPicPr/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23600" y="6896055"/>
              <a:ext cx="1066800" cy="1066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1B985684-1E55-4D8E-B130-FA333482B3BB}"/>
                </a:ext>
              </a:extLst>
            </p:cNvPr>
            <p:cNvPicPr/>
            <p:nvPr/>
          </p:nvPicPr>
          <p:blipFill>
            <a:blip r:embed="rId1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86640" y="6896055"/>
              <a:ext cx="1066800" cy="1066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BBC51C1B-D6A9-4EEA-BFAE-5DFC348511B5}"/>
                </a:ext>
              </a:extLst>
            </p:cNvPr>
            <p:cNvPicPr/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05348" y="6879122"/>
              <a:ext cx="1083732" cy="10837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8F1E3FA2-CFBB-449A-B6BC-D911A2264F81}"/>
                </a:ext>
              </a:extLst>
            </p:cNvPr>
            <p:cNvPicPr/>
            <p:nvPr/>
          </p:nvPicPr>
          <p:blipFill>
            <a:blip r:embed="rId1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8386" y="6879122"/>
              <a:ext cx="1066800" cy="1066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Immagine 17">
              <a:extLst>
                <a:ext uri="{FF2B5EF4-FFF2-40B4-BE49-F238E27FC236}">
                  <a16:creationId xmlns:a16="http://schemas.microsoft.com/office/drawing/2014/main" id="{CCEE5FA2-544B-4519-A7EE-32FE25BF5241}"/>
                </a:ext>
              </a:extLst>
            </p:cNvPr>
            <p:cNvPicPr/>
            <p:nvPr/>
          </p:nvPicPr>
          <p:blipFill>
            <a:blip r:embed="rId20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56303" y="6862191"/>
              <a:ext cx="1083732" cy="108373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81177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43552" y="2043077"/>
            <a:ext cx="8297839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  <a:cs typeface="Helvetica" panose="020B0604020202020204" pitchFamily="34" charset="0"/>
              </a:rPr>
              <a:t>Il ruolo e le attività dell’Autorità Ambientale</a:t>
            </a:r>
            <a:endParaRPr lang="it-IT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303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934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L’Autorità Ambientale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02F40C92-D711-4D36-9C29-D05EB800C1E5}"/>
              </a:ext>
            </a:extLst>
          </p:cNvPr>
          <p:cNvSpPr txBox="1">
            <a:spLocks noChangeAspect="1"/>
          </p:cNvSpPr>
          <p:nvPr/>
        </p:nvSpPr>
        <p:spPr>
          <a:xfrm>
            <a:off x="193030" y="1101096"/>
            <a:ext cx="8950970" cy="337823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defPPr>
              <a:defRPr lang="it-IT"/>
            </a:defPPr>
            <a:lvl1pPr marL="0" indent="-228600" algn="l" defTabSz="121917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  <a:defRPr/>
            </a:pP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Nasce nella programmazione 2000-2006 per: «assicurare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l’integrazione della componente ambientale</a:t>
            </a:r>
            <a:r>
              <a:rPr lang="it-IT" sz="1400" dirty="0">
                <a:solidFill>
                  <a:srgbClr val="4F6228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in tutti i programmi del Quadro Comunitario di Sostegno in una prospettiva di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sviluppo sostenibile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e il rispetto della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politica e della legislazione comunitaria in materia di ambiente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». </a:t>
            </a:r>
          </a:p>
          <a:p>
            <a:pPr>
              <a:buFont typeface="Arial" charset="0"/>
              <a:buNone/>
              <a:defRPr/>
            </a:pPr>
            <a:r>
              <a:rPr lang="it-IT" sz="1400" i="1" dirty="0">
                <a:latin typeface="Candara" panose="020E0502030303020204" pitchFamily="34" charset="0"/>
                <a:cs typeface="Helvetica" panose="020B0604020202020204" pitchFamily="34" charset="0"/>
              </a:rPr>
              <a:t>		                                        (Reg. 1260/99 FESR, Del. CIPE 4 agosto 2000)</a:t>
            </a:r>
          </a:p>
          <a:p>
            <a:pPr indent="0">
              <a:buNone/>
              <a:defRPr/>
            </a:pPr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indent="0">
              <a:buNone/>
              <a:defRPr/>
            </a:pP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Nel 2014 il ruolo dell’AA è riconosciuto in una legge nazionale: </a:t>
            </a:r>
          </a:p>
          <a:p>
            <a:pPr>
              <a:buFont typeface="Arial" charset="0"/>
              <a:buNone/>
              <a:defRPr/>
            </a:pP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«Ai fini dell’accelerazione della spesa e della semplificazione delle procedure, le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autorità ambientali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componenti la rete nazionale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cooperano sistematicamente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con i soggetti responsabili delle politiche di coesione per il rispetto dei principi di sostenibilità ambientale nella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programmazione, realizzazione e monitoraggio degli interventi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» </a:t>
            </a:r>
            <a:r>
              <a:rPr lang="it-IT" sz="1400" i="1" dirty="0">
                <a:latin typeface="Candara" panose="020E0502030303020204" pitchFamily="34" charset="0"/>
                <a:cs typeface="Helvetica" panose="020B0604020202020204" pitchFamily="34" charset="0"/>
              </a:rPr>
              <a:t>	         	                       </a:t>
            </a:r>
          </a:p>
          <a:p>
            <a:pPr>
              <a:buFont typeface="Arial" charset="0"/>
              <a:buNone/>
              <a:defRPr/>
            </a:pPr>
            <a:r>
              <a:rPr lang="it-IT" sz="1400" i="1" dirty="0">
                <a:latin typeface="Candara" panose="020E0502030303020204" pitchFamily="34" charset="0"/>
                <a:cs typeface="Helvetica" panose="020B0604020202020204" pitchFamily="34" charset="0"/>
              </a:rPr>
              <a:t>		                 (Art. 12, comma 4-bis della Legge n. 116 dell’11 agosto 2014) </a:t>
            </a:r>
          </a:p>
          <a:p>
            <a:pPr indent="0">
              <a:buNone/>
            </a:pPr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957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olo 1"/>
          <p:cNvSpPr>
            <a:spLocks noGrp="1"/>
          </p:cNvSpPr>
          <p:nvPr>
            <p:ph type="ctrTitle"/>
          </p:nvPr>
        </p:nvSpPr>
        <p:spPr>
          <a:xfrm>
            <a:off x="53746" y="4168"/>
            <a:ext cx="9007523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Le attività nel ciclo 2014-2020/2022</a:t>
            </a:r>
            <a:endParaRPr lang="it-IT" dirty="0">
              <a:latin typeface="Candara" panose="020E0502030303020204" pitchFamily="34" charset="0"/>
            </a:endParaRPr>
          </a:p>
        </p:txBody>
      </p:sp>
      <p:grpSp>
        <p:nvGrpSpPr>
          <p:cNvPr id="179" name="Gruppo 178"/>
          <p:cNvGrpSpPr/>
          <p:nvPr/>
        </p:nvGrpSpPr>
        <p:grpSpPr>
          <a:xfrm>
            <a:off x="2216004" y="1953026"/>
            <a:ext cx="1204324" cy="1092613"/>
            <a:chOff x="3222188" y="2854791"/>
            <a:chExt cx="1631791" cy="1444960"/>
          </a:xfrm>
        </p:grpSpPr>
        <p:grpSp>
          <p:nvGrpSpPr>
            <p:cNvPr id="181" name="Gruppo 180"/>
            <p:cNvGrpSpPr/>
            <p:nvPr/>
          </p:nvGrpSpPr>
          <p:grpSpPr>
            <a:xfrm>
              <a:off x="3320873" y="2926452"/>
              <a:ext cx="1373048" cy="1373048"/>
              <a:chOff x="3320873" y="2574027"/>
              <a:chExt cx="1373048" cy="1373048"/>
            </a:xfrm>
          </p:grpSpPr>
          <p:sp>
            <p:nvSpPr>
              <p:cNvPr id="191" name="Figura a mano libera 190"/>
              <p:cNvSpPr/>
              <p:nvPr/>
            </p:nvSpPr>
            <p:spPr>
              <a:xfrm>
                <a:off x="4177087" y="2604617"/>
                <a:ext cx="486244" cy="486244"/>
              </a:xfrm>
              <a:custGeom>
                <a:avLst/>
                <a:gdLst>
                  <a:gd name="connsiteX0" fmla="*/ 0 w 486244"/>
                  <a:gd name="connsiteY0" fmla="*/ 0 h 486244"/>
                  <a:gd name="connsiteX1" fmla="*/ 486244 w 486244"/>
                  <a:gd name="connsiteY1" fmla="*/ 0 h 486244"/>
                  <a:gd name="connsiteX2" fmla="*/ 486244 w 486244"/>
                  <a:gd name="connsiteY2" fmla="*/ 486244 h 486244"/>
                  <a:gd name="connsiteX3" fmla="*/ 0 w 486244"/>
                  <a:gd name="connsiteY3" fmla="*/ 486244 h 486244"/>
                  <a:gd name="connsiteX4" fmla="*/ 0 w 486244"/>
                  <a:gd name="connsiteY4" fmla="*/ 0 h 48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244" h="486244">
                    <a:moveTo>
                      <a:pt x="0" y="0"/>
                    </a:moveTo>
                    <a:lnTo>
                      <a:pt x="486244" y="0"/>
                    </a:lnTo>
                    <a:lnTo>
                      <a:pt x="486244" y="486244"/>
                    </a:lnTo>
                    <a:lnTo>
                      <a:pt x="0" y="48624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7623" tIns="27623" rIns="27623" bIns="27623" numCol="1" spcCol="1270" anchor="ctr" anchorCtr="0">
                <a:noAutofit/>
              </a:bodyPr>
              <a:lstStyle/>
              <a:p>
                <a:pPr algn="ctr" defTabSz="96678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solidFill>
                      <a:schemeClr val="bg1"/>
                    </a:solidFill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92" name="Freccia ad arco 191"/>
              <p:cNvSpPr/>
              <p:nvPr/>
            </p:nvSpPr>
            <p:spPr>
              <a:xfrm rot="2544661">
                <a:off x="3320873" y="2574027"/>
                <a:ext cx="1373048" cy="1373048"/>
              </a:xfrm>
              <a:prstGeom prst="circularArrow">
                <a:avLst>
                  <a:gd name="adj1" fmla="val 6906"/>
                  <a:gd name="adj2" fmla="val 465635"/>
                  <a:gd name="adj3" fmla="val 548223"/>
                  <a:gd name="adj4" fmla="val 20586142"/>
                  <a:gd name="adj5" fmla="val 805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3" name="Figura a mano libera 192"/>
              <p:cNvSpPr/>
              <p:nvPr/>
            </p:nvSpPr>
            <p:spPr>
              <a:xfrm>
                <a:off x="4177087" y="3430242"/>
                <a:ext cx="486244" cy="486244"/>
              </a:xfrm>
              <a:custGeom>
                <a:avLst/>
                <a:gdLst>
                  <a:gd name="connsiteX0" fmla="*/ 0 w 486244"/>
                  <a:gd name="connsiteY0" fmla="*/ 0 h 486244"/>
                  <a:gd name="connsiteX1" fmla="*/ 486244 w 486244"/>
                  <a:gd name="connsiteY1" fmla="*/ 0 h 486244"/>
                  <a:gd name="connsiteX2" fmla="*/ 486244 w 486244"/>
                  <a:gd name="connsiteY2" fmla="*/ 486244 h 486244"/>
                  <a:gd name="connsiteX3" fmla="*/ 0 w 486244"/>
                  <a:gd name="connsiteY3" fmla="*/ 486244 h 486244"/>
                  <a:gd name="connsiteX4" fmla="*/ 0 w 486244"/>
                  <a:gd name="connsiteY4" fmla="*/ 0 h 48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244" h="486244">
                    <a:moveTo>
                      <a:pt x="0" y="0"/>
                    </a:moveTo>
                    <a:lnTo>
                      <a:pt x="486244" y="0"/>
                    </a:lnTo>
                    <a:lnTo>
                      <a:pt x="486244" y="486244"/>
                    </a:lnTo>
                    <a:lnTo>
                      <a:pt x="0" y="48624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7623" tIns="27623" rIns="27623" bIns="27623" numCol="1" spcCol="1270" anchor="ctr" anchorCtr="0">
                <a:noAutofit/>
              </a:bodyPr>
              <a:lstStyle/>
              <a:p>
                <a:pPr algn="ctr" defTabSz="96678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solidFill>
                      <a:schemeClr val="bg1"/>
                    </a:solidFill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94" name="Freccia ad arco 193"/>
              <p:cNvSpPr/>
              <p:nvPr/>
            </p:nvSpPr>
            <p:spPr>
              <a:xfrm rot="2681015">
                <a:off x="3320873" y="2574027"/>
                <a:ext cx="1373048" cy="1373048"/>
              </a:xfrm>
              <a:prstGeom prst="circularArrow">
                <a:avLst>
                  <a:gd name="adj1" fmla="val 6906"/>
                  <a:gd name="adj2" fmla="val 465635"/>
                  <a:gd name="adj3" fmla="val 5948223"/>
                  <a:gd name="adj4" fmla="val 4386142"/>
                  <a:gd name="adj5" fmla="val 805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5" name="Figura a mano libera 194"/>
              <p:cNvSpPr/>
              <p:nvPr/>
            </p:nvSpPr>
            <p:spPr>
              <a:xfrm>
                <a:off x="3351462" y="3430242"/>
                <a:ext cx="486244" cy="486244"/>
              </a:xfrm>
              <a:custGeom>
                <a:avLst/>
                <a:gdLst>
                  <a:gd name="connsiteX0" fmla="*/ 0 w 486244"/>
                  <a:gd name="connsiteY0" fmla="*/ 0 h 486244"/>
                  <a:gd name="connsiteX1" fmla="*/ 486244 w 486244"/>
                  <a:gd name="connsiteY1" fmla="*/ 0 h 486244"/>
                  <a:gd name="connsiteX2" fmla="*/ 486244 w 486244"/>
                  <a:gd name="connsiteY2" fmla="*/ 486244 h 486244"/>
                  <a:gd name="connsiteX3" fmla="*/ 0 w 486244"/>
                  <a:gd name="connsiteY3" fmla="*/ 486244 h 486244"/>
                  <a:gd name="connsiteX4" fmla="*/ 0 w 486244"/>
                  <a:gd name="connsiteY4" fmla="*/ 0 h 48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244" h="486244">
                    <a:moveTo>
                      <a:pt x="0" y="0"/>
                    </a:moveTo>
                    <a:lnTo>
                      <a:pt x="486244" y="0"/>
                    </a:lnTo>
                    <a:lnTo>
                      <a:pt x="486244" y="486244"/>
                    </a:lnTo>
                    <a:lnTo>
                      <a:pt x="0" y="48624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7623" tIns="27623" rIns="27623" bIns="27623" numCol="1" spcCol="1270" anchor="ctr" anchorCtr="0">
                <a:noAutofit/>
              </a:bodyPr>
              <a:lstStyle/>
              <a:p>
                <a:pPr algn="ctr" defTabSz="96678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solidFill>
                      <a:schemeClr val="bg1"/>
                    </a:solidFill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96" name="Freccia ad arco 195"/>
              <p:cNvSpPr/>
              <p:nvPr/>
            </p:nvSpPr>
            <p:spPr>
              <a:xfrm rot="2768030">
                <a:off x="3320873" y="2574027"/>
                <a:ext cx="1373048" cy="1373048"/>
              </a:xfrm>
              <a:prstGeom prst="circularArrow">
                <a:avLst>
                  <a:gd name="adj1" fmla="val 6906"/>
                  <a:gd name="adj2" fmla="val 465635"/>
                  <a:gd name="adj3" fmla="val 11348223"/>
                  <a:gd name="adj4" fmla="val 9786142"/>
                  <a:gd name="adj5" fmla="val 805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97" name="Figura a mano libera 196"/>
              <p:cNvSpPr/>
              <p:nvPr/>
            </p:nvSpPr>
            <p:spPr>
              <a:xfrm>
                <a:off x="3351462" y="2604617"/>
                <a:ext cx="486244" cy="486244"/>
              </a:xfrm>
              <a:custGeom>
                <a:avLst/>
                <a:gdLst>
                  <a:gd name="connsiteX0" fmla="*/ 0 w 486244"/>
                  <a:gd name="connsiteY0" fmla="*/ 0 h 486244"/>
                  <a:gd name="connsiteX1" fmla="*/ 486244 w 486244"/>
                  <a:gd name="connsiteY1" fmla="*/ 0 h 486244"/>
                  <a:gd name="connsiteX2" fmla="*/ 486244 w 486244"/>
                  <a:gd name="connsiteY2" fmla="*/ 486244 h 486244"/>
                  <a:gd name="connsiteX3" fmla="*/ 0 w 486244"/>
                  <a:gd name="connsiteY3" fmla="*/ 486244 h 486244"/>
                  <a:gd name="connsiteX4" fmla="*/ 0 w 486244"/>
                  <a:gd name="connsiteY4" fmla="*/ 0 h 48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6244" h="486244">
                    <a:moveTo>
                      <a:pt x="0" y="0"/>
                    </a:moveTo>
                    <a:lnTo>
                      <a:pt x="486244" y="0"/>
                    </a:lnTo>
                    <a:lnTo>
                      <a:pt x="486244" y="486244"/>
                    </a:lnTo>
                    <a:lnTo>
                      <a:pt x="0" y="48624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7623" tIns="27623" rIns="27623" bIns="27623" numCol="1" spcCol="1270" anchor="ctr" anchorCtr="0">
                <a:noAutofit/>
              </a:bodyPr>
              <a:lstStyle/>
              <a:p>
                <a:pPr algn="ctr" defTabSz="966788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solidFill>
                      <a:schemeClr val="bg1"/>
                    </a:solidFill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98" name="Freccia ad arco 197"/>
              <p:cNvSpPr/>
              <p:nvPr/>
            </p:nvSpPr>
            <p:spPr>
              <a:xfrm rot="2552298">
                <a:off x="3320873" y="2574027"/>
                <a:ext cx="1373048" cy="1373048"/>
              </a:xfrm>
              <a:prstGeom prst="circularArrow">
                <a:avLst>
                  <a:gd name="adj1" fmla="val 6906"/>
                  <a:gd name="adj2" fmla="val 465635"/>
                  <a:gd name="adj3" fmla="val 16748223"/>
                  <a:gd name="adj4" fmla="val 15186142"/>
                  <a:gd name="adj5" fmla="val 8057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grpSp>
          <p:nvGrpSpPr>
            <p:cNvPr id="182" name="Gruppo 181"/>
            <p:cNvGrpSpPr/>
            <p:nvPr/>
          </p:nvGrpSpPr>
          <p:grpSpPr>
            <a:xfrm>
              <a:off x="3284917" y="2854791"/>
              <a:ext cx="1444960" cy="1444960"/>
              <a:chOff x="3284917" y="2502366"/>
              <a:chExt cx="1444960" cy="1444960"/>
            </a:xfrm>
          </p:grpSpPr>
          <p:sp>
            <p:nvSpPr>
              <p:cNvPr id="183" name="Figura a mano libera 182"/>
              <p:cNvSpPr/>
              <p:nvPr/>
            </p:nvSpPr>
            <p:spPr>
              <a:xfrm>
                <a:off x="4186320" y="2534743"/>
                <a:ext cx="511180" cy="511180"/>
              </a:xfrm>
              <a:custGeom>
                <a:avLst/>
                <a:gdLst>
                  <a:gd name="connsiteX0" fmla="*/ 0 w 511180"/>
                  <a:gd name="connsiteY0" fmla="*/ 0 h 511180"/>
                  <a:gd name="connsiteX1" fmla="*/ 511180 w 511180"/>
                  <a:gd name="connsiteY1" fmla="*/ 0 h 511180"/>
                  <a:gd name="connsiteX2" fmla="*/ 511180 w 511180"/>
                  <a:gd name="connsiteY2" fmla="*/ 511180 h 511180"/>
                  <a:gd name="connsiteX3" fmla="*/ 0 w 511180"/>
                  <a:gd name="connsiteY3" fmla="*/ 511180 h 511180"/>
                  <a:gd name="connsiteX4" fmla="*/ 0 w 511180"/>
                  <a:gd name="connsiteY4" fmla="*/ 0 h 51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180" h="511180">
                    <a:moveTo>
                      <a:pt x="0" y="0"/>
                    </a:moveTo>
                    <a:lnTo>
                      <a:pt x="511180" y="0"/>
                    </a:lnTo>
                    <a:lnTo>
                      <a:pt x="511180" y="511180"/>
                    </a:lnTo>
                    <a:lnTo>
                      <a:pt x="0" y="51118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8575" tIns="28575" rIns="28575" bIns="28575" numCol="1" spcCol="1270" anchor="ctr" anchorCtr="0">
                <a:noAutofit/>
              </a:bodyPr>
              <a:lstStyle/>
              <a:p>
                <a:pPr algn="ctr" defTabSz="10001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84" name="Freccia ad arco 183"/>
              <p:cNvSpPr/>
              <p:nvPr/>
            </p:nvSpPr>
            <p:spPr>
              <a:xfrm>
                <a:off x="3284917" y="2502366"/>
                <a:ext cx="1444960" cy="1444960"/>
              </a:xfrm>
              <a:prstGeom prst="circularArrow">
                <a:avLst>
                  <a:gd name="adj1" fmla="val 6898"/>
                  <a:gd name="adj2" fmla="val 465066"/>
                  <a:gd name="adj3" fmla="val 550617"/>
                  <a:gd name="adj4" fmla="val 20584316"/>
                  <a:gd name="adj5" fmla="val 8048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5" name="Figura a mano libera 184"/>
              <p:cNvSpPr/>
              <p:nvPr/>
            </p:nvSpPr>
            <p:spPr>
              <a:xfrm>
                <a:off x="4186320" y="3403768"/>
                <a:ext cx="511180" cy="511180"/>
              </a:xfrm>
              <a:custGeom>
                <a:avLst/>
                <a:gdLst>
                  <a:gd name="connsiteX0" fmla="*/ 0 w 511180"/>
                  <a:gd name="connsiteY0" fmla="*/ 0 h 511180"/>
                  <a:gd name="connsiteX1" fmla="*/ 511180 w 511180"/>
                  <a:gd name="connsiteY1" fmla="*/ 0 h 511180"/>
                  <a:gd name="connsiteX2" fmla="*/ 511180 w 511180"/>
                  <a:gd name="connsiteY2" fmla="*/ 511180 h 511180"/>
                  <a:gd name="connsiteX3" fmla="*/ 0 w 511180"/>
                  <a:gd name="connsiteY3" fmla="*/ 511180 h 511180"/>
                  <a:gd name="connsiteX4" fmla="*/ 0 w 511180"/>
                  <a:gd name="connsiteY4" fmla="*/ 0 h 51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180" h="511180">
                    <a:moveTo>
                      <a:pt x="0" y="0"/>
                    </a:moveTo>
                    <a:lnTo>
                      <a:pt x="511180" y="0"/>
                    </a:lnTo>
                    <a:lnTo>
                      <a:pt x="511180" y="511180"/>
                    </a:lnTo>
                    <a:lnTo>
                      <a:pt x="0" y="51118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8575" tIns="28575" rIns="28575" bIns="28575" numCol="1" spcCol="1270" anchor="ctr" anchorCtr="0">
                <a:noAutofit/>
              </a:bodyPr>
              <a:lstStyle/>
              <a:p>
                <a:pPr algn="ctr" defTabSz="10001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86" name="Freccia ad arco 185"/>
              <p:cNvSpPr/>
              <p:nvPr/>
            </p:nvSpPr>
            <p:spPr>
              <a:xfrm>
                <a:off x="3284917" y="2502366"/>
                <a:ext cx="1444960" cy="1444960"/>
              </a:xfrm>
              <a:prstGeom prst="circularArrow">
                <a:avLst>
                  <a:gd name="adj1" fmla="val 6898"/>
                  <a:gd name="adj2" fmla="val 465066"/>
                  <a:gd name="adj3" fmla="val 5950617"/>
                  <a:gd name="adj4" fmla="val 4384316"/>
                  <a:gd name="adj5" fmla="val 8048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7" name="Figura a mano libera 186"/>
              <p:cNvSpPr/>
              <p:nvPr/>
            </p:nvSpPr>
            <p:spPr>
              <a:xfrm>
                <a:off x="3317294" y="3403768"/>
                <a:ext cx="511180" cy="511180"/>
              </a:xfrm>
              <a:custGeom>
                <a:avLst/>
                <a:gdLst>
                  <a:gd name="connsiteX0" fmla="*/ 0 w 511180"/>
                  <a:gd name="connsiteY0" fmla="*/ 0 h 511180"/>
                  <a:gd name="connsiteX1" fmla="*/ 511180 w 511180"/>
                  <a:gd name="connsiteY1" fmla="*/ 0 h 511180"/>
                  <a:gd name="connsiteX2" fmla="*/ 511180 w 511180"/>
                  <a:gd name="connsiteY2" fmla="*/ 511180 h 511180"/>
                  <a:gd name="connsiteX3" fmla="*/ 0 w 511180"/>
                  <a:gd name="connsiteY3" fmla="*/ 511180 h 511180"/>
                  <a:gd name="connsiteX4" fmla="*/ 0 w 511180"/>
                  <a:gd name="connsiteY4" fmla="*/ 0 h 51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180" h="511180">
                    <a:moveTo>
                      <a:pt x="0" y="0"/>
                    </a:moveTo>
                    <a:lnTo>
                      <a:pt x="511180" y="0"/>
                    </a:lnTo>
                    <a:lnTo>
                      <a:pt x="511180" y="511180"/>
                    </a:lnTo>
                    <a:lnTo>
                      <a:pt x="0" y="51118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8575" tIns="28575" rIns="28575" bIns="28575" numCol="1" spcCol="1270" anchor="ctr" anchorCtr="0">
                <a:noAutofit/>
              </a:bodyPr>
              <a:lstStyle/>
              <a:p>
                <a:pPr algn="ctr" defTabSz="10001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88" name="Freccia ad arco 187"/>
              <p:cNvSpPr/>
              <p:nvPr/>
            </p:nvSpPr>
            <p:spPr>
              <a:xfrm>
                <a:off x="3284917" y="2502366"/>
                <a:ext cx="1444960" cy="1444960"/>
              </a:xfrm>
              <a:prstGeom prst="circularArrow">
                <a:avLst>
                  <a:gd name="adj1" fmla="val 6898"/>
                  <a:gd name="adj2" fmla="val 465066"/>
                  <a:gd name="adj3" fmla="val 11350617"/>
                  <a:gd name="adj4" fmla="val 9784316"/>
                  <a:gd name="adj5" fmla="val 8048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9" name="Figura a mano libera 188"/>
              <p:cNvSpPr/>
              <p:nvPr/>
            </p:nvSpPr>
            <p:spPr>
              <a:xfrm>
                <a:off x="3317294" y="2534743"/>
                <a:ext cx="511180" cy="511180"/>
              </a:xfrm>
              <a:custGeom>
                <a:avLst/>
                <a:gdLst>
                  <a:gd name="connsiteX0" fmla="*/ 0 w 511180"/>
                  <a:gd name="connsiteY0" fmla="*/ 0 h 511180"/>
                  <a:gd name="connsiteX1" fmla="*/ 511180 w 511180"/>
                  <a:gd name="connsiteY1" fmla="*/ 0 h 511180"/>
                  <a:gd name="connsiteX2" fmla="*/ 511180 w 511180"/>
                  <a:gd name="connsiteY2" fmla="*/ 511180 h 511180"/>
                  <a:gd name="connsiteX3" fmla="*/ 0 w 511180"/>
                  <a:gd name="connsiteY3" fmla="*/ 511180 h 511180"/>
                  <a:gd name="connsiteX4" fmla="*/ 0 w 511180"/>
                  <a:gd name="connsiteY4" fmla="*/ 0 h 511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1180" h="511180">
                    <a:moveTo>
                      <a:pt x="0" y="0"/>
                    </a:moveTo>
                    <a:lnTo>
                      <a:pt x="511180" y="0"/>
                    </a:lnTo>
                    <a:lnTo>
                      <a:pt x="511180" y="511180"/>
                    </a:lnTo>
                    <a:lnTo>
                      <a:pt x="0" y="51118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8575" tIns="28575" rIns="28575" bIns="28575" numCol="1" spcCol="1270" anchor="ctr" anchorCtr="0">
                <a:noAutofit/>
              </a:bodyPr>
              <a:lstStyle/>
              <a:p>
                <a:pPr algn="ctr" defTabSz="10001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it-IT" sz="1000" dirty="0">
                    <a:latin typeface="Candara" panose="020E0502030303020204" pitchFamily="34" charset="0"/>
                    <a:cs typeface="Helvetica" panose="020B0604020202020204" pitchFamily="34" charset="0"/>
                  </a:rPr>
                  <a:t> </a:t>
                </a:r>
              </a:p>
            </p:txBody>
          </p:sp>
          <p:sp>
            <p:nvSpPr>
              <p:cNvPr id="190" name="Freccia ad arco 189"/>
              <p:cNvSpPr/>
              <p:nvPr/>
            </p:nvSpPr>
            <p:spPr>
              <a:xfrm>
                <a:off x="3284917" y="2502366"/>
                <a:ext cx="1444960" cy="1444960"/>
              </a:xfrm>
              <a:prstGeom prst="circularArrow">
                <a:avLst>
                  <a:gd name="adj1" fmla="val 6898"/>
                  <a:gd name="adj2" fmla="val 465066"/>
                  <a:gd name="adj3" fmla="val 16750617"/>
                  <a:gd name="adj4" fmla="val 15184316"/>
                  <a:gd name="adj5" fmla="val 8048"/>
                </a:avLst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180" name="CustomShape 13">
              <a:extLst>
                <a:ext uri="{FF2B5EF4-FFF2-40B4-BE49-F238E27FC236}">
                  <a16:creationId xmlns:a16="http://schemas.microsoft.com/office/drawing/2014/main" id="{67251383-8E14-42BD-89D1-43877309907A}"/>
                </a:ext>
              </a:extLst>
            </p:cNvPr>
            <p:cNvSpPr/>
            <p:nvPr/>
          </p:nvSpPr>
          <p:spPr>
            <a:xfrm>
              <a:off x="3222188" y="3257430"/>
              <a:ext cx="1631791" cy="66534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35000" tIns="67500" rIns="135000" bIns="67500" anchor="ctr" anchorCtr="0"/>
            <a:lstStyle>
              <a:defPPr>
                <a:defRPr lang="it-IT"/>
              </a:defPPr>
              <a:lvl1pPr marL="0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219170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438339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657509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876678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095848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315017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8534187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9753356" algn="l" defTabSz="1219170" rtl="0" eaLnBrk="1" latinLnBrk="0" hangingPunct="1">
                <a:defRPr sz="4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00000"/>
                </a:lnSpc>
              </a:pPr>
              <a:r>
                <a:rPr lang="it-IT" sz="1000" b="1" spc="-2" dirty="0">
                  <a:solidFill>
                    <a:srgbClr val="000000"/>
                  </a:solidFill>
                  <a:latin typeface="Candara" panose="020E0502030303020204" pitchFamily="34" charset="0"/>
                  <a:cs typeface="Helvetica" panose="020B0604020202020204" pitchFamily="34" charset="0"/>
                </a:rPr>
                <a:t>Comunicazione e capacity building</a:t>
              </a:r>
              <a:endPara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199" name="CustomShape 2">
            <a:extLst>
              <a:ext uri="{FF2B5EF4-FFF2-40B4-BE49-F238E27FC236}">
                <a16:creationId xmlns:a16="http://schemas.microsoft.com/office/drawing/2014/main" id="{1D2FC632-8F01-417F-8D39-C68B3527C57F}"/>
              </a:ext>
            </a:extLst>
          </p:cNvPr>
          <p:cNvSpPr/>
          <p:nvPr/>
        </p:nvSpPr>
        <p:spPr>
          <a:xfrm>
            <a:off x="320040" y="619462"/>
            <a:ext cx="1158487" cy="120118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0240" tIns="30240" rIns="30240" bIns="3024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842"/>
              </a:spcAft>
            </a:pP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Supporto alla programma-zione in attuazione della VAS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0" name="Freccia a destra 199">
            <a:extLst>
              <a:ext uri="{FF2B5EF4-FFF2-40B4-BE49-F238E27FC236}">
                <a16:creationId xmlns:a16="http://schemas.microsoft.com/office/drawing/2014/main" id="{728C6BB0-C58F-4152-9E02-0D6B3DF44B91}"/>
              </a:ext>
            </a:extLst>
          </p:cNvPr>
          <p:cNvSpPr/>
          <p:nvPr/>
        </p:nvSpPr>
        <p:spPr>
          <a:xfrm rot="2386107">
            <a:off x="1494637" y="1386302"/>
            <a:ext cx="291980" cy="304209"/>
          </a:xfrm>
          <a:prstGeom prst="righ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0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1" name="CustomShape 2">
            <a:extLst>
              <a:ext uri="{FF2B5EF4-FFF2-40B4-BE49-F238E27FC236}">
                <a16:creationId xmlns:a16="http://schemas.microsoft.com/office/drawing/2014/main" id="{DBE376A3-3212-B6D6-D6AC-CF3C5DD2D62F}"/>
              </a:ext>
            </a:extLst>
          </p:cNvPr>
          <p:cNvSpPr/>
          <p:nvPr/>
        </p:nvSpPr>
        <p:spPr>
          <a:xfrm>
            <a:off x="2216004" y="733417"/>
            <a:ext cx="1148157" cy="1201189"/>
          </a:xfrm>
          <a:prstGeom prst="ellipse">
            <a:avLst/>
          </a:prstGeom>
          <a:solidFill>
            <a:schemeClr val="accent5">
              <a:hueOff val="0"/>
              <a:satOff val="0"/>
              <a:lumOff val="0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0240" tIns="30240" rIns="30240" bIns="3024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842"/>
              </a:spcAft>
            </a:pP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Costruzione Strumenti</a:t>
            </a:r>
            <a:r>
              <a:rPr lang="it-IT" sz="1000" spc="-2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attuativi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2" name="CustomShape 10">
            <a:extLst>
              <a:ext uri="{FF2B5EF4-FFF2-40B4-BE49-F238E27FC236}">
                <a16:creationId xmlns:a16="http://schemas.microsoft.com/office/drawing/2014/main" id="{B81CAC01-3C4B-3E1B-3F84-DCC7DBACE7CB}"/>
              </a:ext>
            </a:extLst>
          </p:cNvPr>
          <p:cNvSpPr/>
          <p:nvPr/>
        </p:nvSpPr>
        <p:spPr>
          <a:xfrm>
            <a:off x="2958637" y="683090"/>
            <a:ext cx="2499475" cy="439028"/>
          </a:xfrm>
          <a:prstGeom prst="rect">
            <a:avLst/>
          </a:prstGeom>
          <a:solidFill>
            <a:schemeClr val="bg1"/>
          </a:solidFill>
          <a:ln w="9360">
            <a:solidFill>
              <a:schemeClr val="accent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Definizione dei </a:t>
            </a:r>
            <a:r>
              <a:rPr lang="it-IT" sz="1000" b="1" spc="-2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criteri e contenuti </a:t>
            </a: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di sostenibilità </a:t>
            </a: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ambientale nei Bandi </a:t>
            </a:r>
          </a:p>
        </p:txBody>
      </p:sp>
      <p:sp>
        <p:nvSpPr>
          <p:cNvPr id="203" name="CustomShape 3">
            <a:extLst>
              <a:ext uri="{FF2B5EF4-FFF2-40B4-BE49-F238E27FC236}">
                <a16:creationId xmlns:a16="http://schemas.microsoft.com/office/drawing/2014/main" id="{BACD28E5-4EAD-494E-34E5-31D380ACC8F7}"/>
              </a:ext>
            </a:extLst>
          </p:cNvPr>
          <p:cNvSpPr/>
          <p:nvPr/>
        </p:nvSpPr>
        <p:spPr>
          <a:xfrm rot="2700000">
            <a:off x="3420807" y="1633572"/>
            <a:ext cx="187540" cy="330185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hueOff val="0"/>
              <a:satOff val="0"/>
              <a:lumOff val="0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4" name="CustomShape 4">
            <a:extLst>
              <a:ext uri="{FF2B5EF4-FFF2-40B4-BE49-F238E27FC236}">
                <a16:creationId xmlns:a16="http://schemas.microsoft.com/office/drawing/2014/main" id="{802A8D9F-FA21-D0CF-4FC3-0A623788D0C0}"/>
              </a:ext>
            </a:extLst>
          </p:cNvPr>
          <p:cNvSpPr/>
          <p:nvPr/>
        </p:nvSpPr>
        <p:spPr>
          <a:xfrm>
            <a:off x="3457621" y="1820651"/>
            <a:ext cx="1159281" cy="1154735"/>
          </a:xfrm>
          <a:prstGeom prst="ellipse">
            <a:avLst/>
          </a:prstGeom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0240" tIns="30240" rIns="30240" bIns="3024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842"/>
              </a:spcAft>
            </a:pP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Selezione progetti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5" name="CustomShape 5">
            <a:extLst>
              <a:ext uri="{FF2B5EF4-FFF2-40B4-BE49-F238E27FC236}">
                <a16:creationId xmlns:a16="http://schemas.microsoft.com/office/drawing/2014/main" id="{C3FD152A-E37B-24E2-763B-1E6C7A0C7DA1}"/>
              </a:ext>
            </a:extLst>
          </p:cNvPr>
          <p:cNvSpPr/>
          <p:nvPr/>
        </p:nvSpPr>
        <p:spPr>
          <a:xfrm rot="8100000">
            <a:off x="3399773" y="2887564"/>
            <a:ext cx="190049" cy="34632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6" name="CustomShape 11">
            <a:extLst>
              <a:ext uri="{FF2B5EF4-FFF2-40B4-BE49-F238E27FC236}">
                <a16:creationId xmlns:a16="http://schemas.microsoft.com/office/drawing/2014/main" id="{8BDC9620-7E4D-9FCC-86A3-D03A1A97D486}"/>
              </a:ext>
            </a:extLst>
          </p:cNvPr>
          <p:cNvSpPr/>
          <p:nvPr/>
        </p:nvSpPr>
        <p:spPr>
          <a:xfrm>
            <a:off x="4415160" y="2251046"/>
            <a:ext cx="1286264" cy="382377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Partecipazione alle </a:t>
            </a:r>
            <a:r>
              <a:rPr lang="it-IT" sz="1000" b="1" spc="-2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istruttorie</a:t>
            </a:r>
            <a:endParaRPr lang="it-IT" sz="1000" spc="-2" dirty="0">
              <a:solidFill>
                <a:srgbClr val="FF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7" name="CustomShape 6">
            <a:extLst>
              <a:ext uri="{FF2B5EF4-FFF2-40B4-BE49-F238E27FC236}">
                <a16:creationId xmlns:a16="http://schemas.microsoft.com/office/drawing/2014/main" id="{9B4B3382-D63A-DA2A-0949-E49951359964}"/>
              </a:ext>
            </a:extLst>
          </p:cNvPr>
          <p:cNvSpPr/>
          <p:nvPr/>
        </p:nvSpPr>
        <p:spPr>
          <a:xfrm>
            <a:off x="2313774" y="3119373"/>
            <a:ext cx="1106555" cy="1131385"/>
          </a:xfrm>
          <a:prstGeom prst="ellipse">
            <a:avLst/>
          </a:prstGeom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30240" tIns="30240" rIns="30240" bIns="3024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842"/>
              </a:spcAft>
            </a:pP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Attuazione progetti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8" name="CustomShape 12">
            <a:extLst>
              <a:ext uri="{FF2B5EF4-FFF2-40B4-BE49-F238E27FC236}">
                <a16:creationId xmlns:a16="http://schemas.microsoft.com/office/drawing/2014/main" id="{342236B2-72F2-20DB-28BC-9E68903775E8}"/>
              </a:ext>
            </a:extLst>
          </p:cNvPr>
          <p:cNvSpPr/>
          <p:nvPr/>
        </p:nvSpPr>
        <p:spPr>
          <a:xfrm>
            <a:off x="3207788" y="3693509"/>
            <a:ext cx="2250325" cy="506452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Verifiche in itinere </a:t>
            </a: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sui progetti</a:t>
            </a:r>
          </a:p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Accompagnamento</a:t>
            </a: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ai beneficiari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9" name="CustomShape 8">
            <a:extLst>
              <a:ext uri="{FF2B5EF4-FFF2-40B4-BE49-F238E27FC236}">
                <a16:creationId xmlns:a16="http://schemas.microsoft.com/office/drawing/2014/main" id="{181BFFD3-DF01-EE85-113F-FF7594A9B81C}"/>
              </a:ext>
            </a:extLst>
          </p:cNvPr>
          <p:cNvSpPr/>
          <p:nvPr/>
        </p:nvSpPr>
        <p:spPr>
          <a:xfrm>
            <a:off x="975329" y="2020170"/>
            <a:ext cx="1189042" cy="1226505"/>
          </a:xfrm>
          <a:prstGeom prst="ellipse">
            <a:avLst/>
          </a:prstGeom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30240" rIns="0" bIns="3024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842"/>
              </a:spcAft>
            </a:pP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Monitoraggio</a:t>
            </a:r>
            <a:r>
              <a:rPr lang="it-IT" sz="1000" b="1" spc="-2" dirty="0">
                <a:solidFill>
                  <a:srgbClr val="FFFFFF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sz="1000" b="1" spc="-2" dirty="0">
                <a:latin typeface="Candara" panose="020E0502030303020204" pitchFamily="34" charset="0"/>
                <a:cs typeface="Helvetica" panose="020B0604020202020204" pitchFamily="34" charset="0"/>
              </a:rPr>
              <a:t>ambientale</a:t>
            </a:r>
            <a:r>
              <a:rPr lang="it-IT" sz="1000" b="1" spc="-2" dirty="0">
                <a:solidFill>
                  <a:srgbClr val="FFFFFF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0" name="CustomShape 9">
            <a:extLst>
              <a:ext uri="{FF2B5EF4-FFF2-40B4-BE49-F238E27FC236}">
                <a16:creationId xmlns:a16="http://schemas.microsoft.com/office/drawing/2014/main" id="{75288D74-D064-DB1F-507F-B9552E240902}"/>
              </a:ext>
            </a:extLst>
          </p:cNvPr>
          <p:cNvSpPr/>
          <p:nvPr/>
        </p:nvSpPr>
        <p:spPr>
          <a:xfrm rot="18900000">
            <a:off x="2035269" y="1785845"/>
            <a:ext cx="165444" cy="346322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7">
            <a:extLst>
              <a:ext uri="{FF2B5EF4-FFF2-40B4-BE49-F238E27FC236}">
                <a16:creationId xmlns:a16="http://schemas.microsoft.com/office/drawing/2014/main" id="{A0EA8613-F26F-D758-A907-390951B381CC}"/>
              </a:ext>
            </a:extLst>
          </p:cNvPr>
          <p:cNvSpPr/>
          <p:nvPr/>
        </p:nvSpPr>
        <p:spPr>
          <a:xfrm rot="13500000">
            <a:off x="1976228" y="3110379"/>
            <a:ext cx="229901" cy="330185"/>
          </a:xfrm>
          <a:prstGeom prst="rightArrow">
            <a:avLst>
              <a:gd name="adj1" fmla="val 60000"/>
              <a:gd name="adj2" fmla="val 50000"/>
            </a:avLst>
          </a:prstGeom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14">
            <a:extLst>
              <a:ext uri="{FF2B5EF4-FFF2-40B4-BE49-F238E27FC236}">
                <a16:creationId xmlns:a16="http://schemas.microsoft.com/office/drawing/2014/main" id="{79B7375D-4567-0124-D6B0-633A60ACAA40}"/>
              </a:ext>
            </a:extLst>
          </p:cNvPr>
          <p:cNvSpPr/>
          <p:nvPr/>
        </p:nvSpPr>
        <p:spPr>
          <a:xfrm>
            <a:off x="38879" y="2868770"/>
            <a:ext cx="1511587" cy="519844"/>
          </a:xfrm>
          <a:prstGeom prst="rect">
            <a:avLst/>
          </a:prstGeom>
          <a:solidFill>
            <a:schemeClr val="bg1"/>
          </a:solidFill>
          <a:ln w="9360">
            <a:solidFill>
              <a:schemeClr val="accent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Monitoraggio</a:t>
            </a:r>
            <a:endParaRPr lang="it-IT" sz="1000" spc="-2" dirty="0">
              <a:solidFill>
                <a:srgbClr val="FF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Raccolta dati 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Elaborazione report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3" name="Right Brace 3">
            <a:extLst>
              <a:ext uri="{FF2B5EF4-FFF2-40B4-BE49-F238E27FC236}">
                <a16:creationId xmlns:a16="http://schemas.microsoft.com/office/drawing/2014/main" id="{EFC209A0-EC30-D662-8B4F-AEDFD9BB6F89}"/>
              </a:ext>
            </a:extLst>
          </p:cNvPr>
          <p:cNvSpPr/>
          <p:nvPr/>
        </p:nvSpPr>
        <p:spPr>
          <a:xfrm>
            <a:off x="5822455" y="601783"/>
            <a:ext cx="148562" cy="3648975"/>
          </a:xfrm>
          <a:prstGeom prst="rightBrac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00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4" name="CustomShape 1">
            <a:extLst>
              <a:ext uri="{FF2B5EF4-FFF2-40B4-BE49-F238E27FC236}">
                <a16:creationId xmlns:a16="http://schemas.microsoft.com/office/drawing/2014/main" id="{E246D30C-F063-5DC3-FFC2-F610AD93187C}"/>
              </a:ext>
            </a:extLst>
          </p:cNvPr>
          <p:cNvSpPr/>
          <p:nvPr/>
        </p:nvSpPr>
        <p:spPr>
          <a:xfrm>
            <a:off x="6138807" y="1640818"/>
            <a:ext cx="1896110" cy="29720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POR FESR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5" name="CustomShape 3">
            <a:extLst>
              <a:ext uri="{FF2B5EF4-FFF2-40B4-BE49-F238E27FC236}">
                <a16:creationId xmlns:a16="http://schemas.microsoft.com/office/drawing/2014/main" id="{9E91372C-960A-46CB-FD8F-306026E0A2C1}"/>
              </a:ext>
            </a:extLst>
          </p:cNvPr>
          <p:cNvSpPr/>
          <p:nvPr/>
        </p:nvSpPr>
        <p:spPr>
          <a:xfrm>
            <a:off x="6150212" y="2243119"/>
            <a:ext cx="1913429" cy="297209"/>
          </a:xfrm>
          <a:prstGeom prst="rect">
            <a:avLst/>
          </a:prstGeom>
          <a:solidFill>
            <a:schemeClr val="accent6">
              <a:lumMod val="40000"/>
              <a:lumOff val="60000"/>
              <a:alpha val="5300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Programma di Sviluppo Rurale 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6" name="CustomShape 2">
            <a:extLst>
              <a:ext uri="{FF2B5EF4-FFF2-40B4-BE49-F238E27FC236}">
                <a16:creationId xmlns:a16="http://schemas.microsoft.com/office/drawing/2014/main" id="{3842045D-720B-E73B-6B89-C9C30E9ED28A}"/>
              </a:ext>
            </a:extLst>
          </p:cNvPr>
          <p:cNvSpPr/>
          <p:nvPr/>
        </p:nvSpPr>
        <p:spPr>
          <a:xfrm>
            <a:off x="6138807" y="2894129"/>
            <a:ext cx="1908532" cy="29720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PC Italia - Svizzera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7" name="Right Brace 30">
            <a:extLst>
              <a:ext uri="{FF2B5EF4-FFF2-40B4-BE49-F238E27FC236}">
                <a16:creationId xmlns:a16="http://schemas.microsoft.com/office/drawing/2014/main" id="{B312DEA5-86C4-6515-7FED-275230AB73FF}"/>
              </a:ext>
            </a:extLst>
          </p:cNvPr>
          <p:cNvSpPr/>
          <p:nvPr/>
        </p:nvSpPr>
        <p:spPr>
          <a:xfrm>
            <a:off x="8184672" y="1853526"/>
            <a:ext cx="142176" cy="1145762"/>
          </a:xfrm>
          <a:prstGeom prst="rightBrac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00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8" name="CustomShape 6">
            <a:extLst>
              <a:ext uri="{FF2B5EF4-FFF2-40B4-BE49-F238E27FC236}">
                <a16:creationId xmlns:a16="http://schemas.microsoft.com/office/drawing/2014/main" id="{F0A2299C-FBD7-FBE1-72D8-B8C1FA9CD2C2}"/>
              </a:ext>
            </a:extLst>
          </p:cNvPr>
          <p:cNvSpPr/>
          <p:nvPr/>
        </p:nvSpPr>
        <p:spPr>
          <a:xfrm rot="16200000">
            <a:off x="6840453" y="2343516"/>
            <a:ext cx="3505228" cy="2843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Monitoraggio / Valutazione integrata (territoriale e tematica) 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9" name="Right Brace 3">
            <a:extLst>
              <a:ext uri="{FF2B5EF4-FFF2-40B4-BE49-F238E27FC236}">
                <a16:creationId xmlns:a16="http://schemas.microsoft.com/office/drawing/2014/main" id="{63515480-5F8B-CC97-79DD-F3F9BA4E2286}"/>
              </a:ext>
            </a:extLst>
          </p:cNvPr>
          <p:cNvSpPr/>
          <p:nvPr/>
        </p:nvSpPr>
        <p:spPr>
          <a:xfrm rot="5400000">
            <a:off x="4633751" y="116197"/>
            <a:ext cx="72148" cy="8478087"/>
          </a:xfrm>
          <a:prstGeom prst="rightBrac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00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20" name="CustomShape 1">
            <a:extLst>
              <a:ext uri="{FF2B5EF4-FFF2-40B4-BE49-F238E27FC236}">
                <a16:creationId xmlns:a16="http://schemas.microsoft.com/office/drawing/2014/main" id="{30A21D59-6F86-C3DC-36DA-F0711AB344C5}"/>
              </a:ext>
            </a:extLst>
          </p:cNvPr>
          <p:cNvSpPr/>
          <p:nvPr/>
        </p:nvSpPr>
        <p:spPr>
          <a:xfrm>
            <a:off x="3721770" y="4439456"/>
            <a:ext cx="1896110" cy="297209"/>
          </a:xfrm>
          <a:prstGeom prst="rect">
            <a:avLst/>
          </a:prstGeom>
          <a:solidFill>
            <a:srgbClr val="FFFF00"/>
          </a:solidFill>
          <a:ln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35000" tIns="67500" rIns="135000" bIns="67500" anchor="ctr" anchorCtr="0"/>
          <a:lstStyle>
            <a:defPPr>
              <a:defRPr lang="it-IT"/>
            </a:defPPr>
            <a:lvl1pPr marL="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algn="l" defTabSz="121917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it-IT" sz="1000" b="1" spc="-2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Nuova programmazione</a:t>
            </a:r>
            <a:endParaRPr lang="it-IT" sz="1000" spc="-2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93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animBg="1"/>
      <p:bldP spid="200" grpId="0" animBg="1"/>
      <p:bldP spid="201" grpId="0" animBg="1"/>
      <p:bldP spid="202" grpId="0" animBg="1"/>
      <p:bldP spid="204" grpId="0" animBg="1"/>
      <p:bldP spid="206" grpId="0" animBg="1"/>
      <p:bldP spid="207" grpId="0" animBg="1"/>
      <p:bldP spid="208" grpId="0" animBg="1"/>
      <p:bldP spid="209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7561" y="2043077"/>
            <a:ext cx="7772400" cy="660502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  <a:cs typeface="Helvetica" panose="020B0604020202020204" pitchFamily="34" charset="0"/>
              </a:rPr>
              <a:t>L’esperienza acquisita </a:t>
            </a:r>
            <a:endParaRPr lang="it-IT" sz="32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86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8698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Indice della presentazione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949487"/>
            <a:ext cx="7772400" cy="3310759"/>
          </a:xfrm>
        </p:spPr>
        <p:txBody>
          <a:bodyPr/>
          <a:lstStyle/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dirty="0">
                <a:latin typeface="Candara" panose="020E0502030303020204" pitchFamily="34" charset="0"/>
              </a:rPr>
              <a:t>Il quadro di riferimento per la sostenibilità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dirty="0">
                <a:latin typeface="Candara" panose="020E0502030303020204" pitchFamily="34" charset="0"/>
              </a:rPr>
              <a:t>Il ruolo e le attività dell’Autorità Ambientale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dirty="0">
                <a:latin typeface="Candara" panose="020E0502030303020204" pitchFamily="34" charset="0"/>
              </a:rPr>
              <a:t>L’esperienza acquisita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dirty="0">
                <a:latin typeface="Candara" panose="020E0502030303020204" pitchFamily="34" charset="0"/>
              </a:rPr>
              <a:t>Le prossime sfide nel ciclo 2023-2027</a:t>
            </a:r>
          </a:p>
          <a:p>
            <a:pPr marL="214313" indent="-214313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it-IT" dirty="0">
                <a:latin typeface="Candara" panose="020E0502030303020204" pitchFamily="34" charset="0"/>
              </a:rPr>
              <a:t>Spunti conclusivi </a:t>
            </a:r>
          </a:p>
          <a:p>
            <a:endParaRPr lang="it-IT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058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Un po’ di numeri…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11A5FA3-5DF5-7E11-E86B-FA7596C9C084}"/>
              </a:ext>
            </a:extLst>
          </p:cNvPr>
          <p:cNvSpPr txBox="1"/>
          <p:nvPr/>
        </p:nvSpPr>
        <p:spPr>
          <a:xfrm>
            <a:off x="1160781" y="707565"/>
            <a:ext cx="8215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Alcuni risultati del nostro lavoro</a:t>
            </a:r>
            <a:endParaRPr lang="it-IT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B80617B-5757-AA85-1471-B3F147960D4B}"/>
              </a:ext>
            </a:extLst>
          </p:cNvPr>
          <p:cNvSpPr txBox="1"/>
          <p:nvPr/>
        </p:nvSpPr>
        <p:spPr>
          <a:xfrm>
            <a:off x="401365" y="2665963"/>
            <a:ext cx="3667933" cy="738664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A partire dal 2018,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quantificazione delle superfici sotto impegno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delle misure a superficie per la RAA annuale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93C90CB-9C60-1760-FDC9-266CCA9D401F}"/>
              </a:ext>
            </a:extLst>
          </p:cNvPr>
          <p:cNvSpPr txBox="1"/>
          <p:nvPr/>
        </p:nvSpPr>
        <p:spPr>
          <a:xfrm>
            <a:off x="4520124" y="2091312"/>
            <a:ext cx="4496214" cy="523220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Istruite 15 proposte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progettuali per espressione del parere di compatibilità dei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Progetti Integrati d’Area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76D5371-B0C3-20B3-BC25-F715392B181E}"/>
              </a:ext>
            </a:extLst>
          </p:cNvPr>
          <p:cNvSpPr txBox="1"/>
          <p:nvPr/>
        </p:nvSpPr>
        <p:spPr>
          <a:xfrm>
            <a:off x="4520124" y="1445502"/>
            <a:ext cx="4496214" cy="523220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Orientate alla sostenibilità 15 Disposizioni attuative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(bandi)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E3C8DC7-A791-867A-98C6-AE9D7FFE965F}"/>
              </a:ext>
            </a:extLst>
          </p:cNvPr>
          <p:cNvSpPr txBox="1"/>
          <p:nvPr/>
        </p:nvSpPr>
        <p:spPr>
          <a:xfrm>
            <a:off x="401365" y="3677596"/>
            <a:ext cx="3667933" cy="738664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Inseriti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criteri di selezione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ambientale in fase di Comitato di Sorveglianza in almeno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13 operazioni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del PSR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D4EEE6D-B9BF-E647-640F-5B00E6263A08}"/>
              </a:ext>
            </a:extLst>
          </p:cNvPr>
          <p:cNvSpPr txBox="1"/>
          <p:nvPr/>
        </p:nvSpPr>
        <p:spPr>
          <a:xfrm>
            <a:off x="4520124" y="2773685"/>
            <a:ext cx="4496214" cy="523220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Realizzate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azioni di accompagnamento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per tutti e 12 i PSL approvati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26C2626-C71D-F6E8-1A05-AAE8DCD55CE5}"/>
              </a:ext>
            </a:extLst>
          </p:cNvPr>
          <p:cNvSpPr txBox="1"/>
          <p:nvPr/>
        </p:nvSpPr>
        <p:spPr>
          <a:xfrm>
            <a:off x="4520124" y="3478164"/>
            <a:ext cx="4496214" cy="523220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Istruiti 16 PSL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e successivamente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12 Piani d’Attuazione dei PSL</a:t>
            </a:r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E6F4B53-D263-8697-FA91-87E1438F4DDF}"/>
              </a:ext>
            </a:extLst>
          </p:cNvPr>
          <p:cNvSpPr txBox="1"/>
          <p:nvPr/>
        </p:nvSpPr>
        <p:spPr>
          <a:xfrm>
            <a:off x="4520124" y="4246565"/>
            <a:ext cx="4496214" cy="307777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Più di </a:t>
            </a:r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180 bandi dei GAL istruiti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con espressione di parere 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9D19B319-A9BA-7248-13CA-7E7CE822BC5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>
            <a:off x="69415" y="131066"/>
            <a:ext cx="3404990" cy="2346471"/>
          </a:xfrm>
          <a:prstGeom prst="rect">
            <a:avLst/>
          </a:prstGeom>
          <a:effectLst>
            <a:softEdge rad="457200"/>
          </a:effectLst>
        </p:spPr>
      </p:pic>
    </p:spTree>
    <p:extLst>
      <p:ext uri="{BB962C8B-B14F-4D97-AF65-F5344CB8AC3E}">
        <p14:creationId xmlns:p14="http://schemas.microsoft.com/office/powerpoint/2010/main" val="659352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Un po’ di numeri…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53A630-0F11-4C06-917F-2E01A88A17AC}"/>
              </a:ext>
            </a:extLst>
          </p:cNvPr>
          <p:cNvSpPr txBox="1"/>
          <p:nvPr/>
        </p:nvSpPr>
        <p:spPr>
          <a:xfrm>
            <a:off x="301885" y="3699460"/>
            <a:ext cx="885587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Link a sito web Autorità Ambientale: </a:t>
            </a:r>
          </a:p>
          <a:p>
            <a:pPr algn="ctr"/>
            <a:endParaRPr lang="it-IT" sz="12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/>
            <a:r>
              <a:rPr lang="it-IT" sz="1200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  <a:hlinkClick r:id="rId3"/>
              </a:rPr>
              <a:t>https://www.regione.lombardia.it/wps/portal/istituzionale/HP/DettaglioRedazionale/servizi-e-informazioni/Enti-e-Operatori/ambiente-ed-energia/autorita-ambientale-regionale/autorita-ambientale-regionale</a:t>
            </a:r>
            <a:r>
              <a:rPr lang="it-IT" sz="1200" dirty="0">
                <a:solidFill>
                  <a:srgbClr val="FF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11A5FA3-5DF5-7E11-E86B-FA7596C9C084}"/>
              </a:ext>
            </a:extLst>
          </p:cNvPr>
          <p:cNvSpPr txBox="1"/>
          <p:nvPr/>
        </p:nvSpPr>
        <p:spPr>
          <a:xfrm>
            <a:off x="244015" y="880702"/>
            <a:ext cx="8614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latin typeface="Candara" panose="020E0502030303020204" pitchFamily="34" charset="0"/>
                <a:cs typeface="Helvetica" panose="020B0604020202020204" pitchFamily="34" charset="0"/>
              </a:rPr>
              <a:t>Pubblicazioni</a:t>
            </a:r>
            <a:endParaRPr lang="it-IT" sz="24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B80617B-5757-AA85-1471-B3F147960D4B}"/>
              </a:ext>
            </a:extLst>
          </p:cNvPr>
          <p:cNvSpPr txBox="1"/>
          <p:nvPr/>
        </p:nvSpPr>
        <p:spPr>
          <a:xfrm>
            <a:off x="3386065" y="1708515"/>
            <a:ext cx="4649805" cy="307777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Piano di monitoraggio ambientale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D12529C-08E8-889E-4383-D97FF6BE3C4B}"/>
              </a:ext>
            </a:extLst>
          </p:cNvPr>
          <p:cNvSpPr txBox="1"/>
          <p:nvPr/>
        </p:nvSpPr>
        <p:spPr>
          <a:xfrm>
            <a:off x="3386064" y="2201876"/>
            <a:ext cx="4649806" cy="307777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defRPr>
            </a:lvl1pPr>
          </a:lstStyle>
          <a:p>
            <a:r>
              <a:rPr lang="it-IT" dirty="0"/>
              <a:t>6 report di monitoraggio complessivi e focus tematici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10F517D-F05A-2E30-DCE8-8569F338B5EA}"/>
              </a:ext>
            </a:extLst>
          </p:cNvPr>
          <p:cNvSpPr txBox="1"/>
          <p:nvPr/>
        </p:nvSpPr>
        <p:spPr>
          <a:xfrm>
            <a:off x="3386065" y="2673980"/>
            <a:ext cx="4649806" cy="307777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defRPr>
            </a:lvl1pPr>
          </a:lstStyle>
          <a:p>
            <a:r>
              <a:rPr lang="it-IT" dirty="0"/>
              <a:t>2 pubblicazioni divulgative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49BE595-CE00-A86D-EF50-6ED2A9DC3CF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2000"/>
          </a:blip>
          <a:stretch>
            <a:fillRect/>
          </a:stretch>
        </p:blipFill>
        <p:spPr>
          <a:xfrm>
            <a:off x="589591" y="595800"/>
            <a:ext cx="2369987" cy="1598801"/>
          </a:xfrm>
          <a:prstGeom prst="rect">
            <a:avLst/>
          </a:prstGeom>
          <a:effectLst>
            <a:softEdge rad="457200"/>
          </a:effec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715E5A50-2ADB-0BDA-9EEB-3121424009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2000"/>
          </a:blip>
          <a:stretch>
            <a:fillRect/>
          </a:stretch>
        </p:blipFill>
        <p:spPr>
          <a:xfrm>
            <a:off x="724232" y="2414801"/>
            <a:ext cx="2148922" cy="1494551"/>
          </a:xfrm>
          <a:prstGeom prst="rect">
            <a:avLst/>
          </a:prstGeom>
          <a:effectLst>
            <a:softEdge rad="457200"/>
          </a:effectLst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0244E61-C744-0D62-4D6D-8AD2F055193D}"/>
              </a:ext>
            </a:extLst>
          </p:cNvPr>
          <p:cNvSpPr txBox="1"/>
          <p:nvPr/>
        </p:nvSpPr>
        <p:spPr>
          <a:xfrm>
            <a:off x="3386064" y="3126331"/>
            <a:ext cx="4649807" cy="307777"/>
          </a:xfrm>
          <a:prstGeom prst="rect">
            <a:avLst/>
          </a:prstGeom>
          <a:noFill/>
          <a:ln w="25400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defRPr>
            </a:lvl1pPr>
          </a:lstStyle>
          <a:p>
            <a:r>
              <a:rPr lang="it-IT" dirty="0"/>
              <a:t>2 infografiche</a:t>
            </a:r>
          </a:p>
        </p:txBody>
      </p:sp>
    </p:spTree>
    <p:extLst>
      <p:ext uri="{BB962C8B-B14F-4D97-AF65-F5344CB8AC3E}">
        <p14:creationId xmlns:p14="http://schemas.microsoft.com/office/powerpoint/2010/main" val="3986335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Le lezioni apprese - Alcuni esempi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02F40C92-D711-4D36-9C29-D05EB800C1E5}"/>
              </a:ext>
            </a:extLst>
          </p:cNvPr>
          <p:cNvSpPr txBox="1">
            <a:spLocks noChangeAspect="1"/>
          </p:cNvSpPr>
          <p:nvPr/>
        </p:nvSpPr>
        <p:spPr>
          <a:xfrm>
            <a:off x="193031" y="1101096"/>
            <a:ext cx="8562008" cy="337823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defPPr>
              <a:defRPr lang="it-IT"/>
            </a:defPPr>
            <a:lvl1pPr marL="0" indent="-228600" algn="l" defTabSz="121917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170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339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509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6678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5848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017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187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3356" indent="-228600" algn="l" defTabSz="121917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  <a:defRPr/>
            </a:pPr>
            <a:endParaRPr lang="it-IT" sz="16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93031" y="1103945"/>
            <a:ext cx="352794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A partire dalle attività di monitoraggio intermedio (dati al 2019) sono stati evidenziati alcuni effetti ambientali realizzati grazie all’attuazione del PSR. </a:t>
            </a: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Tali risultati saranno verificati anche nel monitoraggio finale (2023), grazie a dati numerici e a rappresentazioni cartografiche. </a:t>
            </a: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Si evidenzia che grazie al PSR si raggiungono risultati ambientali significativi.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5287" y="1014157"/>
            <a:ext cx="2169865" cy="30759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9962" y="1003552"/>
            <a:ext cx="2198272" cy="30865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5403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96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Biodiversità</a:t>
            </a:r>
            <a:endParaRPr lang="it-IT" dirty="0">
              <a:latin typeface="Candara" panose="020E0502030303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5052" y="945496"/>
            <a:ext cx="324000" cy="32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9" descr="https://upload.wikimedia.org/wikipedia/commons/d/df/Sustainable_Development_Goals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36573" y="935960"/>
            <a:ext cx="324000" cy="3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CasellaDiTesto 10"/>
          <p:cNvSpPr txBox="1">
            <a:spLocks noChangeArrowheads="1"/>
          </p:cNvSpPr>
          <p:nvPr/>
        </p:nvSpPr>
        <p:spPr bwMode="auto">
          <a:xfrm>
            <a:off x="285369" y="935960"/>
            <a:ext cx="6241374" cy="27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1636" tIns="40818" rIns="81636" bIns="40818" numCol="1" rtlCol="0" anchor="t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16355"/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AREE PROTETTE E AGRICOLTURA A BASSO IMPATTO SUGLI ECOSISTEMI</a:t>
            </a:r>
            <a:endParaRPr lang="it-IT" sz="1400" dirty="0">
              <a:solidFill>
                <a:schemeClr val="accent6">
                  <a:lumMod val="75000"/>
                </a:schemeClr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8" name="Rectangle 40"/>
          <p:cNvSpPr/>
          <p:nvPr/>
        </p:nvSpPr>
        <p:spPr>
          <a:xfrm>
            <a:off x="4539277" y="2279841"/>
            <a:ext cx="584442" cy="384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9" name="CasellaDiTesto 12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81888" y="1387133"/>
            <a:ext cx="3423857" cy="28447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/>
          <a:p>
            <a:pPr algn="ctr" defTabSz="816355">
              <a:defRPr/>
            </a:pPr>
            <a:r>
              <a:rPr lang="it-IT" sz="1313" b="1" i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Misure 10, 11, 12</a:t>
            </a:r>
          </a:p>
        </p:txBody>
      </p:sp>
      <p:sp>
        <p:nvSpPr>
          <p:cNvPr id="10" name="CasellaDiTesto 8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81888" y="1715669"/>
            <a:ext cx="3423857" cy="8210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1636" tIns="40818" rIns="81636" bIns="40818" rtlCol="0">
            <a:spAutoFit/>
          </a:bodyPr>
          <a:lstStyle/>
          <a:p>
            <a:pPr defTabSz="816355"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Due livelli di azione: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Interventi 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supporto delle Aree Protette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Interventi per un’agricoltura al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servizio degli ecosistemi rurali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al di fuori delle aree protette</a:t>
            </a:r>
            <a:endParaRPr lang="it-IT" sz="1200" b="1" dirty="0">
              <a:solidFill>
                <a:prstClr val="black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11" name="CasellaDiTesto 17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81888" y="2787433"/>
            <a:ext cx="3423857" cy="17444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81636" tIns="40818" rIns="81636" bIns="40818" rtlCol="0">
            <a:spAutoFit/>
          </a:bodyPr>
          <a:lstStyle/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Buona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sovrapposizione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con aree Natura 2000 in pianura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186.172 ha (19% della SAU) impegnati, spiccano agricoltura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biologica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,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integrata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e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conservativa (120.000 ha)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. Il 23% ricade almeno in parte in Natura 2000 e il 46% in altre aree protette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Il PSR supporta la maggior parte delle superfici a biologico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(27.642 ha su 53.832 ha) 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186264E8-AE60-42BB-BAB4-9754F50E8F67}"/>
              </a:ext>
            </a:extLst>
          </p:cNvPr>
          <p:cNvGrpSpPr/>
          <p:nvPr/>
        </p:nvGrpSpPr>
        <p:grpSpPr>
          <a:xfrm>
            <a:off x="3482669" y="1660077"/>
            <a:ext cx="5450563" cy="3002510"/>
            <a:chOff x="3280933" y="-2330"/>
            <a:chExt cx="5450561" cy="3002510"/>
          </a:xfrm>
        </p:grpSpPr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4B9B8AAC-A50C-41E4-A760-06F06DBCF7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280933" y="-2330"/>
              <a:ext cx="3541501" cy="3002510"/>
            </a:xfrm>
            <a:prstGeom prst="snip1Rect">
              <a:avLst>
                <a:gd name="adj" fmla="val 0"/>
              </a:avLst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7CC83F08-24C4-4095-8225-D7F2919A97FF}"/>
                </a:ext>
              </a:extLst>
            </p:cNvPr>
            <p:cNvSpPr/>
            <p:nvPr/>
          </p:nvSpPr>
          <p:spPr>
            <a:xfrm>
              <a:off x="5892140" y="436203"/>
              <a:ext cx="1068186" cy="661278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675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15" name="Gruppo 14">
              <a:extLst>
                <a:ext uri="{FF2B5EF4-FFF2-40B4-BE49-F238E27FC236}">
                  <a16:creationId xmlns:a16="http://schemas.microsoft.com/office/drawing/2014/main" id="{33546223-AF1A-4238-8783-16C4949FBF12}"/>
                </a:ext>
              </a:extLst>
            </p:cNvPr>
            <p:cNvGrpSpPr/>
            <p:nvPr/>
          </p:nvGrpSpPr>
          <p:grpSpPr>
            <a:xfrm>
              <a:off x="6387848" y="38204"/>
              <a:ext cx="2343646" cy="1735232"/>
              <a:chOff x="6809862" y="900390"/>
              <a:chExt cx="2343646" cy="1735232"/>
            </a:xfrm>
          </p:grpSpPr>
          <p:pic>
            <p:nvPicPr>
              <p:cNvPr id="17" name="Immagine 16">
                <a:extLst>
                  <a:ext uri="{FF2B5EF4-FFF2-40B4-BE49-F238E27FC236}">
                    <a16:creationId xmlns:a16="http://schemas.microsoft.com/office/drawing/2014/main" id="{B3743938-0361-4644-B0FA-008DE10CE5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6809864" y="900390"/>
                <a:ext cx="2287444" cy="1058246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18" name="Immagine 17">
                <a:extLst>
                  <a:ext uri="{FF2B5EF4-FFF2-40B4-BE49-F238E27FC236}">
                    <a16:creationId xmlns:a16="http://schemas.microsoft.com/office/drawing/2014/main" id="{60B75730-425E-43D9-A9A9-DE37B298F1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6809862" y="1994582"/>
                <a:ext cx="2343646" cy="64104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</p:grpSp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7A0769ED-2EC8-4C4C-B147-01F4318544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414572" y="1908480"/>
              <a:ext cx="1642901" cy="53568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9" name="Rectangle 41"/>
          <p:cNvSpPr/>
          <p:nvPr/>
        </p:nvSpPr>
        <p:spPr>
          <a:xfrm>
            <a:off x="5747914" y="4360822"/>
            <a:ext cx="1557660" cy="319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0" name="Shape 117"/>
          <p:cNvSpPr/>
          <p:nvPr/>
        </p:nvSpPr>
        <p:spPr>
          <a:xfrm flipV="1">
            <a:off x="285369" y="1233788"/>
            <a:ext cx="7502885" cy="0"/>
          </a:xfrm>
          <a:prstGeom prst="line">
            <a:avLst/>
          </a:prstGeom>
          <a:ln w="76200">
            <a:solidFill>
              <a:srgbClr val="FFC000"/>
            </a:solidFill>
            <a:miter/>
          </a:ln>
        </p:spPr>
        <p:txBody>
          <a:bodyPr lIns="34289" tIns="34289" rIns="34289" bIns="34289"/>
          <a:lstStyle/>
          <a:p>
            <a:pPr defTabSz="685785">
              <a:defRPr/>
            </a:pPr>
            <a:endParaRPr sz="713">
              <a:solidFill>
                <a:sysClr val="windowText" lastClr="00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906572" y="933410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(Dati al 31/12/2019)</a:t>
            </a:r>
          </a:p>
        </p:txBody>
      </p:sp>
    </p:spTree>
    <p:extLst>
      <p:ext uri="{BB962C8B-B14F-4D97-AF65-F5344CB8AC3E}">
        <p14:creationId xmlns:p14="http://schemas.microsoft.com/office/powerpoint/2010/main" val="2293362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0346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Biodiversità</a:t>
            </a:r>
            <a:endParaRPr lang="it-IT" dirty="0">
              <a:latin typeface="Candara" panose="020E0502030303020204" pitchFamily="34" charset="0"/>
            </a:endParaRPr>
          </a:p>
        </p:txBody>
      </p:sp>
      <p:sp>
        <p:nvSpPr>
          <p:cNvPr id="22" name="CasellaDiTesto 10"/>
          <p:cNvSpPr txBox="1">
            <a:spLocks noChangeArrowheads="1"/>
          </p:cNvSpPr>
          <p:nvPr/>
        </p:nvSpPr>
        <p:spPr bwMode="auto">
          <a:xfrm>
            <a:off x="418105" y="713753"/>
            <a:ext cx="6241374" cy="27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1636" tIns="40818" rIns="81636" bIns="40818" numCol="1" rtlCol="0" anchor="t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16355"/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SUPERFICI DELLE MISURE PER LA BIODIVERSITÀ</a:t>
            </a:r>
            <a:endParaRPr lang="it-IT" sz="1400" dirty="0">
              <a:solidFill>
                <a:schemeClr val="accent6">
                  <a:lumMod val="75000"/>
                </a:schemeClr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3" name="CasellaDiTesto 12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291829" y="1169307"/>
            <a:ext cx="2748551" cy="28447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/>
          <a:p>
            <a:pPr algn="ctr" defTabSz="816355">
              <a:defRPr/>
            </a:pPr>
            <a:r>
              <a:rPr lang="it-IT" sz="1313" b="1" i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Misure 8, 10, 11, 12</a:t>
            </a:r>
          </a:p>
        </p:txBody>
      </p:sp>
      <p:sp>
        <p:nvSpPr>
          <p:cNvPr id="24" name="CasellaDiTesto 17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291828" y="1665312"/>
            <a:ext cx="2684055" cy="22984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81636" tIns="40818" rIns="81636" bIns="40818" rtlCol="0">
            <a:spAutoFit/>
          </a:bodyPr>
          <a:lstStyle/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Interventi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più significativi in termini di superficie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per le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Misure 10-11-12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, meno significativi per la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Misura 8-Forestali.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Il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trend è positivo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 in crescita, coerente con l'andamento della programmazione, con operazioni molto diffuse come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biologico, risaie e conservativa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. 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Le superfici finanziate si collocano per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circa il 24% in Natura 2000 e per il 43% in Altre aree protette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. </a:t>
            </a:r>
          </a:p>
        </p:txBody>
      </p:sp>
      <p:sp>
        <p:nvSpPr>
          <p:cNvPr id="25" name="Rectangle 41"/>
          <p:cNvSpPr/>
          <p:nvPr/>
        </p:nvSpPr>
        <p:spPr>
          <a:xfrm>
            <a:off x="5444111" y="2117219"/>
            <a:ext cx="1557660" cy="578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26" name="Tabella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870951"/>
              </p:ext>
            </p:extLst>
          </p:nvPr>
        </p:nvGraphicFramePr>
        <p:xfrm>
          <a:off x="3292516" y="1304830"/>
          <a:ext cx="5738930" cy="3418586"/>
        </p:xfrm>
        <a:graphic>
          <a:graphicData uri="http://schemas.openxmlformats.org/drawingml/2006/table">
            <a:tbl>
              <a:tblPr firstRow="1" firstCol="1" bandRow="1"/>
              <a:tblGrid>
                <a:gridCol w="2841584">
                  <a:extLst>
                    <a:ext uri="{9D8B030D-6E8A-4147-A177-3AD203B41FA5}">
                      <a16:colId xmlns:a16="http://schemas.microsoft.com/office/drawing/2014/main" val="2012071640"/>
                    </a:ext>
                  </a:extLst>
                </a:gridCol>
                <a:gridCol w="516536">
                  <a:extLst>
                    <a:ext uri="{9D8B030D-6E8A-4147-A177-3AD203B41FA5}">
                      <a16:colId xmlns:a16="http://schemas.microsoft.com/office/drawing/2014/main" val="221659912"/>
                    </a:ext>
                  </a:extLst>
                </a:gridCol>
                <a:gridCol w="518265">
                  <a:extLst>
                    <a:ext uri="{9D8B030D-6E8A-4147-A177-3AD203B41FA5}">
                      <a16:colId xmlns:a16="http://schemas.microsoft.com/office/drawing/2014/main" val="2249170441"/>
                    </a:ext>
                  </a:extLst>
                </a:gridCol>
                <a:gridCol w="621919">
                  <a:extLst>
                    <a:ext uri="{9D8B030D-6E8A-4147-A177-3AD203B41FA5}">
                      <a16:colId xmlns:a16="http://schemas.microsoft.com/office/drawing/2014/main" val="3982559661"/>
                    </a:ext>
                  </a:extLst>
                </a:gridCol>
                <a:gridCol w="608166">
                  <a:extLst>
                    <a:ext uri="{9D8B030D-6E8A-4147-A177-3AD203B41FA5}">
                      <a16:colId xmlns:a16="http://schemas.microsoft.com/office/drawing/2014/main" val="539264196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3263727108"/>
                    </a:ext>
                  </a:extLst>
                </a:gridCol>
              </a:tblGrid>
              <a:tr h="15897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Operazione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Superficie finanziata Totale (ha)</a:t>
                      </a:r>
                      <a:endParaRPr lang="it-IT" sz="9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534050"/>
                  </a:ext>
                </a:extLst>
              </a:tr>
              <a:tr h="158972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2015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2016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2017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2018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2019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190660"/>
                  </a:ext>
                </a:extLst>
              </a:tr>
              <a:tr h="794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21030" algn="l"/>
                        </a:tabLst>
                      </a:pPr>
                      <a:r>
                        <a:rPr lang="it-IT" sz="9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8.1.01 - Impianto per forestazione ed imboschimento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678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77666"/>
                  </a:ext>
                </a:extLst>
              </a:tr>
              <a:tr h="733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8.1.02 - Mantenimento di superfici imboschite (con trascinamenti)</a:t>
                      </a:r>
                      <a:endParaRPr lang="it-IT" sz="11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11.676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11.159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10.199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8.427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6.718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3119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10.1.01 - Produzioni agricole integrate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18.576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23.418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25.457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25.520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171385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10.1.02 - Avvicendamento con leguminose foraggere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7.092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7.733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7.928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7.446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996557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10.1.03 - Conservazione della biodiversità nelle risaie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35.455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53.712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56.660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56.926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056885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10.1.04 - Agricoltura conservativa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22.322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43.591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57.009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66.362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826937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10.1.08 - Salvaguardia di canneti,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cariceti</a:t>
                      </a: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,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molinieti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360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403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412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268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456824"/>
                  </a:ext>
                </a:extLst>
              </a:tr>
              <a:tr h="3179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10.1.09 - Salvaguardia di coperture erbacee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seminaturali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692244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11.1.01 - Conversione all’agricoltura biologica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1.326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5.579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12.456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9.257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5.397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096555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11.2.01 - Mantenimento dell’agricoltura biologica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6.167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7.492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10.562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16.110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23.685</a:t>
                      </a:r>
                    </a:p>
                  </a:txBody>
                  <a:tcPr marL="68580" marR="68580" marT="0" marB="0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6329312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12.1.02 - Conservazione di canneti,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cariceti</a:t>
                      </a: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,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molinieti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347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314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247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166371"/>
                  </a:ext>
                </a:extLst>
              </a:tr>
              <a:tr h="3179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12.1.03 - Conservazione di coperture erbacee </a:t>
                      </a:r>
                      <a:r>
                        <a:rPr lang="it-IT" sz="900" dirty="0" err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seminaturali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219014"/>
                  </a:ext>
                </a:extLst>
              </a:tr>
              <a:tr h="3179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12.1.04 - Gestione naturalistica dei prati a tutela della fauna selvatica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28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33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30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911588"/>
                  </a:ext>
                </a:extLst>
              </a:tr>
              <a:tr h="3179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12.1.05 - Gestione più sostenibile degli input chimici (prodotti fitosanitari) a tutela delle zone Natura 2000</a:t>
                      </a: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 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287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3232308"/>
                  </a:ext>
                </a:extLst>
              </a:tr>
              <a:tr h="1589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Totale Interventi per la biodiversità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25718" marR="257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7.493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96.877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152.253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173.186</a:t>
                      </a:r>
                      <a:endParaRPr lang="it-IT" sz="90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it-IT" sz="9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185.905</a:t>
                      </a:r>
                      <a:endParaRPr lang="it-IT" sz="900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453177"/>
                  </a:ext>
                </a:extLst>
              </a:tr>
            </a:tbl>
          </a:graphicData>
        </a:graphic>
      </p:graphicFrame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97788" y="739018"/>
            <a:ext cx="324000" cy="32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9" descr="https://upload.wikimedia.org/wikipedia/commons/d/df/Sustainable_Development_Goals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69309" y="729482"/>
            <a:ext cx="324000" cy="3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Shape 117"/>
          <p:cNvSpPr/>
          <p:nvPr/>
        </p:nvSpPr>
        <p:spPr>
          <a:xfrm flipV="1">
            <a:off x="418105" y="1027310"/>
            <a:ext cx="7502885" cy="0"/>
          </a:xfrm>
          <a:prstGeom prst="line">
            <a:avLst/>
          </a:prstGeom>
          <a:ln w="76200">
            <a:solidFill>
              <a:srgbClr val="FFC000"/>
            </a:solidFill>
            <a:miter/>
          </a:ln>
        </p:spPr>
        <p:txBody>
          <a:bodyPr lIns="34289" tIns="34289" rIns="34289" bIns="34289"/>
          <a:lstStyle/>
          <a:p>
            <a:pPr defTabSz="685785">
              <a:defRPr/>
            </a:pPr>
            <a:endParaRPr sz="713">
              <a:solidFill>
                <a:sysClr val="windowText" lastClr="00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5759047" y="726180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(Dati al 31/12/2019)</a:t>
            </a:r>
          </a:p>
        </p:txBody>
      </p:sp>
    </p:spTree>
    <p:extLst>
      <p:ext uri="{BB962C8B-B14F-4D97-AF65-F5344CB8AC3E}">
        <p14:creationId xmlns:p14="http://schemas.microsoft.com/office/powerpoint/2010/main" val="2743725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12326"/>
            <a:ext cx="91440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Qualità dell’aria e delle acque </a:t>
            </a:r>
            <a:endParaRPr lang="it-IT" dirty="0">
              <a:latin typeface="Candara" panose="020E0502030303020204" pitchFamily="34" charset="0"/>
            </a:endParaRPr>
          </a:p>
        </p:txBody>
      </p:sp>
      <p:pic>
        <p:nvPicPr>
          <p:cNvPr id="12" name="Immagine 11" descr="Obiettivi di sviluppo sostenibile - Wikipedia">
            <a:extLst>
              <a:ext uri="{FF2B5EF4-FFF2-40B4-BE49-F238E27FC236}">
                <a16:creationId xmlns:a16="http://schemas.microsoft.com/office/drawing/2014/main" id="{AC061C0B-73D6-4355-A1CB-3D83639AA0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27588" y="772388"/>
            <a:ext cx="325737" cy="32253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DE8E22D-E3D0-4936-8F3E-367D8F5245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05367" y="1179644"/>
            <a:ext cx="2643502" cy="20873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49" descr="https://upload.wikimedia.org/wikipedia/commons/d/df/Sustainable_Development_Goals.png">
            <a:extLst>
              <a:ext uri="{FF2B5EF4-FFF2-40B4-BE49-F238E27FC236}">
                <a16:creationId xmlns:a16="http://schemas.microsoft.com/office/drawing/2014/main" id="{279021D6-9FF4-43A9-8A35-0AF3E1C8365A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9271" y="775158"/>
            <a:ext cx="324000" cy="3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CasellaDiTesto 10">
            <a:extLst>
              <a:ext uri="{FF2B5EF4-FFF2-40B4-BE49-F238E27FC236}">
                <a16:creationId xmlns:a16="http://schemas.microsoft.com/office/drawing/2014/main" id="{AE47CD7B-5908-422A-A54A-78CE676B7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92" y="777105"/>
            <a:ext cx="6595271" cy="27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1636" tIns="40818" rIns="81636" bIns="40818" numCol="1" rtlCol="0" anchor="t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16355"/>
            <a:r>
              <a:rPr lang="it-IT" sz="1400" b="1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SURPLUS DI AZOTO E EMISSIONI DI AMMONIACA </a:t>
            </a:r>
            <a:r>
              <a:rPr lang="it-IT" sz="1400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</p:txBody>
      </p:sp>
      <p:sp>
        <p:nvSpPr>
          <p:cNvPr id="16" name="Rectangle 38">
            <a:extLst>
              <a:ext uri="{FF2B5EF4-FFF2-40B4-BE49-F238E27FC236}">
                <a16:creationId xmlns:a16="http://schemas.microsoft.com/office/drawing/2014/main" id="{A1E4B9FB-BC9C-4919-B4F4-135B71AC5CEC}"/>
              </a:ext>
            </a:extLst>
          </p:cNvPr>
          <p:cNvSpPr/>
          <p:nvPr/>
        </p:nvSpPr>
        <p:spPr>
          <a:xfrm>
            <a:off x="4475078" y="3179343"/>
            <a:ext cx="1575404" cy="3123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17" name="CasellaDiTesto 12">
            <a:extLst>
              <a:ext uri="{FF2B5EF4-FFF2-40B4-BE49-F238E27FC236}">
                <a16:creationId xmlns:a16="http://schemas.microsoft.com/office/drawing/2014/main" id="{666A15A9-4CB8-46E0-9615-1A525F574506}"/>
              </a:ext>
            </a:extLst>
          </p:cNvPr>
          <p:cNvSpPr txBox="1"/>
          <p:nvPr/>
        </p:nvSpPr>
        <p:spPr>
          <a:xfrm>
            <a:off x="327939" y="1271864"/>
            <a:ext cx="2986858" cy="28447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2176946">
              <a:defRPr sz="3500" b="1" i="1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Misure 4, 10, 11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395790BD-2AE3-4A66-A1BB-47D95B0CB19A}"/>
              </a:ext>
            </a:extLst>
          </p:cNvPr>
          <p:cNvSpPr txBox="1"/>
          <p:nvPr/>
        </p:nvSpPr>
        <p:spPr>
          <a:xfrm>
            <a:off x="331278" y="1621693"/>
            <a:ext cx="2996794" cy="13750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1636" tIns="40818" rIns="81636" bIns="40818" rtlCol="0">
            <a:spAutoFit/>
          </a:bodyPr>
          <a:lstStyle/>
          <a:p>
            <a:pPr defTabSz="816355"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Interventi e attrezzature per la razionalizzazione dei fitosanitari in favore di: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Riduzione degli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apporti di nutrienti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ai corpi idrici</a:t>
            </a:r>
          </a:p>
          <a:p>
            <a:pPr marL="285743" indent="-285743" defTabSz="81635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Riduzioni delle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emissione di ammoniaca </a:t>
            </a:r>
          </a:p>
        </p:txBody>
      </p:sp>
      <p:sp>
        <p:nvSpPr>
          <p:cNvPr id="19" name="CasellaDiTesto 17">
            <a:extLst>
              <a:ext uri="{FF2B5EF4-FFF2-40B4-BE49-F238E27FC236}">
                <a16:creationId xmlns:a16="http://schemas.microsoft.com/office/drawing/2014/main" id="{0369E97A-DD1D-4C6D-B16C-549E0474D52E}"/>
              </a:ext>
            </a:extLst>
          </p:cNvPr>
          <p:cNvSpPr txBox="1"/>
          <p:nvPr/>
        </p:nvSpPr>
        <p:spPr>
          <a:xfrm>
            <a:off x="322971" y="3062141"/>
            <a:ext cx="2996793" cy="155976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761981" indent="-761981" defTabSz="2176946">
              <a:buFont typeface="Wingdings" panose="05000000000000000000" pitchFamily="2" charset="2"/>
              <a:buChar char="Ø"/>
              <a:defRPr sz="3200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pPr marL="270272" indent="-270272"/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Sovrapposizione degli interventi con le ZVN nella pianura centro orientale.</a:t>
            </a:r>
          </a:p>
          <a:p>
            <a:pPr marL="270272" indent="-270272"/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Buone pratiche: agricoltura biologica (27.642 ha) e agricoltura integrata (25.520 ha)</a:t>
            </a:r>
          </a:p>
          <a:p>
            <a:pPr marL="270272" indent="-270272"/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Riduzione apporto annuo di azoto </a:t>
            </a: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al campo pari a circa 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5,2kt,</a:t>
            </a: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 con 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riduzione del 2,5% rispetto al 2017</a:t>
            </a:r>
          </a:p>
        </p:txBody>
      </p:sp>
      <p:sp>
        <p:nvSpPr>
          <p:cNvPr id="20" name="Rettangolo 19">
            <a:extLst>
              <a:ext uri="{FF2B5EF4-FFF2-40B4-BE49-F238E27FC236}">
                <a16:creationId xmlns:a16="http://schemas.microsoft.com/office/drawing/2014/main" id="{689BDA26-31C0-452D-8D50-80FCA4641161}"/>
              </a:ext>
            </a:extLst>
          </p:cNvPr>
          <p:cNvSpPr/>
          <p:nvPr/>
        </p:nvSpPr>
        <p:spPr>
          <a:xfrm>
            <a:off x="3590728" y="1291364"/>
            <a:ext cx="251816" cy="330645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AU" sz="675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21" name="Immagine 20" descr="Obiettivi di sviluppo sostenibile - Wikipedia">
            <a:extLst>
              <a:ext uri="{FF2B5EF4-FFF2-40B4-BE49-F238E27FC236}">
                <a16:creationId xmlns:a16="http://schemas.microsoft.com/office/drawing/2014/main" id="{AC061C0B-73D6-4355-A1CB-3D83639AA0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96059" y="776620"/>
            <a:ext cx="325737" cy="32253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1" name="Rectangle 38">
            <a:extLst>
              <a:ext uri="{FF2B5EF4-FFF2-40B4-BE49-F238E27FC236}">
                <a16:creationId xmlns:a16="http://schemas.microsoft.com/office/drawing/2014/main" id="{13359AA7-5371-4D63-9839-3A2A29F9895D}"/>
              </a:ext>
            </a:extLst>
          </p:cNvPr>
          <p:cNvSpPr/>
          <p:nvPr/>
        </p:nvSpPr>
        <p:spPr>
          <a:xfrm>
            <a:off x="5613194" y="1168191"/>
            <a:ext cx="824712" cy="13876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32" name="Grafico 31">
            <a:extLst>
              <a:ext uri="{FF2B5EF4-FFF2-40B4-BE49-F238E27FC236}">
                <a16:creationId xmlns:a16="http://schemas.microsoft.com/office/drawing/2014/main" id="{0769529F-8018-4058-8368-FAE2EB64CD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6777293"/>
              </p:ext>
            </p:extLst>
          </p:nvPr>
        </p:nvGraphicFramePr>
        <p:xfrm>
          <a:off x="3347983" y="3083142"/>
          <a:ext cx="4249310" cy="1751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5FD91007-3AA7-4481-A48F-A4B3FE7327E0}"/>
              </a:ext>
            </a:extLst>
          </p:cNvPr>
          <p:cNvCxnSpPr>
            <a:cxnSpLocks/>
          </p:cNvCxnSpPr>
          <p:nvPr/>
        </p:nvCxnSpPr>
        <p:spPr>
          <a:xfrm flipH="1">
            <a:off x="6019116" y="3250989"/>
            <a:ext cx="1191851" cy="696"/>
          </a:xfrm>
          <a:prstGeom prst="line">
            <a:avLst/>
          </a:prstGeom>
          <a:noFill/>
          <a:ln w="12700" cap="flat">
            <a:solidFill>
              <a:schemeClr val="accent2">
                <a:lumMod val="50000"/>
              </a:schemeClr>
            </a:solidFill>
            <a:prstDash val="solid"/>
            <a:miter lim="800000"/>
            <a:headEnd type="triangle" w="med" len="med"/>
            <a:tailEnd type="non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A61F00DB-5055-4146-917C-28ABB0676C8B}"/>
              </a:ext>
            </a:extLst>
          </p:cNvPr>
          <p:cNvCxnSpPr>
            <a:cxnSpLocks/>
          </p:cNvCxnSpPr>
          <p:nvPr/>
        </p:nvCxnSpPr>
        <p:spPr>
          <a:xfrm flipH="1" flipV="1">
            <a:off x="6025550" y="3224510"/>
            <a:ext cx="0" cy="1332000"/>
          </a:xfrm>
          <a:prstGeom prst="line">
            <a:avLst/>
          </a:prstGeom>
          <a:noFill/>
          <a:ln w="12700" cap="flat">
            <a:solidFill>
              <a:schemeClr val="accent2">
                <a:lumMod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CC51C4C4-32CB-411C-BA75-5868B3C999D9}"/>
              </a:ext>
            </a:extLst>
          </p:cNvPr>
          <p:cNvSpPr txBox="1"/>
          <p:nvPr/>
        </p:nvSpPr>
        <p:spPr>
          <a:xfrm>
            <a:off x="6194270" y="2956850"/>
            <a:ext cx="1075930" cy="352078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91437" tIns="91437" rIns="91437" bIns="91437" numCol="1" spcCol="101597" rtlCol="0" anchor="t">
            <a:spAutoFit/>
          </a:bodyPr>
          <a:lstStyle/>
          <a:p>
            <a:pPr defTabSz="1828754"/>
            <a:r>
              <a:rPr lang="it-IT" sz="1088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PSR 2014 - 2022</a:t>
            </a:r>
            <a:endParaRPr lang="en-AU" sz="1088" dirty="0">
              <a:latin typeface="Candara" panose="020E0502030303020204" pitchFamily="34" charset="0"/>
              <a:ea typeface="+mj-ea"/>
              <a:cs typeface="Helvetica" panose="020B0604020202020204" pitchFamily="34" charset="0"/>
            </a:endParaRP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910AEF36-42BF-4297-97D7-0896EA340E2E}"/>
              </a:ext>
            </a:extLst>
          </p:cNvPr>
          <p:cNvCxnSpPr>
            <a:cxnSpLocks/>
          </p:cNvCxnSpPr>
          <p:nvPr/>
        </p:nvCxnSpPr>
        <p:spPr>
          <a:xfrm flipH="1">
            <a:off x="6158204" y="3547080"/>
            <a:ext cx="938054" cy="0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F15B8AA6-BAC2-4077-B367-C23D5EE6FE18}"/>
              </a:ext>
            </a:extLst>
          </p:cNvPr>
          <p:cNvCxnSpPr>
            <a:cxnSpLocks/>
          </p:cNvCxnSpPr>
          <p:nvPr/>
        </p:nvCxnSpPr>
        <p:spPr>
          <a:xfrm flipH="1">
            <a:off x="6693754" y="3821411"/>
            <a:ext cx="402504" cy="0"/>
          </a:xfrm>
          <a:prstGeom prst="line">
            <a:avLst/>
          </a:prstGeom>
          <a:noFill/>
          <a:ln w="635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0207ED0-6079-4CD7-ADE8-99F9964A848C}"/>
              </a:ext>
            </a:extLst>
          </p:cNvPr>
          <p:cNvSpPr txBox="1"/>
          <p:nvPr/>
        </p:nvSpPr>
        <p:spPr>
          <a:xfrm>
            <a:off x="7380005" y="2881352"/>
            <a:ext cx="1725032" cy="1953526"/>
          </a:xfrm>
          <a:prstGeom prst="rect">
            <a:avLst/>
          </a:prstGeom>
          <a:solidFill>
            <a:schemeClr val="bg1">
              <a:lumMod val="75000"/>
            </a:schemeClr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7" tIns="91437" rIns="91437" bIns="91437" numCol="1" spcCol="101597" rtlCol="0" anchor="t">
            <a:noAutofit/>
          </a:bodyPr>
          <a:lstStyle/>
          <a:p>
            <a:pPr defTabSz="1828754"/>
            <a:r>
              <a:rPr lang="it-IT" sz="1050" b="1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AMMONIACA</a:t>
            </a:r>
          </a:p>
          <a:p>
            <a:pPr defTabSz="1828754"/>
            <a:r>
              <a:rPr lang="it-IT" sz="105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In Lombardia l'agricoltura costituisce circa il </a:t>
            </a:r>
            <a:r>
              <a:rPr lang="it-IT" sz="1050" b="1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95% delle emissioni antropiche </a:t>
            </a:r>
            <a:endParaRPr lang="it-IT" sz="1050" baseline="-25000" dirty="0">
              <a:latin typeface="Candara" panose="020E0502030303020204" pitchFamily="34" charset="0"/>
              <a:ea typeface="+mj-ea"/>
              <a:cs typeface="Helvetica" panose="020B0604020202020204" pitchFamily="34" charset="0"/>
            </a:endParaRPr>
          </a:p>
          <a:p>
            <a:pPr defTabSz="1828754"/>
            <a:r>
              <a:rPr lang="it-IT" sz="1050" b="1" dirty="0">
                <a:solidFill>
                  <a:srgbClr val="008000"/>
                </a:solidFill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-4,5 </a:t>
            </a:r>
            <a:r>
              <a:rPr lang="it-IT" sz="105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ktNH</a:t>
            </a:r>
            <a:r>
              <a:rPr lang="it-IT" sz="1050" baseline="-2500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3</a:t>
            </a:r>
            <a:r>
              <a:rPr lang="it-IT" sz="105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/anno, di cui</a:t>
            </a:r>
          </a:p>
          <a:p>
            <a:pPr defTabSz="1828754"/>
            <a:r>
              <a:rPr lang="it-IT" sz="1050" b="1" dirty="0">
                <a:solidFill>
                  <a:srgbClr val="008000"/>
                </a:solidFill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-1,2 </a:t>
            </a:r>
            <a:r>
              <a:rPr lang="it-IT" sz="1050" dirty="0">
                <a:latin typeface="Candara" panose="020E0502030303020204" pitchFamily="34" charset="0"/>
                <a:cs typeface="Helvetica" panose="020B0604020202020204" pitchFamily="34" charset="0"/>
              </a:rPr>
              <a:t>ktNH</a:t>
            </a:r>
            <a:r>
              <a:rPr lang="it-IT" sz="1050" baseline="-25000" dirty="0">
                <a:latin typeface="Candara" panose="020E0502030303020204" pitchFamily="34" charset="0"/>
                <a:cs typeface="Helvetica" panose="020B0604020202020204" pitchFamily="34" charset="0"/>
              </a:rPr>
              <a:t>3</a:t>
            </a:r>
            <a:r>
              <a:rPr lang="it-IT" sz="105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 grazie a </a:t>
            </a:r>
            <a:r>
              <a:rPr lang="it-IT" sz="1050" b="1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interventi PSR (riduzione del 1,2%), come biologico e integrato</a:t>
            </a:r>
          </a:p>
        </p:txBody>
      </p:sp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9FBB8C1D-D0A2-462D-B1A5-CC5D5B00090A}"/>
              </a:ext>
            </a:extLst>
          </p:cNvPr>
          <p:cNvCxnSpPr>
            <a:cxnSpLocks/>
          </p:cNvCxnSpPr>
          <p:nvPr/>
        </p:nvCxnSpPr>
        <p:spPr>
          <a:xfrm flipV="1">
            <a:off x="7096258" y="3551161"/>
            <a:ext cx="0" cy="280037"/>
          </a:xfrm>
          <a:prstGeom prst="line">
            <a:avLst/>
          </a:prstGeom>
          <a:noFill/>
          <a:ln w="12700" cap="flat">
            <a:solidFill>
              <a:schemeClr val="accent6">
                <a:lumMod val="75000"/>
              </a:schemeClr>
            </a:solidFill>
            <a:prstDash val="solid"/>
            <a:miter lim="800000"/>
            <a:headEnd type="triangle" w="med" len="med"/>
            <a:tailEnd type="non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0" name="Immagine 39">
            <a:extLst>
              <a:ext uri="{FF2B5EF4-FFF2-40B4-BE49-F238E27FC236}">
                <a16:creationId xmlns:a16="http://schemas.microsoft.com/office/drawing/2014/main" id="{763442D0-CBC3-4E5A-9C62-856EA813E23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0933" y="1249110"/>
            <a:ext cx="1465325" cy="6134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" name="Immagine 40">
            <a:extLst>
              <a:ext uri="{FF2B5EF4-FFF2-40B4-BE49-F238E27FC236}">
                <a16:creationId xmlns:a16="http://schemas.microsoft.com/office/drawing/2014/main" id="{0E713650-3B16-49EA-B03C-6E4EB62B4F7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24784" y="1888186"/>
            <a:ext cx="1482887" cy="7959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Immagine 41">
            <a:extLst>
              <a:ext uri="{FF2B5EF4-FFF2-40B4-BE49-F238E27FC236}">
                <a16:creationId xmlns:a16="http://schemas.microsoft.com/office/drawing/2014/main" id="{58F783FD-C3E1-4BD9-A216-DB3BBD4791B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34783" y="1383777"/>
            <a:ext cx="1517931" cy="5310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3" name="Immagine 42">
            <a:extLst>
              <a:ext uri="{FF2B5EF4-FFF2-40B4-BE49-F238E27FC236}">
                <a16:creationId xmlns:a16="http://schemas.microsoft.com/office/drawing/2014/main" id="{6FDDB92F-FA86-4160-AC00-E4BB2B4A334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34783" y="2070219"/>
            <a:ext cx="1517931" cy="2372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4" name="CasellaDiTesto 43"/>
          <p:cNvSpPr txBox="1"/>
          <p:nvPr/>
        </p:nvSpPr>
        <p:spPr>
          <a:xfrm>
            <a:off x="5905713" y="1707693"/>
            <a:ext cx="1231106" cy="176576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10.1.10 - Gestione reflui zootecnici</a:t>
            </a:r>
          </a:p>
        </p:txBody>
      </p:sp>
      <p:sp>
        <p:nvSpPr>
          <p:cNvPr id="45" name="CasellaDiTesto 44"/>
          <p:cNvSpPr txBox="1"/>
          <p:nvPr/>
        </p:nvSpPr>
        <p:spPr>
          <a:xfrm>
            <a:off x="5905807" y="2152108"/>
            <a:ext cx="1093248" cy="176576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10.1.01 – Agricoltura integrata</a:t>
            </a:r>
          </a:p>
        </p:txBody>
      </p:sp>
      <p:sp>
        <p:nvSpPr>
          <p:cNvPr id="46" name="CasellaDiTesto 45"/>
          <p:cNvSpPr txBox="1"/>
          <p:nvPr/>
        </p:nvSpPr>
        <p:spPr>
          <a:xfrm>
            <a:off x="6050364" y="2918107"/>
            <a:ext cx="65" cy="165034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35999" rIns="0" bIns="35999" numCol="1" spcCol="101597" rtlCol="0" anchor="t">
            <a:spAutoFit/>
          </a:bodyPr>
          <a:lstStyle/>
          <a:p>
            <a:pPr defTabSz="1828754"/>
            <a:endParaRPr lang="it-IT" sz="600" dirty="0">
              <a:latin typeface="Candara" panose="020E0502030303020204" pitchFamily="34" charset="0"/>
              <a:ea typeface="Microsoft Sans Serif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7" name="CasellaDiTesto 46"/>
          <p:cNvSpPr txBox="1"/>
          <p:nvPr/>
        </p:nvSpPr>
        <p:spPr>
          <a:xfrm>
            <a:off x="6062759" y="2296708"/>
            <a:ext cx="1551707" cy="176576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10.1.02 – Avvicendamento con leguminose</a:t>
            </a:r>
          </a:p>
        </p:txBody>
      </p:sp>
      <p:sp>
        <p:nvSpPr>
          <p:cNvPr id="48" name="CasellaDiTesto 47"/>
          <p:cNvSpPr txBox="1"/>
          <p:nvPr/>
        </p:nvSpPr>
        <p:spPr>
          <a:xfrm>
            <a:off x="5905714" y="2433957"/>
            <a:ext cx="1251489" cy="280450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10.1.04 – Agricoltura conservativa (no </a:t>
            </a:r>
            <a:r>
              <a:rPr lang="it-IT" sz="675" b="1" dirty="0" err="1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tillage</a:t>
            </a:r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)</a:t>
            </a:r>
          </a:p>
        </p:txBody>
      </p:sp>
      <p:sp>
        <p:nvSpPr>
          <p:cNvPr id="49" name="CasellaDiTesto 48"/>
          <p:cNvSpPr txBox="1"/>
          <p:nvPr/>
        </p:nvSpPr>
        <p:spPr>
          <a:xfrm>
            <a:off x="7665148" y="1378078"/>
            <a:ext cx="1287567" cy="280450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10.1.04 – Agricoltura conservativa (minima lavorazione) </a:t>
            </a:r>
          </a:p>
        </p:txBody>
      </p:sp>
      <p:sp>
        <p:nvSpPr>
          <p:cNvPr id="50" name="CasellaDiTesto 49"/>
          <p:cNvSpPr txBox="1"/>
          <p:nvPr/>
        </p:nvSpPr>
        <p:spPr>
          <a:xfrm>
            <a:off x="7665148" y="1622994"/>
            <a:ext cx="1600639" cy="176576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11.1.01 – Agricoltura biologica (conversione)</a:t>
            </a:r>
          </a:p>
        </p:txBody>
      </p:sp>
      <p:sp>
        <p:nvSpPr>
          <p:cNvPr id="51" name="CasellaDiTesto 50"/>
          <p:cNvSpPr txBox="1"/>
          <p:nvPr/>
        </p:nvSpPr>
        <p:spPr>
          <a:xfrm>
            <a:off x="7665148" y="1751836"/>
            <a:ext cx="1154747" cy="280450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35999" rIns="0" bIns="35999" numCol="1" spcCol="101597" rtlCol="0" anchor="t">
            <a:spAutoFit/>
          </a:bodyPr>
          <a:lstStyle/>
          <a:p>
            <a:pPr defTabSz="1828754"/>
            <a:r>
              <a:rPr lang="it-IT" sz="675" b="1" dirty="0">
                <a:latin typeface="Candara" panose="020E0502030303020204" pitchFamily="34" charset="0"/>
                <a:ea typeface="Microsoft Sans Serif" panose="020B0604020202020204" pitchFamily="34" charset="0"/>
                <a:cs typeface="Helvetica" panose="020B0604020202020204" pitchFamily="34" charset="0"/>
              </a:rPr>
              <a:t>11.1.02 – Agricoltura biologica (mantenimento)</a:t>
            </a:r>
          </a:p>
        </p:txBody>
      </p:sp>
      <p:sp>
        <p:nvSpPr>
          <p:cNvPr id="52" name="Shape 117"/>
          <p:cNvSpPr/>
          <p:nvPr/>
        </p:nvSpPr>
        <p:spPr>
          <a:xfrm>
            <a:off x="318068" y="1086702"/>
            <a:ext cx="7125256" cy="0"/>
          </a:xfrm>
          <a:prstGeom prst="line">
            <a:avLst/>
          </a:prstGeom>
          <a:ln w="76200">
            <a:solidFill>
              <a:srgbClr val="FFC000"/>
            </a:solidFill>
            <a:miter/>
          </a:ln>
        </p:spPr>
        <p:txBody>
          <a:bodyPr lIns="34289" tIns="34289" rIns="34289" bIns="34289"/>
          <a:lstStyle/>
          <a:p>
            <a:pPr defTabSz="685785">
              <a:defRPr/>
            </a:pPr>
            <a:endParaRPr sz="713">
              <a:solidFill>
                <a:sysClr val="windowText" lastClr="00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53" name="CasellaDiTesto 52"/>
          <p:cNvSpPr txBox="1"/>
          <p:nvPr/>
        </p:nvSpPr>
        <p:spPr>
          <a:xfrm>
            <a:off x="4104956" y="779880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(Dati al 31/12/2019)</a:t>
            </a:r>
          </a:p>
        </p:txBody>
      </p:sp>
    </p:spTree>
    <p:extLst>
      <p:ext uri="{BB962C8B-B14F-4D97-AF65-F5344CB8AC3E}">
        <p14:creationId xmlns:p14="http://schemas.microsoft.com/office/powerpoint/2010/main" val="1315955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3435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Mitigazione dei cambiamenti climatici</a:t>
            </a:r>
            <a:endParaRPr lang="it-IT" dirty="0">
              <a:latin typeface="Candara" panose="020E0502030303020204" pitchFamily="34" charset="0"/>
            </a:endParaRP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B0CA637B-F699-456C-B2E2-671BFC24A8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6193" y="1676265"/>
            <a:ext cx="3660299" cy="17698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CasellaDiTesto 10"/>
          <p:cNvSpPr txBox="1">
            <a:spLocks noChangeArrowheads="1"/>
          </p:cNvSpPr>
          <p:nvPr/>
        </p:nvSpPr>
        <p:spPr bwMode="auto">
          <a:xfrm>
            <a:off x="291478" y="806984"/>
            <a:ext cx="7490027" cy="304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1636" tIns="40818" rIns="81636" bIns="40818" numCol="1" rtlCol="0" anchor="t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16355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SEQUESTRO DI CARBONIO ATMOSFERICO</a:t>
            </a:r>
          </a:p>
        </p:txBody>
      </p:sp>
      <p:sp>
        <p:nvSpPr>
          <p:cNvPr id="24" name="CasellaDiTesto 2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4446332" y="3828137"/>
            <a:ext cx="4588486" cy="9930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38" tIns="45719" rIns="91438" bIns="45719" rtlCol="0">
            <a:noAutofit/>
          </a:bodyPr>
          <a:lstStyle/>
          <a:p>
            <a:pPr defTabSz="342892"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Oltre a sequestrare carbonio, gli imboschimenti (sia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pioppeti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sia gli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impianti </a:t>
            </a:r>
            <a:r>
              <a:rPr lang="it-IT" sz="1200" b="1" dirty="0" err="1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polispecifici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 ciclo lungo) contribuiscono alla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biodiversità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in pianura/collina. Il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20%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dei nuovi imboschimenti finanziati dal PSR gode di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certificazione FSC o PEFC.</a:t>
            </a:r>
          </a:p>
        </p:txBody>
      </p:sp>
      <p:sp>
        <p:nvSpPr>
          <p:cNvPr id="25" name="CasellaDiTesto 14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294785" y="4099067"/>
            <a:ext cx="3980136" cy="4616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91438" tIns="45719" rIns="91438" bIns="45719" rtlCol="0">
            <a:spAutoFit/>
          </a:bodyPr>
          <a:lstStyle/>
          <a:p>
            <a:pPr defTabSz="342892"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Grazie all’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agricoltura conservativa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 allo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stoccaggio forestale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sono sequestrate nei suoli regionali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99,8 ktCO</a:t>
            </a:r>
            <a:r>
              <a:rPr lang="it-IT" sz="1200" b="1" baseline="-250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2</a:t>
            </a:r>
          </a:p>
        </p:txBody>
      </p:sp>
      <p:cxnSp>
        <p:nvCxnSpPr>
          <p:cNvPr id="26" name="Straight Connector 30"/>
          <p:cNvCxnSpPr/>
          <p:nvPr/>
        </p:nvCxnSpPr>
        <p:spPr>
          <a:xfrm>
            <a:off x="4342787" y="1232459"/>
            <a:ext cx="0" cy="342380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12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291479" y="1304518"/>
            <a:ext cx="3983442" cy="28447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2176946">
              <a:defRPr sz="3500" b="1" i="1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Agricoltura conservativa</a:t>
            </a:r>
          </a:p>
        </p:txBody>
      </p:sp>
      <p:sp>
        <p:nvSpPr>
          <p:cNvPr id="28" name="Rectangle 40"/>
          <p:cNvSpPr/>
          <p:nvPr/>
        </p:nvSpPr>
        <p:spPr>
          <a:xfrm>
            <a:off x="4545386" y="2800976"/>
            <a:ext cx="584442" cy="384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29" name="Immagine 28">
            <a:extLst>
              <a:ext uri="{FF2B5EF4-FFF2-40B4-BE49-F238E27FC236}">
                <a16:creationId xmlns:a16="http://schemas.microsoft.com/office/drawing/2014/main" id="{4A85A58B-3755-4ACB-9080-57BA5DF34D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6874" y="1670478"/>
            <a:ext cx="3691407" cy="1804199"/>
          </a:xfrm>
          <a:prstGeom prst="rect">
            <a:avLst/>
          </a:prstGeom>
        </p:spPr>
      </p:pic>
      <p:pic>
        <p:nvPicPr>
          <p:cNvPr id="30" name="Immagine 29" descr="Obiettivi di sviluppo sostenibile - Wikipedia">
            <a:extLst>
              <a:ext uri="{FF2B5EF4-FFF2-40B4-BE49-F238E27FC236}">
                <a16:creationId xmlns:a16="http://schemas.microsoft.com/office/drawing/2014/main" id="{D124493F-FDE8-42AC-BCA2-FC5257EBBB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9470" y="858013"/>
            <a:ext cx="325737" cy="32253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Picture 49" descr="https://upload.wikimedia.org/wikipedia/commons/d/df/Sustainable_Development_Goals.png">
            <a:extLst>
              <a:ext uri="{FF2B5EF4-FFF2-40B4-BE49-F238E27FC236}">
                <a16:creationId xmlns:a16="http://schemas.microsoft.com/office/drawing/2014/main" id="{2AB3C23A-E2B9-47BC-91B9-C33E3F169343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42682" y="856551"/>
            <a:ext cx="324000" cy="3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2" name="CasellaDiTesto 13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4434369" y="1304518"/>
            <a:ext cx="4545857" cy="28447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2176946">
              <a:defRPr sz="3500" b="1" i="1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Misura 8 - Imboschimenti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C7414F01-871B-4CE5-8A27-4E8BA54DAFEE}"/>
              </a:ext>
            </a:extLst>
          </p:cNvPr>
          <p:cNvSpPr/>
          <p:nvPr/>
        </p:nvSpPr>
        <p:spPr>
          <a:xfrm flipV="1">
            <a:off x="2999271" y="3185749"/>
            <a:ext cx="1149023" cy="321444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AU" sz="675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880C8254-6BBC-4B99-94BF-3E176B336F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6192" y="3489487"/>
            <a:ext cx="1402187" cy="56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880C8254-6BBC-4B99-94BF-3E176B336FE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17740" y="3598615"/>
            <a:ext cx="1416215" cy="344744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Shape 117"/>
          <p:cNvSpPr/>
          <p:nvPr/>
        </p:nvSpPr>
        <p:spPr>
          <a:xfrm flipV="1">
            <a:off x="291479" y="1166840"/>
            <a:ext cx="7490026" cy="1256"/>
          </a:xfrm>
          <a:prstGeom prst="line">
            <a:avLst/>
          </a:prstGeom>
          <a:ln w="76200">
            <a:solidFill>
              <a:srgbClr val="FFC000"/>
            </a:solidFill>
            <a:miter/>
          </a:ln>
        </p:spPr>
        <p:txBody>
          <a:bodyPr lIns="34289" tIns="34289" rIns="34289" bIns="34289"/>
          <a:lstStyle/>
          <a:p>
            <a:pPr defTabSz="685785">
              <a:defRPr/>
            </a:pPr>
            <a:endParaRPr sz="713">
              <a:solidFill>
                <a:sysClr val="windowText" lastClr="00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7" name="Rectangle 37"/>
          <p:cNvSpPr/>
          <p:nvPr/>
        </p:nvSpPr>
        <p:spPr>
          <a:xfrm>
            <a:off x="6059861" y="3127726"/>
            <a:ext cx="2257425" cy="499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342884"/>
            <a:endParaRPr lang="it-IT" sz="675">
              <a:solidFill>
                <a:srgbClr val="FFFFFF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38" name="Immagine 4">
            <a:extLst>
              <a:ext uri="{FF2B5EF4-FFF2-40B4-BE49-F238E27FC236}">
                <a16:creationId xmlns:a16="http://schemas.microsoft.com/office/drawing/2014/main" id="{752EFB78-6610-4759-9736-415654B9994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88574" y="3299020"/>
            <a:ext cx="1328375" cy="484891"/>
          </a:xfrm>
          <a:prstGeom prst="rect">
            <a:avLst/>
          </a:prstGeom>
        </p:spPr>
      </p:pic>
      <p:sp>
        <p:nvSpPr>
          <p:cNvPr id="39" name="Rettangolo 35">
            <a:extLst>
              <a:ext uri="{FF2B5EF4-FFF2-40B4-BE49-F238E27FC236}">
                <a16:creationId xmlns:a16="http://schemas.microsoft.com/office/drawing/2014/main" id="{C7414F01-871B-4CE5-8A27-4E8BA54DAFEE}"/>
              </a:ext>
            </a:extLst>
          </p:cNvPr>
          <p:cNvSpPr/>
          <p:nvPr/>
        </p:nvSpPr>
        <p:spPr>
          <a:xfrm flipV="1">
            <a:off x="7413859" y="1605376"/>
            <a:ext cx="1149023" cy="321444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AU" sz="675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40" name="Rettangolo 35">
            <a:extLst>
              <a:ext uri="{FF2B5EF4-FFF2-40B4-BE49-F238E27FC236}">
                <a16:creationId xmlns:a16="http://schemas.microsoft.com/office/drawing/2014/main" id="{C7414F01-871B-4CE5-8A27-4E8BA54DAFEE}"/>
              </a:ext>
            </a:extLst>
          </p:cNvPr>
          <p:cNvSpPr/>
          <p:nvPr/>
        </p:nvSpPr>
        <p:spPr>
          <a:xfrm flipV="1">
            <a:off x="3205730" y="1670478"/>
            <a:ext cx="942564" cy="660254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AU" sz="675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41" name="Immagine 40">
            <a:extLst>
              <a:ext uri="{FF2B5EF4-FFF2-40B4-BE49-F238E27FC236}">
                <a16:creationId xmlns:a16="http://schemas.microsoft.com/office/drawing/2014/main" id="{880C8254-6BBC-4B99-94BF-3E176B336FE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10058" y="1646623"/>
            <a:ext cx="864863" cy="679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Immagine 4">
            <a:extLst>
              <a:ext uri="{FF2B5EF4-FFF2-40B4-BE49-F238E27FC236}">
                <a16:creationId xmlns:a16="http://schemas.microsoft.com/office/drawing/2014/main" id="{752EFB78-6610-4759-9736-415654B9994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3859" y="1695139"/>
            <a:ext cx="1328375" cy="353066"/>
          </a:xfrm>
          <a:prstGeom prst="rect">
            <a:avLst/>
          </a:prstGeom>
        </p:spPr>
      </p:pic>
      <p:pic>
        <p:nvPicPr>
          <p:cNvPr id="43" name="Immagine 42">
            <a:extLst>
              <a:ext uri="{FF2B5EF4-FFF2-40B4-BE49-F238E27FC236}">
                <a16:creationId xmlns:a16="http://schemas.microsoft.com/office/drawing/2014/main" id="{752EFB78-6610-4759-9736-415654B9994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6955" y="3128599"/>
            <a:ext cx="1328375" cy="441735"/>
          </a:xfrm>
          <a:prstGeom prst="rect">
            <a:avLst/>
          </a:prstGeom>
        </p:spPr>
      </p:pic>
      <p:sp>
        <p:nvSpPr>
          <p:cNvPr id="44" name="CasellaDiTesto 43"/>
          <p:cNvSpPr txBox="1"/>
          <p:nvPr/>
        </p:nvSpPr>
        <p:spPr>
          <a:xfrm>
            <a:off x="4148294" y="815150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(Dati al 31/12/2019)</a:t>
            </a:r>
          </a:p>
        </p:txBody>
      </p:sp>
    </p:spTree>
    <p:extLst>
      <p:ext uri="{BB962C8B-B14F-4D97-AF65-F5344CB8AC3E}">
        <p14:creationId xmlns:p14="http://schemas.microsoft.com/office/powerpoint/2010/main" val="4066007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387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Green economy</a:t>
            </a:r>
            <a:endParaRPr lang="it-IT" dirty="0">
              <a:latin typeface="Candara" panose="020E0502030303020204" pitchFamily="34" charset="0"/>
            </a:endParaRPr>
          </a:p>
        </p:txBody>
      </p:sp>
      <p:pic>
        <p:nvPicPr>
          <p:cNvPr id="45" name="Immagine 44" descr="Obiettivi di sviluppo sostenibile - Wikipedia">
            <a:extLst>
              <a:ext uri="{FF2B5EF4-FFF2-40B4-BE49-F238E27FC236}">
                <a16:creationId xmlns:a16="http://schemas.microsoft.com/office/drawing/2014/main" id="{8FCCD6C0-4E84-4056-B585-7D778D6637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67717" y="586734"/>
            <a:ext cx="325737" cy="32253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6" name="CasellaDiTesto 10"/>
          <p:cNvSpPr txBox="1">
            <a:spLocks noChangeArrowheads="1"/>
          </p:cNvSpPr>
          <p:nvPr/>
        </p:nvSpPr>
        <p:spPr bwMode="auto">
          <a:xfrm>
            <a:off x="452045" y="597648"/>
            <a:ext cx="6241374" cy="30403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1635" tIns="40817" rIns="81635" bIns="40817" numCol="1" rtlCol="0" anchor="t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16335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ECO COMPETITIVITÀ</a:t>
            </a:r>
            <a:endParaRPr lang="it-IT" sz="1600" dirty="0">
              <a:solidFill>
                <a:schemeClr val="accent6">
                  <a:lumMod val="75000"/>
                </a:schemeClr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47" name="CasellaDiTesto 17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144969" y="2223828"/>
            <a:ext cx="3417079" cy="8210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81635" tIns="40817" rIns="81635" bIns="40817" rtlCol="0">
            <a:spAutoFit/>
          </a:bodyPr>
          <a:lstStyle/>
          <a:p>
            <a:pPr defTabSz="816335"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Interventi più significativi e trasversali:</a:t>
            </a:r>
          </a:p>
          <a:p>
            <a:pPr marL="285736" indent="-285736" defTabSz="816335">
              <a:buFont typeface="Wingdings" panose="05000000000000000000" pitchFamily="2" charset="2"/>
              <a:buChar char="Ø"/>
              <a:defRPr/>
            </a:pP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Restauro di fabbricati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ad uso agricolo-agrituristico</a:t>
            </a:r>
          </a:p>
          <a:p>
            <a:pPr marL="285736" indent="-285736" defTabSz="816335">
              <a:buFont typeface="Wingdings" panose="05000000000000000000" pitchFamily="2" charset="2"/>
              <a:buChar char="Ø"/>
              <a:defRPr/>
            </a:pP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Efficientamento energetico</a:t>
            </a:r>
            <a:endParaRPr lang="it-IT" sz="1200" dirty="0">
              <a:solidFill>
                <a:prstClr val="black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48" name="Immagine 47" descr="Obiettivi di sviluppo sostenibile - Wikipedia">
            <a:extLst>
              <a:ext uri="{FF2B5EF4-FFF2-40B4-BE49-F238E27FC236}">
                <a16:creationId xmlns:a16="http://schemas.microsoft.com/office/drawing/2014/main" id="{5769616D-0B04-4A4C-81AB-D1AFEBB2EB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96098" y="588636"/>
            <a:ext cx="325737" cy="32253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9" name="CasellaDiTesto 17">
            <a:extLst>
              <a:ext uri="{FF2B5EF4-FFF2-40B4-BE49-F238E27FC236}">
                <a16:creationId xmlns:a16="http://schemas.microsoft.com/office/drawing/2014/main" id="{66754F7E-63E7-4C52-BA4A-A6CAFFDFF713}"/>
              </a:ext>
            </a:extLst>
          </p:cNvPr>
          <p:cNvSpPr txBox="1"/>
          <p:nvPr/>
        </p:nvSpPr>
        <p:spPr>
          <a:xfrm>
            <a:off x="144970" y="3169944"/>
            <a:ext cx="3417077" cy="13750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lIns="81635" tIns="40817" rIns="81635" bIns="40817" rtlCol="0">
            <a:spAutoFit/>
          </a:bodyPr>
          <a:lstStyle/>
          <a:p>
            <a:pPr defTabSz="816335">
              <a:defRPr/>
            </a:pP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Doppia linea strategica: </a:t>
            </a:r>
          </a:p>
          <a:p>
            <a:pPr marL="171442" indent="-171442" defTabSz="81633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Inserire 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criteri sull’edilizia sostenibile </a:t>
            </a: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(bioarchitettura, bioedilizia…)</a:t>
            </a:r>
          </a:p>
          <a:p>
            <a:pPr marL="171442" indent="-171442" defTabSz="816335">
              <a:buFont typeface="Wingdings" panose="05000000000000000000" pitchFamily="2" charset="2"/>
              <a:buChar char="Ø"/>
              <a:defRPr/>
            </a:pP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Promuovere 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certificazioni</a:t>
            </a: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ambientali</a:t>
            </a: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 (es. </a:t>
            </a:r>
            <a:r>
              <a:rPr lang="it-IT" sz="1200" dirty="0" err="1">
                <a:latin typeface="Candara" panose="020E0502030303020204" pitchFamily="34" charset="0"/>
                <a:cs typeface="Helvetica" panose="020B0604020202020204" pitchFamily="34" charset="0"/>
              </a:rPr>
              <a:t>Ecolabel</a:t>
            </a:r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, poco diffusi in Lombardia) per garantire un protocollo comune, rigoroso e sostenibile.</a:t>
            </a:r>
          </a:p>
        </p:txBody>
      </p:sp>
      <p:sp>
        <p:nvSpPr>
          <p:cNvPr id="50" name="Shape 117"/>
          <p:cNvSpPr/>
          <p:nvPr/>
        </p:nvSpPr>
        <p:spPr>
          <a:xfrm>
            <a:off x="418106" y="868237"/>
            <a:ext cx="7490026" cy="10556"/>
          </a:xfrm>
          <a:prstGeom prst="line">
            <a:avLst/>
          </a:prstGeom>
          <a:ln w="76200">
            <a:solidFill>
              <a:srgbClr val="FFC000"/>
            </a:solidFill>
            <a:miter/>
          </a:ln>
        </p:spPr>
        <p:txBody>
          <a:bodyPr lIns="34289" tIns="34289" rIns="34289" bIns="34289"/>
          <a:lstStyle/>
          <a:p>
            <a:pPr defTabSz="685785">
              <a:defRPr/>
            </a:pPr>
            <a:endParaRPr sz="713">
              <a:solidFill>
                <a:sysClr val="windowText" lastClr="00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149114" y="1462376"/>
            <a:ext cx="3412934" cy="6364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1636" tIns="40818" rIns="81636" bIns="40818" rtlCol="0">
            <a:spAutoFit/>
          </a:bodyPr>
          <a:lstStyle/>
          <a:p>
            <a:pPr defTabSz="816355">
              <a:defRPr/>
            </a:pP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Interventi per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l’eco competitività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: interventi per migliorare la 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redditività delle imprese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e che al contempo riducono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gli</a:t>
            </a:r>
            <a:r>
              <a:rPr lang="it-IT" sz="1200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 impatti ambientali</a:t>
            </a:r>
            <a:r>
              <a:rPr lang="it-IT" sz="1200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.</a:t>
            </a:r>
          </a:p>
        </p:txBody>
      </p:sp>
      <p:sp>
        <p:nvSpPr>
          <p:cNvPr id="52" name="CasellaDiTesto 12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149114" y="1080298"/>
            <a:ext cx="3412934" cy="284476"/>
          </a:xfrm>
          <a:prstGeom prst="rect">
            <a:avLst/>
          </a:prstGeom>
          <a:gradFill flip="none" rotWithShape="1">
            <a:gsLst>
              <a:gs pos="0">
                <a:srgbClr val="9BBB59">
                  <a:lumMod val="60000"/>
                  <a:lumOff val="40000"/>
                </a:srgbClr>
              </a:gs>
              <a:gs pos="100000">
                <a:srgbClr val="9BBB59">
                  <a:lumMod val="5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2176946">
              <a:defRPr sz="3500" b="1" i="1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pPr defTabSz="816355">
              <a:defRPr/>
            </a:pPr>
            <a:r>
              <a:rPr lang="it-IT" sz="1313" kern="0" dirty="0">
                <a:latin typeface="Candara" panose="020E0502030303020204" pitchFamily="34" charset="0"/>
                <a:cs typeface="Helvetica" panose="020B0604020202020204" pitchFamily="34" charset="0"/>
              </a:rPr>
              <a:t>Misure 4 e 6</a:t>
            </a:r>
          </a:p>
        </p:txBody>
      </p:sp>
      <p:sp>
        <p:nvSpPr>
          <p:cNvPr id="53" name="CasellaDiTesto 52"/>
          <p:cNvSpPr txBox="1"/>
          <p:nvPr/>
        </p:nvSpPr>
        <p:spPr>
          <a:xfrm>
            <a:off x="2328226" y="586385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(Dati al 31/12/2019)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C19DB98D-8E7D-4837-AAB9-6F074373E8EB}"/>
              </a:ext>
            </a:extLst>
          </p:cNvPr>
          <p:cNvSpPr txBox="1"/>
          <p:nvPr/>
        </p:nvSpPr>
        <p:spPr>
          <a:xfrm>
            <a:off x="3562048" y="1098201"/>
            <a:ext cx="5615959" cy="3000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8579" tIns="68579" rIns="68579" bIns="68579" numCol="1" spcCol="38100" rtlCol="0" anchor="t">
            <a:spAutoFit/>
          </a:bodyPr>
          <a:lstStyle/>
          <a:p>
            <a:pPr defTabSz="1371600" hangingPunct="0"/>
            <a:r>
              <a:rPr lang="it-IT" sz="1050" b="1" dirty="0">
                <a:solidFill>
                  <a:srgbClr val="000000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  <a:sym typeface="Calibri"/>
              </a:rPr>
              <a:t>743</a:t>
            </a:r>
            <a:r>
              <a:rPr lang="it-IT" sz="1050" dirty="0">
                <a:solidFill>
                  <a:srgbClr val="000000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  <a:sym typeface="Calibri"/>
              </a:rPr>
              <a:t> su 1.862 interventi di competitività (40%) mostrano di avere </a:t>
            </a:r>
            <a:r>
              <a:rPr lang="it-IT" sz="1050" i="1" dirty="0">
                <a:solidFill>
                  <a:srgbClr val="000000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  <a:sym typeface="Calibri"/>
              </a:rPr>
              <a:t>ricadute ambientali positive</a:t>
            </a:r>
            <a:endParaRPr lang="en-AU" sz="1050" dirty="0">
              <a:solidFill>
                <a:srgbClr val="000000"/>
              </a:solidFill>
              <a:latin typeface="Helvetica" panose="020B0604020202020204" pitchFamily="34" charset="0"/>
              <a:ea typeface="+mj-ea"/>
              <a:cs typeface="Helvetica" panose="020B0604020202020204" pitchFamily="34" charset="0"/>
              <a:sym typeface="Calibri"/>
            </a:endParaRP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A4CB83B8-22DC-44B6-9E76-4A40A037E2D3}"/>
              </a:ext>
            </a:extLst>
          </p:cNvPr>
          <p:cNvSpPr txBox="1"/>
          <p:nvPr/>
        </p:nvSpPr>
        <p:spPr>
          <a:xfrm>
            <a:off x="4739039" y="3751084"/>
            <a:ext cx="3908760" cy="86562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8579" tIns="68579" rIns="68579" bIns="68579" numCol="1" spcCol="38100" rtlCol="0" anchor="t">
            <a:spAutoFit/>
          </a:bodyPr>
          <a:lstStyle/>
          <a:p>
            <a:pPr defTabSz="1371600" hangingPunct="0">
              <a:lnSpc>
                <a:spcPct val="150000"/>
              </a:lnSpc>
            </a:pPr>
            <a:r>
              <a:rPr lang="it-IT" sz="105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Helvetica" panose="020B0604020202020204" pitchFamily="34" charset="0"/>
                <a:sym typeface="Calibri"/>
              </a:rPr>
              <a:t>Interventi di eco competitività</a:t>
            </a:r>
          </a:p>
          <a:p>
            <a:pPr defTabSz="1371600" hangingPunct="0">
              <a:lnSpc>
                <a:spcPct val="150000"/>
              </a:lnSpc>
            </a:pPr>
            <a:r>
              <a:rPr lang="it-IT" sz="105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Di cui r</a:t>
            </a:r>
            <a:r>
              <a:rPr lang="it-IT" sz="105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Helvetica" panose="020B0604020202020204" pitchFamily="34" charset="0"/>
                <a:sym typeface="Calibri"/>
              </a:rPr>
              <a:t>istrutturazione, restauro, recupero di fabbricati</a:t>
            </a:r>
          </a:p>
          <a:p>
            <a:pPr defTabSz="1371600" hangingPunct="0">
              <a:lnSpc>
                <a:spcPct val="150000"/>
              </a:lnSpc>
            </a:pPr>
            <a:r>
              <a:rPr lang="it-IT" sz="1050" dirty="0">
                <a:latin typeface="Candara" panose="020E0502030303020204" pitchFamily="34" charset="0"/>
                <a:ea typeface="+mj-ea"/>
                <a:cs typeface="Helvetica" panose="020B0604020202020204" pitchFamily="34" charset="0"/>
              </a:rPr>
              <a:t>Di cui e</a:t>
            </a:r>
            <a:r>
              <a:rPr lang="it-IT" sz="105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Helvetica" panose="020B0604020202020204" pitchFamily="34" charset="0"/>
                <a:sym typeface="Calibri"/>
              </a:rPr>
              <a:t>fficientamento energetico di macchinari, dotazioni, impianti</a:t>
            </a:r>
            <a:endParaRPr lang="en-AU" sz="1050" dirty="0">
              <a:solidFill>
                <a:srgbClr val="000000"/>
              </a:solidFill>
              <a:latin typeface="Candara" panose="020E0502030303020204" pitchFamily="34" charset="0"/>
              <a:ea typeface="+mj-ea"/>
              <a:cs typeface="Helvetica" panose="020B0604020202020204" pitchFamily="34" charset="0"/>
              <a:sym typeface="Calibri"/>
            </a:endParaRPr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D1D2B996-740F-4DF6-9C4D-FED879B660CF}"/>
              </a:ext>
            </a:extLst>
          </p:cNvPr>
          <p:cNvSpPr/>
          <p:nvPr/>
        </p:nvSpPr>
        <p:spPr>
          <a:xfrm>
            <a:off x="4257562" y="4374409"/>
            <a:ext cx="453773" cy="200053"/>
          </a:xfrm>
          <a:prstGeom prst="rect">
            <a:avLst/>
          </a:prstGeom>
          <a:pattFill prst="wdUpDiag">
            <a:fgClr>
              <a:srgbClr val="CC9900"/>
            </a:fgClr>
            <a:bgClr>
              <a:srgbClr val="996633"/>
            </a:bgClr>
          </a:pattFill>
          <a:ln w="635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9" tIns="68579" rIns="68579" bIns="68579" numCol="1" spcCol="38100" rtlCol="0" anchor="ctr">
            <a:spAutoFit/>
          </a:bodyPr>
          <a:lstStyle/>
          <a:p>
            <a:pPr defTabSz="1371600" hangingPunct="0"/>
            <a:endParaRPr lang="en-AU" sz="400">
              <a:solidFill>
                <a:srgbClr val="000000"/>
              </a:solidFill>
              <a:latin typeface="Candara" panose="020E0502030303020204" pitchFamily="34" charset="0"/>
              <a:ea typeface="+mj-ea"/>
              <a:cs typeface="Helvetica" panose="020B0604020202020204" pitchFamily="34" charset="0"/>
              <a:sym typeface="Calibri"/>
            </a:endParaRPr>
          </a:p>
        </p:txBody>
      </p:sp>
      <p:sp>
        <p:nvSpPr>
          <p:cNvPr id="57" name="Rettangolo 56">
            <a:extLst>
              <a:ext uri="{FF2B5EF4-FFF2-40B4-BE49-F238E27FC236}">
                <a16:creationId xmlns:a16="http://schemas.microsoft.com/office/drawing/2014/main" id="{B81A1CB6-7F2E-4A71-A7ED-2F33C5062517}"/>
              </a:ext>
            </a:extLst>
          </p:cNvPr>
          <p:cNvSpPr/>
          <p:nvPr/>
        </p:nvSpPr>
        <p:spPr>
          <a:xfrm>
            <a:off x="4255268" y="4116226"/>
            <a:ext cx="453773" cy="200053"/>
          </a:xfrm>
          <a:prstGeom prst="rect">
            <a:avLst/>
          </a:prstGeom>
          <a:pattFill prst="wdUpDiag">
            <a:fgClr>
              <a:schemeClr val="accent4">
                <a:lumMod val="20000"/>
                <a:lumOff val="80000"/>
              </a:schemeClr>
            </a:fgClr>
            <a:bgClr>
              <a:srgbClr val="CC9900"/>
            </a:bgClr>
          </a:pattFill>
          <a:ln w="635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9" tIns="68579" rIns="68579" bIns="68579" numCol="1" spcCol="38100" rtlCol="0" anchor="ctr">
            <a:spAutoFit/>
          </a:bodyPr>
          <a:lstStyle/>
          <a:p>
            <a:pPr defTabSz="1371600" hangingPunct="0"/>
            <a:endParaRPr lang="en-AU" sz="400">
              <a:solidFill>
                <a:srgbClr val="000000"/>
              </a:solidFill>
              <a:latin typeface="Candara" panose="020E0502030303020204" pitchFamily="34" charset="0"/>
              <a:ea typeface="+mj-ea"/>
              <a:cs typeface="Helvetica" panose="020B0604020202020204" pitchFamily="34" charset="0"/>
              <a:sym typeface="Calibri"/>
            </a:endParaRPr>
          </a:p>
        </p:txBody>
      </p:sp>
      <p:sp>
        <p:nvSpPr>
          <p:cNvPr id="58" name="Rettangolo 57">
            <a:extLst>
              <a:ext uri="{FF2B5EF4-FFF2-40B4-BE49-F238E27FC236}">
                <a16:creationId xmlns:a16="http://schemas.microsoft.com/office/drawing/2014/main" id="{7575D956-EF97-40A1-882B-849C748AE296}"/>
              </a:ext>
            </a:extLst>
          </p:cNvPr>
          <p:cNvSpPr/>
          <p:nvPr/>
        </p:nvSpPr>
        <p:spPr>
          <a:xfrm>
            <a:off x="4252074" y="3859432"/>
            <a:ext cx="456967" cy="200053"/>
          </a:xfrm>
          <a:prstGeom prst="rect">
            <a:avLst/>
          </a:prstGeom>
          <a:solidFill>
            <a:srgbClr val="BF9000"/>
          </a:solidFill>
          <a:ln w="635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8579" tIns="68579" rIns="68579" bIns="68579" numCol="1" spcCol="38100" rtlCol="0" anchor="ctr">
            <a:spAutoFit/>
          </a:bodyPr>
          <a:lstStyle/>
          <a:p>
            <a:pPr defTabSz="1371600" hangingPunct="0"/>
            <a:endParaRPr lang="en-AU" sz="400" dirty="0">
              <a:solidFill>
                <a:srgbClr val="000000"/>
              </a:solidFill>
              <a:latin typeface="Candara" panose="020E0502030303020204" pitchFamily="34" charset="0"/>
              <a:ea typeface="+mj-ea"/>
              <a:cs typeface="Helvetica" panose="020B0604020202020204" pitchFamily="34" charset="0"/>
              <a:sym typeface="Calibri"/>
            </a:endParaRPr>
          </a:p>
        </p:txBody>
      </p:sp>
      <p:pic>
        <p:nvPicPr>
          <p:cNvPr id="59" name="Immagine 5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64" y="1447329"/>
            <a:ext cx="5128853" cy="230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28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Grafico 28">
            <a:extLst>
              <a:ext uri="{FF2B5EF4-FFF2-40B4-BE49-F238E27FC236}">
                <a16:creationId xmlns:a16="http://schemas.microsoft.com/office/drawing/2014/main" id="{288A1DC9-06EF-4DBC-BC1E-1C094C810A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1217737"/>
              </p:ext>
            </p:extLst>
          </p:nvPr>
        </p:nvGraphicFramePr>
        <p:xfrm>
          <a:off x="6353284" y="2800976"/>
          <a:ext cx="2698433" cy="1969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1149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Ricerca e innovazione</a:t>
            </a:r>
            <a:endParaRPr lang="it-IT" dirty="0">
              <a:latin typeface="Candara" panose="020E0502030303020204" pitchFamily="34" charset="0"/>
            </a:endParaRPr>
          </a:p>
        </p:txBody>
      </p:sp>
      <p:pic>
        <p:nvPicPr>
          <p:cNvPr id="19" name="Picture 42" descr="https://upload.wikimedia.org/wikipedia/commons/d/df/Sustainable_Development_Goals.png">
            <a:extLst>
              <a:ext uri="{FF2B5EF4-FFF2-40B4-BE49-F238E27FC236}">
                <a16:creationId xmlns:a16="http://schemas.microsoft.com/office/drawing/2014/main" id="{8FF14E5A-9C14-4792-AE2E-A4D540F44E21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94441" y="603481"/>
            <a:ext cx="324000" cy="3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CasellaDiTesto 10"/>
          <p:cNvSpPr txBox="1">
            <a:spLocks noChangeArrowheads="1"/>
          </p:cNvSpPr>
          <p:nvPr/>
        </p:nvSpPr>
        <p:spPr bwMode="auto">
          <a:xfrm>
            <a:off x="418106" y="661563"/>
            <a:ext cx="6241374" cy="24863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1636" tIns="40818" rIns="81636" bIns="40818" numCol="1" rtlCol="0" anchor="t" anchorCtr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816355"/>
            <a:r>
              <a:rPr lang="it-IT" sz="1200" b="1" dirty="0">
                <a:solidFill>
                  <a:schemeClr val="accent6">
                    <a:lumMod val="75000"/>
                  </a:schemeClr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PROGETTI PILOTA</a:t>
            </a:r>
            <a:endParaRPr lang="it-IT" sz="1200" dirty="0">
              <a:solidFill>
                <a:schemeClr val="accent6">
                  <a:lumMod val="75000"/>
                </a:schemeClr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1" name="CasellaDiTesto 12">
            <a:extLst>
              <a:ext uri="{FF2B5EF4-FFF2-40B4-BE49-F238E27FC236}">
                <a16:creationId xmlns:a16="http://schemas.microsoft.com/office/drawing/2014/main" id="{0D95CF5F-693F-417D-973E-31005823E223}"/>
              </a:ext>
            </a:extLst>
          </p:cNvPr>
          <p:cNvSpPr txBox="1"/>
          <p:nvPr/>
        </p:nvSpPr>
        <p:spPr>
          <a:xfrm>
            <a:off x="76558" y="1372309"/>
            <a:ext cx="3126077" cy="28447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 defTabSz="2176946">
              <a:defRPr sz="3500" b="1" i="1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Misura 16 - Cooperazione</a:t>
            </a:r>
          </a:p>
        </p:txBody>
      </p:sp>
      <p:sp>
        <p:nvSpPr>
          <p:cNvPr id="22" name="CasellaDiTesto 8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76558" y="1703198"/>
            <a:ext cx="3126077" cy="4865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1636" tIns="40818" rIns="35999" bIns="40818" rtlCol="0">
            <a:spAutoFit/>
          </a:bodyPr>
          <a:lstStyle/>
          <a:p>
            <a:pPr defTabSz="816355">
              <a:defRPr/>
            </a:pPr>
            <a:r>
              <a:rPr lang="it-IT" sz="1313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Progetti di ricerca con una marcata vocazione </a:t>
            </a:r>
            <a:r>
              <a:rPr lang="it-IT" sz="1313" b="1" dirty="0">
                <a:solidFill>
                  <a:prstClr val="black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ambientale</a:t>
            </a:r>
          </a:p>
        </p:txBody>
      </p:sp>
      <p:sp>
        <p:nvSpPr>
          <p:cNvPr id="23" name="CasellaDiTesto 17">
            <a:extLst>
              <a:ext uri="{FF2B5EF4-FFF2-40B4-BE49-F238E27FC236}">
                <a16:creationId xmlns:a16="http://schemas.microsoft.com/office/drawing/2014/main" id="{0DD823CE-AAE7-4CF8-B8BC-6192EAAAE5A0}"/>
              </a:ext>
            </a:extLst>
          </p:cNvPr>
          <p:cNvSpPr txBox="1"/>
          <p:nvPr/>
        </p:nvSpPr>
        <p:spPr>
          <a:xfrm>
            <a:off x="77171" y="2262233"/>
            <a:ext cx="3126077" cy="21028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81636" tIns="40818" rIns="81636" bIns="40818" rtlCol="0">
            <a:spAutoFit/>
          </a:bodyPr>
          <a:lstStyle>
            <a:defPPr marL="0" marR="0" indent="0" algn="l" defTabSz="91438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9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defTabSz="2176946">
              <a:buFont typeface="Wingdings" panose="05000000000000000000" pitchFamily="2" charset="2"/>
              <a:defRPr sz="3200">
                <a:solidFill>
                  <a:prstClr val="black"/>
                </a:solidFill>
                <a:latin typeface="Calibri"/>
                <a:cs typeface="Calibri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Ø"/>
            </a:pPr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Buona pratica: Op. 16.2.01 prevede un’</a:t>
            </a:r>
            <a:r>
              <a:rPr lang="it-IT" sz="1313" b="1" dirty="0">
                <a:latin typeface="Candara" panose="020E0502030303020204" pitchFamily="34" charset="0"/>
                <a:cs typeface="Helvetica" panose="020B0604020202020204" pitchFamily="34" charset="0"/>
              </a:rPr>
              <a:t>intensità d’aiuto più elevata per progetti di ricerca ad esclusiva finalità ambientale</a:t>
            </a:r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Al 2019: 11 progetti collaudati, 26 finanziati totali, </a:t>
            </a:r>
            <a:r>
              <a:rPr lang="it-IT" sz="1313" b="1" dirty="0">
                <a:latin typeface="Candara" panose="020E0502030303020204" pitchFamily="34" charset="0"/>
                <a:cs typeface="Helvetica" panose="020B0604020202020204" pitchFamily="34" charset="0"/>
              </a:rPr>
              <a:t>con 120 soggetti</a:t>
            </a:r>
            <a:r>
              <a:rPr lang="it-IT" sz="1313" dirty="0">
                <a:latin typeface="Candara" panose="020E0502030303020204" pitchFamily="34" charset="0"/>
                <a:cs typeface="Helvetica" panose="020B0604020202020204" pitchFamily="34" charset="0"/>
              </a:rPr>
              <a:t>, di cui 85 imprese agroalimentari e di supporto al settore e 17 organismi di ricerca, oltre a Consorzi, Distretti ed Enti parco. </a:t>
            </a:r>
          </a:p>
        </p:txBody>
      </p:sp>
      <p:graphicFrame>
        <p:nvGraphicFramePr>
          <p:cNvPr id="24" name="Grafico 23">
            <a:extLst>
              <a:ext uri="{FF2B5EF4-FFF2-40B4-BE49-F238E27FC236}">
                <a16:creationId xmlns:a16="http://schemas.microsoft.com/office/drawing/2014/main" id="{0E794FD8-E7CD-4239-B988-7CDB38C765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534446"/>
              </p:ext>
            </p:extLst>
          </p:nvPr>
        </p:nvGraphicFramePr>
        <p:xfrm>
          <a:off x="3187521" y="1789041"/>
          <a:ext cx="3386343" cy="2155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8094CE53-1969-4CDF-A5D2-364119D7D841}"/>
              </a:ext>
            </a:extLst>
          </p:cNvPr>
          <p:cNvSpPr txBox="1"/>
          <p:nvPr/>
        </p:nvSpPr>
        <p:spPr>
          <a:xfrm>
            <a:off x="4050726" y="1547198"/>
            <a:ext cx="1483187" cy="2769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Settori produttivi</a:t>
            </a:r>
            <a:endParaRPr lang="en-AU" sz="120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26" name="Grafico 25">
            <a:extLst>
              <a:ext uri="{FF2B5EF4-FFF2-40B4-BE49-F238E27FC236}">
                <a16:creationId xmlns:a16="http://schemas.microsoft.com/office/drawing/2014/main" id="{04142A2E-B7A8-41D1-B7E6-94421852FC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5292242"/>
              </p:ext>
            </p:extLst>
          </p:nvPr>
        </p:nvGraphicFramePr>
        <p:xfrm>
          <a:off x="6840716" y="1034390"/>
          <a:ext cx="2061191" cy="1612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F6E80453-DBCD-4C16-9091-159F6A434714}"/>
              </a:ext>
            </a:extLst>
          </p:cNvPr>
          <p:cNvSpPr txBox="1"/>
          <p:nvPr/>
        </p:nvSpPr>
        <p:spPr>
          <a:xfrm>
            <a:off x="7033987" y="1029448"/>
            <a:ext cx="1525676" cy="26160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it-IT" sz="1100" b="1" dirty="0">
                <a:latin typeface="Candara" panose="020E0502030303020204" pitchFamily="34" charset="0"/>
                <a:cs typeface="Helvetica" panose="020B0604020202020204" pitchFamily="34" charset="0"/>
              </a:rPr>
              <a:t>Ricadute ambientali</a:t>
            </a:r>
            <a:endParaRPr lang="en-AU" sz="110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7EECE76-1028-4287-9BC8-D488311E2BCE}"/>
              </a:ext>
            </a:extLst>
          </p:cNvPr>
          <p:cNvSpPr txBox="1"/>
          <p:nvPr/>
        </p:nvSpPr>
        <p:spPr>
          <a:xfrm>
            <a:off x="6637567" y="2456801"/>
            <a:ext cx="2318516" cy="41549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it-IT" sz="1050" b="1" dirty="0">
                <a:latin typeface="Candara" panose="020E0502030303020204" pitchFamily="34" charset="0"/>
                <a:cs typeface="Helvetica" panose="020B0604020202020204" pitchFamily="34" charset="0"/>
              </a:rPr>
              <a:t>Temi ambientali trattati</a:t>
            </a:r>
          </a:p>
          <a:p>
            <a:pPr algn="ctr"/>
            <a:r>
              <a:rPr lang="it-IT" sz="1050" b="1" dirty="0">
                <a:latin typeface="Candara" panose="020E0502030303020204" pitchFamily="34" charset="0"/>
                <a:cs typeface="Helvetica" panose="020B0604020202020204" pitchFamily="34" charset="0"/>
              </a:rPr>
              <a:t>(nei progetti con ricadute ambientali)</a:t>
            </a:r>
            <a:endParaRPr lang="en-AU" sz="105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040DCC0-B97D-4FD7-8E2C-D6419C06B367}"/>
              </a:ext>
            </a:extLst>
          </p:cNvPr>
          <p:cNvSpPr txBox="1"/>
          <p:nvPr/>
        </p:nvSpPr>
        <p:spPr>
          <a:xfrm rot="16200000">
            <a:off x="6699579" y="4155906"/>
            <a:ext cx="665247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dirty="0">
                <a:solidFill>
                  <a:schemeClr val="bg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Biodiversità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6E67384-0068-4328-A529-01622A0A119D}"/>
              </a:ext>
            </a:extLst>
          </p:cNvPr>
          <p:cNvSpPr txBox="1"/>
          <p:nvPr/>
        </p:nvSpPr>
        <p:spPr>
          <a:xfrm rot="16200000">
            <a:off x="7040875" y="4195271"/>
            <a:ext cx="578685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dirty="0">
                <a:latin typeface="Candara" panose="020E0502030303020204" pitchFamily="34" charset="0"/>
                <a:cs typeface="Helvetica" panose="020B0604020202020204" pitchFamily="34" charset="0"/>
              </a:rPr>
              <a:t>Paesaggio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01DB215D-CEE0-4D29-91E1-67F35FE4AB56}"/>
              </a:ext>
            </a:extLst>
          </p:cNvPr>
          <p:cNvSpPr txBox="1"/>
          <p:nvPr/>
        </p:nvSpPr>
        <p:spPr>
          <a:xfrm rot="16200000">
            <a:off x="7460587" y="4313801"/>
            <a:ext cx="357470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dirty="0">
                <a:solidFill>
                  <a:schemeClr val="bg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Acqua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F67E7989-CC4D-4327-8986-7ECDF9E6F124}"/>
              </a:ext>
            </a:extLst>
          </p:cNvPr>
          <p:cNvSpPr txBox="1"/>
          <p:nvPr/>
        </p:nvSpPr>
        <p:spPr>
          <a:xfrm rot="16200000">
            <a:off x="7787323" y="4341946"/>
            <a:ext cx="322204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dirty="0">
                <a:solidFill>
                  <a:schemeClr val="bg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Suolo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9A6F88E-9CB8-47E4-9C40-DC87EDE214C4}"/>
              </a:ext>
            </a:extLst>
          </p:cNvPr>
          <p:cNvSpPr txBox="1"/>
          <p:nvPr/>
        </p:nvSpPr>
        <p:spPr>
          <a:xfrm rot="16200000">
            <a:off x="7811671" y="4020583"/>
            <a:ext cx="841577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dirty="0">
                <a:latin typeface="Candara" panose="020E0502030303020204" pitchFamily="34" charset="0"/>
                <a:cs typeface="Helvetica" panose="020B0604020202020204" pitchFamily="34" charset="0"/>
              </a:rPr>
              <a:t>Mitigazione CC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D880763A-7D26-4349-9B27-87D89246FA58}"/>
              </a:ext>
            </a:extLst>
          </p:cNvPr>
          <p:cNvSpPr txBox="1"/>
          <p:nvPr/>
        </p:nvSpPr>
        <p:spPr>
          <a:xfrm rot="16200000">
            <a:off x="8089916" y="4018047"/>
            <a:ext cx="897682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dirty="0">
                <a:latin typeface="Candara" panose="020E0502030303020204" pitchFamily="34" charset="0"/>
                <a:cs typeface="Helvetica" panose="020B0604020202020204" pitchFamily="34" charset="0"/>
              </a:rPr>
              <a:t>Green Economy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2732B36B-20AB-4954-9F78-CDA5C79024D5}"/>
              </a:ext>
            </a:extLst>
          </p:cNvPr>
          <p:cNvSpPr txBox="1"/>
          <p:nvPr/>
        </p:nvSpPr>
        <p:spPr>
          <a:xfrm rot="16200000">
            <a:off x="6069426" y="3734742"/>
            <a:ext cx="47448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t-IT" sz="1050" b="1" dirty="0">
                <a:latin typeface="Candara" panose="020E0502030303020204" pitchFamily="34" charset="0"/>
                <a:cs typeface="Helvetica" panose="020B0604020202020204" pitchFamily="34" charset="0"/>
              </a:rPr>
              <a:t>Progetti</a:t>
            </a:r>
          </a:p>
        </p:txBody>
      </p:sp>
      <p:pic>
        <p:nvPicPr>
          <p:cNvPr id="37" name="Picture 43" descr="https://upload.wikimedia.org/wikipedia/commons/d/df/Sustainable_Development_Goals.png">
            <a:extLst>
              <a:ext uri="{FF2B5EF4-FFF2-40B4-BE49-F238E27FC236}">
                <a16:creationId xmlns:a16="http://schemas.microsoft.com/office/drawing/2014/main" id="{8C993C73-DC17-4723-BE88-B8E9691D1CBC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69309" y="599908"/>
            <a:ext cx="324000" cy="324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8" name="Shape 117"/>
          <p:cNvSpPr/>
          <p:nvPr/>
        </p:nvSpPr>
        <p:spPr>
          <a:xfrm flipV="1">
            <a:off x="418106" y="910197"/>
            <a:ext cx="7468595" cy="1255"/>
          </a:xfrm>
          <a:prstGeom prst="line">
            <a:avLst/>
          </a:prstGeom>
          <a:ln w="76200">
            <a:solidFill>
              <a:srgbClr val="FFC000"/>
            </a:solidFill>
            <a:miter/>
          </a:ln>
        </p:spPr>
        <p:txBody>
          <a:bodyPr lIns="34289" tIns="34289" rIns="34289" bIns="34289"/>
          <a:lstStyle/>
          <a:p>
            <a:pPr defTabSz="685785">
              <a:defRPr/>
            </a:pPr>
            <a:endParaRPr sz="713">
              <a:solidFill>
                <a:sysClr val="windowText" lastClr="000000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842598" y="615150"/>
            <a:ext cx="13676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>
                <a:latin typeface="Candara" panose="020E0502030303020204" pitchFamily="34" charset="0"/>
                <a:cs typeface="Helvetica" panose="020B0604020202020204" pitchFamily="34" charset="0"/>
              </a:rPr>
              <a:t>(Dati al 31/12/2019)</a:t>
            </a:r>
          </a:p>
        </p:txBody>
      </p:sp>
    </p:spTree>
    <p:extLst>
      <p:ext uri="{BB962C8B-B14F-4D97-AF65-F5344CB8AC3E}">
        <p14:creationId xmlns:p14="http://schemas.microsoft.com/office/powerpoint/2010/main" val="200177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7561" y="2043077"/>
            <a:ext cx="7772400" cy="660502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Le sfide nel ciclo 2023-2027</a:t>
            </a:r>
            <a:br>
              <a:rPr lang="it-IT" sz="3200" dirty="0">
                <a:latin typeface="Candara" panose="020E0502030303020204" pitchFamily="34" charset="0"/>
              </a:rPr>
            </a:br>
            <a:br>
              <a:rPr lang="it-IT" sz="3200" dirty="0">
                <a:latin typeface="Candara" panose="020E0502030303020204" pitchFamily="34" charset="0"/>
              </a:rPr>
            </a:br>
            <a:r>
              <a:rPr lang="it-IT" sz="2400" dirty="0">
                <a:latin typeface="Candara" panose="020E0502030303020204" pitchFamily="34" charset="0"/>
              </a:rPr>
              <a:t>La sostenibilità ambientale:  </a:t>
            </a:r>
            <a:br>
              <a:rPr lang="it-IT" sz="2400" dirty="0">
                <a:latin typeface="Candara" panose="020E0502030303020204" pitchFamily="34" charset="0"/>
              </a:rPr>
            </a:br>
            <a:r>
              <a:rPr lang="it-IT" sz="2400" dirty="0">
                <a:solidFill>
                  <a:srgbClr val="C00000"/>
                </a:solidFill>
                <a:latin typeface="Candara" panose="020E0502030303020204" pitchFamily="34" charset="0"/>
              </a:rPr>
              <a:t>dal PSP nazionale al CSR di Regione Lombardia</a:t>
            </a:r>
            <a:br>
              <a:rPr lang="it-IT" sz="2000" dirty="0">
                <a:latin typeface="Candara" panose="020E0502030303020204" pitchFamily="34" charset="0"/>
              </a:rPr>
            </a:br>
            <a:endParaRPr lang="it-IT" sz="20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251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272955" y="2043077"/>
            <a:ext cx="8461612" cy="660502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  <a:cs typeface="Helvetica" panose="020B0604020202020204" pitchFamily="34" charset="0"/>
              </a:rPr>
              <a:t>Il quadro di riferimento per la sostenibilità</a:t>
            </a:r>
            <a:endParaRPr lang="it-IT" sz="32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9106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387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Analisi rispetto alle </a:t>
            </a:r>
            <a:r>
              <a:rPr lang="it-IT" sz="3600" dirty="0">
                <a:latin typeface="Candara" panose="020E0502030303020204" pitchFamily="34" charset="0"/>
              </a:rPr>
              <a:t>Esigenze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36722BE-5C38-4CC7-B916-4818F65A1CAB}"/>
              </a:ext>
            </a:extLst>
          </p:cNvPr>
          <p:cNvSpPr txBox="1"/>
          <p:nvPr/>
        </p:nvSpPr>
        <p:spPr>
          <a:xfrm>
            <a:off x="65033" y="717714"/>
            <a:ext cx="412596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A livello nazionale, nel PSP, a partire dagli obiettivi individuati dai Regolamenti, sono state evidenziate le esigenze del settore agricolo, a cui è stato assegnato un </a:t>
            </a:r>
            <a:r>
              <a:rPr lang="it-IT" sz="1400" b="1" dirty="0">
                <a:latin typeface="Candara" panose="020E0502030303020204" pitchFamily="34" charset="0"/>
                <a:cs typeface="Helvetica" panose="020B0604020202020204" pitchFamily="34" charset="0"/>
              </a:rPr>
              <a:t>ordine di priorità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.  </a:t>
            </a: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Tale priorità sono state poi diversamente declinate dalle Regioni nel CSR, in base alle caratteristiche del proprio contesto territoriale.</a:t>
            </a: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In tabella si riporta un estratto focalizzato sulle sole esigenze a carattere ambientale, con evidenziate in verde chiaro quelle strategiche e in verde scuro quelle con priorità più alta a livello regionale lombardo rispetto a quella nazionale.</a:t>
            </a: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endParaRPr lang="it-IT" sz="14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ttangolo arrotondato 6"/>
          <p:cNvSpPr/>
          <p:nvPr/>
        </p:nvSpPr>
        <p:spPr>
          <a:xfrm>
            <a:off x="2602230" y="3872931"/>
            <a:ext cx="1684020" cy="9007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 ordine di priorità: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complementare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specifico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qualificante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strategico 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91450"/>
              </p:ext>
            </p:extLst>
          </p:nvPr>
        </p:nvGraphicFramePr>
        <p:xfrm>
          <a:off x="4381500" y="630023"/>
          <a:ext cx="4664980" cy="4044602"/>
        </p:xfrm>
        <a:graphic>
          <a:graphicData uri="http://schemas.openxmlformats.org/drawingml/2006/table">
            <a:tbl>
              <a:tblPr/>
              <a:tblGrid>
                <a:gridCol w="289974">
                  <a:extLst>
                    <a:ext uri="{9D8B030D-6E8A-4147-A177-3AD203B41FA5}">
                      <a16:colId xmlns:a16="http://schemas.microsoft.com/office/drawing/2014/main" val="1119088226"/>
                    </a:ext>
                  </a:extLst>
                </a:gridCol>
                <a:gridCol w="2567526">
                  <a:extLst>
                    <a:ext uri="{9D8B030D-6E8A-4147-A177-3AD203B41FA5}">
                      <a16:colId xmlns:a16="http://schemas.microsoft.com/office/drawing/2014/main" val="3119397457"/>
                    </a:ext>
                  </a:extLst>
                </a:gridCol>
                <a:gridCol w="449580">
                  <a:extLst>
                    <a:ext uri="{9D8B030D-6E8A-4147-A177-3AD203B41FA5}">
                      <a16:colId xmlns:a16="http://schemas.microsoft.com/office/drawing/2014/main" val="2788491953"/>
                    </a:ext>
                  </a:extLst>
                </a:gridCol>
                <a:gridCol w="693420">
                  <a:extLst>
                    <a:ext uri="{9D8B030D-6E8A-4147-A177-3AD203B41FA5}">
                      <a16:colId xmlns:a16="http://schemas.microsoft.com/office/drawing/2014/main" val="2036714562"/>
                    </a:ext>
                  </a:extLst>
                </a:gridCol>
                <a:gridCol w="664480">
                  <a:extLst>
                    <a:ext uri="{9D8B030D-6E8A-4147-A177-3AD203B41FA5}">
                      <a16:colId xmlns:a16="http://schemas.microsoft.com/office/drawing/2014/main" val="645627504"/>
                    </a:ext>
                  </a:extLst>
                </a:gridCol>
              </a:tblGrid>
              <a:tr h="60413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Cod.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Titolo Esigenza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N interventi per esigenza CSR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Valutazione PSP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1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Valutazione Regione Lombardia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806983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b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E1.8</a:t>
                      </a:r>
                    </a:p>
                  </a:txBody>
                  <a:tcPr marL="5253" marR="5253" marT="5253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Rafforzare i sistemi di certificazione, di qualità riconosciuta e di etichettatura volontaria</a:t>
                      </a:r>
                    </a:p>
                  </a:txBody>
                  <a:tcPr marL="5253" marR="5253" marT="5253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1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Specifico</a:t>
                      </a:r>
                    </a:p>
                  </a:txBody>
                  <a:tcPr marL="5253" marR="5253" marT="5253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981537"/>
                  </a:ext>
                </a:extLst>
              </a:tr>
              <a:tr h="241653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Conservare e aumentare la capacità di sequestro del carbonio dei terreni agricoli e nel settore forestale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8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329119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Favorire la riduzione delle emissioni di gas climalteranti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3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685454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E2.3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Incentivare la produzione e l’utilizzo di energia da fonti rinnovabili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4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763929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E2.4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Implementare piani ed azioni volti ad aumentare la resilienza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8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0364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E2.6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Sostenere l'agricoltura e la zootecnia biologica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1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644802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E2.7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Favorire la tutela e valorizzazione della biodiversità animale e vegetale e della biodiversità naturale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8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73466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E2.8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Tutela, valorizzazione e ripristino del paesaggio rurale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7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807753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E2.9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Sostegno e sviluppo dell’agricoltura nelle aree con vincoli naturali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3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615977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E2.10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Promuovere l’uso sostenibile dei prodotti fitosanitari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4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70498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E2.11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Promuovere la gestione attiva e sostenibile delle foreste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6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251775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Favorire la conservazione ed il ripristino della fertilità del suolo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6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81022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E2.13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Efficientare e rendere sostenibile l’uso delle risorse idriche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02128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E2.14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Tutelare le acque superficiali e profonde dall'inquinamento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10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051639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E2.15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Ridurre le emissioni di ammoniaca e dei gas da agricoltura e zootecnia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598574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E2.16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 Favorire la diffusione di sistemi di mercato volontario dei servizi ecosistemici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3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857918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E3.4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Promuovere l'innovazione per la bioeconomia sostenibile e circolare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7725006"/>
                  </a:ext>
                </a:extLst>
              </a:tr>
              <a:tr h="241653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E3.12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Favorire l'evoluzione degli allevamenti verso un modello più</a:t>
                      </a:r>
                      <a:b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</a:br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sostenibile ed etico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2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2180726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E3.13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Rafforzare la produzione di cibi sani e nutrienti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1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891491"/>
                  </a:ext>
                </a:extLst>
              </a:tr>
              <a:tr h="1208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E3.14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Rafforzare tecniche e metodi di gestione orientati al riutilizzo  dei sottoprodotti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1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253" marR="5253" marT="5253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300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294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72045" y="3872"/>
            <a:ext cx="9250680" cy="660502"/>
          </a:xfrm>
        </p:spPr>
        <p:txBody>
          <a:bodyPr>
            <a:normAutofit/>
          </a:bodyPr>
          <a:lstStyle/>
          <a:p>
            <a:pPr algn="ctr">
              <a:tabLst>
                <a:tab pos="1790700" algn="l"/>
              </a:tabLst>
            </a:pPr>
            <a:r>
              <a:rPr lang="it-IT" sz="3200" dirty="0">
                <a:latin typeface="Candara" panose="020E0502030303020204" pitchFamily="34" charset="0"/>
              </a:rPr>
              <a:t>Specificità regionale delle Esigenze ambientali</a:t>
            </a:r>
          </a:p>
        </p:txBody>
      </p:sp>
      <p:sp>
        <p:nvSpPr>
          <p:cNvPr id="3" name="Rettangolo 2"/>
          <p:cNvSpPr/>
          <p:nvPr/>
        </p:nvSpPr>
        <p:spPr>
          <a:xfrm>
            <a:off x="312420" y="3476314"/>
            <a:ext cx="87325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Dal confronto tra le esigenze evidenziate a livello nazionale e le sfide regionali, emerge come alcune di quelle ambientali siano ritenute più strategiche rispetto alla valutazione fatta nel contesto nazionale, in coerenza con l’analisi di contesto ambientale della Lombardia. </a:t>
            </a:r>
          </a:p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Le Esigenze individuate come maggiormente strategiche per la Lombardia rispetto al livello nazionale, sono solo di valenza ambientale.</a:t>
            </a:r>
          </a:p>
        </p:txBody>
      </p:sp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6FD77FCD-9378-F36A-713A-AC1BBCC9E1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326246"/>
              </p:ext>
            </p:extLst>
          </p:nvPr>
        </p:nvGraphicFramePr>
        <p:xfrm>
          <a:off x="114299" y="643901"/>
          <a:ext cx="8932719" cy="2318338"/>
        </p:xfrm>
        <a:graphic>
          <a:graphicData uri="http://schemas.openxmlformats.org/drawingml/2006/table">
            <a:tbl>
              <a:tblPr/>
              <a:tblGrid>
                <a:gridCol w="668483">
                  <a:extLst>
                    <a:ext uri="{9D8B030D-6E8A-4147-A177-3AD203B41FA5}">
                      <a16:colId xmlns:a16="http://schemas.microsoft.com/office/drawing/2014/main" val="4218220579"/>
                    </a:ext>
                  </a:extLst>
                </a:gridCol>
                <a:gridCol w="4433454">
                  <a:extLst>
                    <a:ext uri="{9D8B030D-6E8A-4147-A177-3AD203B41FA5}">
                      <a16:colId xmlns:a16="http://schemas.microsoft.com/office/drawing/2014/main" val="129941624"/>
                    </a:ext>
                  </a:extLst>
                </a:gridCol>
                <a:gridCol w="1385455">
                  <a:extLst>
                    <a:ext uri="{9D8B030D-6E8A-4147-A177-3AD203B41FA5}">
                      <a16:colId xmlns:a16="http://schemas.microsoft.com/office/drawing/2014/main" val="1201878228"/>
                    </a:ext>
                  </a:extLst>
                </a:gridCol>
                <a:gridCol w="2445327">
                  <a:extLst>
                    <a:ext uri="{9D8B030D-6E8A-4147-A177-3AD203B41FA5}">
                      <a16:colId xmlns:a16="http://schemas.microsoft.com/office/drawing/2014/main" val="186692706"/>
                    </a:ext>
                  </a:extLst>
                </a:gridCol>
              </a:tblGrid>
              <a:tr h="138217">
                <a:tc>
                  <a:txBody>
                    <a:bodyPr/>
                    <a:lstStyle/>
                    <a:p>
                      <a:pPr marL="92075" indent="0" algn="l" fontAlgn="b">
                        <a:spcBef>
                          <a:spcPts val="0"/>
                        </a:spcBef>
                      </a:pP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Codice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Titolo PSN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PSP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CSR Lombardia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600657"/>
                  </a:ext>
                </a:extLst>
              </a:tr>
              <a:tr h="140018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E2.2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Favorire la riduzione delle emissioni di gas climalteranti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904251"/>
                  </a:ext>
                </a:extLst>
              </a:tr>
              <a:tr h="222160">
                <a:tc>
                  <a:txBody>
                    <a:bodyPr/>
                    <a:lstStyle/>
                    <a:p>
                      <a:pPr marL="176213" indent="0" algn="l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E2.6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Sostenere l'agricoltura e la zootecnia biologica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6213" indent="0" algn="l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E2.10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Promuovere l’uso sostenibile dei prodotti fitosanitari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30537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182563" marR="0" lvl="1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E2.13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Efficientare</a:t>
                      </a: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 e rendere sostenibile l’uso delle risorse idriche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959977"/>
                  </a:ext>
                </a:extLst>
              </a:tr>
              <a:tr h="195367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E2.14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Tutelare le acque superficiali e profonde dall'inquinamento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532759"/>
                  </a:ext>
                </a:extLst>
              </a:tr>
              <a:tr h="220132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E2.15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Ridurre le emissioni di ammoniaca e dei gas da agricoltura e zootecnia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  <a:endParaRPr kumimoji="0" lang="it-IT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ea typeface="+mn-ea"/>
                        <a:cs typeface="Helvetica" panose="020B0604020202020204" pitchFamily="34" charset="0"/>
                      </a:endParaRP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959269"/>
                  </a:ext>
                </a:extLst>
              </a:tr>
              <a:tr h="222037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E3.12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Favorire l'evoluzione degli allevamenti verso un modello più sostenibile ed etico</a:t>
                      </a:r>
                    </a:p>
                    <a:p>
                      <a:pPr marL="92075" indent="0" algn="l" fontAlgn="b"/>
                      <a:endParaRPr lang="it-IT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  <a:ea typeface="+mn-ea"/>
                        <a:cs typeface="Helvetica" panose="020B0604020202020204" pitchFamily="34" charset="0"/>
                      </a:endParaRP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111370"/>
                  </a:ext>
                </a:extLst>
              </a:tr>
              <a:tr h="220601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E3.13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Rafforzare la produzione di cibi sani e nutrienti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834697"/>
                  </a:ext>
                </a:extLst>
              </a:tr>
            </a:tbl>
          </a:graphicData>
        </a:graphic>
      </p:graphicFrame>
      <p:sp>
        <p:nvSpPr>
          <p:cNvPr id="4" name="Rettangolo arrotondato 3"/>
          <p:cNvSpPr/>
          <p:nvPr/>
        </p:nvSpPr>
        <p:spPr>
          <a:xfrm>
            <a:off x="7454125" y="2575560"/>
            <a:ext cx="1658702" cy="9007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In ordine di priorità: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complementare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specifico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qualificante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chemeClr val="tx1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strategico </a:t>
            </a:r>
          </a:p>
        </p:txBody>
      </p:sp>
    </p:spTree>
    <p:extLst>
      <p:ext uri="{BB962C8B-B14F-4D97-AF65-F5344CB8AC3E}">
        <p14:creationId xmlns:p14="http://schemas.microsoft.com/office/powerpoint/2010/main" val="11844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6FD77FCD-9378-F36A-713A-AC1BBCC9E1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076790"/>
              </p:ext>
            </p:extLst>
          </p:nvPr>
        </p:nvGraphicFramePr>
        <p:xfrm>
          <a:off x="26012" y="570756"/>
          <a:ext cx="8932719" cy="2135458"/>
        </p:xfrm>
        <a:graphic>
          <a:graphicData uri="http://schemas.openxmlformats.org/drawingml/2006/table">
            <a:tbl>
              <a:tblPr/>
              <a:tblGrid>
                <a:gridCol w="668483">
                  <a:extLst>
                    <a:ext uri="{9D8B030D-6E8A-4147-A177-3AD203B41FA5}">
                      <a16:colId xmlns:a16="http://schemas.microsoft.com/office/drawing/2014/main" val="4218220579"/>
                    </a:ext>
                  </a:extLst>
                </a:gridCol>
                <a:gridCol w="4700640">
                  <a:extLst>
                    <a:ext uri="{9D8B030D-6E8A-4147-A177-3AD203B41FA5}">
                      <a16:colId xmlns:a16="http://schemas.microsoft.com/office/drawing/2014/main" val="129941624"/>
                    </a:ext>
                  </a:extLst>
                </a:gridCol>
                <a:gridCol w="1367651">
                  <a:extLst>
                    <a:ext uri="{9D8B030D-6E8A-4147-A177-3AD203B41FA5}">
                      <a16:colId xmlns:a16="http://schemas.microsoft.com/office/drawing/2014/main" val="1201878228"/>
                    </a:ext>
                  </a:extLst>
                </a:gridCol>
                <a:gridCol w="2195945">
                  <a:extLst>
                    <a:ext uri="{9D8B030D-6E8A-4147-A177-3AD203B41FA5}">
                      <a16:colId xmlns:a16="http://schemas.microsoft.com/office/drawing/2014/main" val="186692706"/>
                    </a:ext>
                  </a:extLst>
                </a:gridCol>
              </a:tblGrid>
              <a:tr h="138217">
                <a:tc>
                  <a:txBody>
                    <a:bodyPr/>
                    <a:lstStyle/>
                    <a:p>
                      <a:pPr marL="92075" indent="0" algn="l" fontAlgn="b">
                        <a:spcBef>
                          <a:spcPts val="0"/>
                        </a:spcBef>
                      </a:pP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Codice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Titolo PSN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PSP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CSR Lombardia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600657"/>
                  </a:ext>
                </a:extLst>
              </a:tr>
              <a:tr h="140018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E2.2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Favorire la riduzione delle emissioni di gas climalteranti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904251"/>
                  </a:ext>
                </a:extLst>
              </a:tr>
              <a:tr h="222160">
                <a:tc>
                  <a:txBody>
                    <a:bodyPr/>
                    <a:lstStyle/>
                    <a:p>
                      <a:pPr marL="176213" indent="0" algn="l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E2.6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Sostenere l'agricoltura e la zootecnia biologica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6213" indent="0" algn="l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E2.10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Promuovere l’uso sostenibile dei prodotti fitosanitari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30537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182563" marR="0" lvl="1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E2.13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Efficientare</a:t>
                      </a: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 e rendere sostenibile l’uso delle risorse idriche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959977"/>
                  </a:ext>
                </a:extLst>
              </a:tr>
              <a:tr h="195367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E2.14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Tutelare le acque superficiali e profonde dall'inquinamento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532759"/>
                  </a:ext>
                </a:extLst>
              </a:tr>
              <a:tr h="220132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E2.15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Ridurre le emissioni di ammoniaca e dei gas da agricoltura e zootecnia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  <a:endParaRPr kumimoji="0" lang="it-IT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ea typeface="+mn-ea"/>
                        <a:cs typeface="Helvetica" panose="020B0604020202020204" pitchFamily="34" charset="0"/>
                      </a:endParaRP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959269"/>
                  </a:ext>
                </a:extLst>
              </a:tr>
              <a:tr h="222037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E3.12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Favorire l'evoluzione degli allevamenti verso un modello più sostenibile ed etico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111370"/>
                  </a:ext>
                </a:extLst>
              </a:tr>
              <a:tr h="220601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E3.13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Rafforzare la produzione di cibi sani e nutrienti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834697"/>
                  </a:ext>
                </a:extLst>
              </a:tr>
            </a:tbl>
          </a:graphicData>
        </a:graphic>
      </p:graphicFrame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70899" y="-2472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  <a:cs typeface="Helvetica" panose="020B0604020202020204" pitchFamily="34" charset="0"/>
              </a:rPr>
              <a:t>La relazione con la SRSvS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983DE69-E14D-62B4-05D0-9C41171F2054}"/>
              </a:ext>
            </a:extLst>
          </p:cNvPr>
          <p:cNvSpPr txBox="1"/>
          <p:nvPr/>
        </p:nvSpPr>
        <p:spPr>
          <a:xfrm>
            <a:off x="114348" y="3033485"/>
            <a:ext cx="3558175" cy="46166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4. MITIGAZIONE DEI CAMBIAMENTI CLIMATICI, ENERGIA, PRODUZIONE E CONSUMO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endParaRPr lang="en-GB" sz="120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15" name="Immagine 14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FBBACC94-091A-86F3-F645-FCAB31C9DD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7211" y="3772316"/>
            <a:ext cx="705371" cy="7136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Immagine 15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3371E74A-B269-718E-CC34-F63F49FD5A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957" y="3753004"/>
            <a:ext cx="720959" cy="7136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Immagine 16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0D6CBD37-9641-4603-82C3-6F5BD619B8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54291" y="3761689"/>
            <a:ext cx="726578" cy="709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B0A0A06-3D4C-F8C7-1D46-C4BCE43519D8}"/>
              </a:ext>
            </a:extLst>
          </p:cNvPr>
          <p:cNvSpPr txBox="1"/>
          <p:nvPr/>
        </p:nvSpPr>
        <p:spPr>
          <a:xfrm>
            <a:off x="3799021" y="2987486"/>
            <a:ext cx="54569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4.1. Mitigazione dei cambiamenti climatici</a:t>
            </a:r>
          </a:p>
          <a:p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4.1.1. Ridurre le emissioni di gas climalteranti </a:t>
            </a:r>
          </a:p>
          <a:p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4.2. Riduzione delle emissioni nei diversi settori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4.2.4. Ridurre le emissioni del settore agro-zootecnico e promuovere i sistemi di sequestro del carbonio</a:t>
            </a:r>
            <a:r>
              <a:rPr lang="it-IT" sz="1200" i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4.4. Economia circolare e modelli di produzione sostenibili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4.4.1. Promuovere la trasformazione circolare delle filiere </a:t>
            </a:r>
          </a:p>
          <a:p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4.4.4. Promuovere le certificazioni di sostenibilità nelle imprese</a:t>
            </a:r>
            <a:endParaRPr lang="en-GB" sz="120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Rettangolo arrotondato 2"/>
          <p:cNvSpPr/>
          <p:nvPr/>
        </p:nvSpPr>
        <p:spPr>
          <a:xfrm>
            <a:off x="26011" y="730457"/>
            <a:ext cx="8932719" cy="21470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26011" y="1755285"/>
            <a:ext cx="8932719" cy="38550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12" name="Rettangolo arrotondato 11"/>
          <p:cNvSpPr/>
          <p:nvPr/>
        </p:nvSpPr>
        <p:spPr>
          <a:xfrm>
            <a:off x="26010" y="2480003"/>
            <a:ext cx="8932719" cy="239150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9056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la 11">
            <a:extLst>
              <a:ext uri="{FF2B5EF4-FFF2-40B4-BE49-F238E27FC236}">
                <a16:creationId xmlns:a16="http://schemas.microsoft.com/office/drawing/2014/main" id="{6FD77FCD-9378-F36A-713A-AC1BBCC9E1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189370"/>
              </p:ext>
            </p:extLst>
          </p:nvPr>
        </p:nvGraphicFramePr>
        <p:xfrm>
          <a:off x="114299" y="574628"/>
          <a:ext cx="8932719" cy="2135458"/>
        </p:xfrm>
        <a:graphic>
          <a:graphicData uri="http://schemas.openxmlformats.org/drawingml/2006/table">
            <a:tbl>
              <a:tblPr/>
              <a:tblGrid>
                <a:gridCol w="668483">
                  <a:extLst>
                    <a:ext uri="{9D8B030D-6E8A-4147-A177-3AD203B41FA5}">
                      <a16:colId xmlns:a16="http://schemas.microsoft.com/office/drawing/2014/main" val="4218220579"/>
                    </a:ext>
                  </a:extLst>
                </a:gridCol>
                <a:gridCol w="4700640">
                  <a:extLst>
                    <a:ext uri="{9D8B030D-6E8A-4147-A177-3AD203B41FA5}">
                      <a16:colId xmlns:a16="http://schemas.microsoft.com/office/drawing/2014/main" val="129941624"/>
                    </a:ext>
                  </a:extLst>
                </a:gridCol>
                <a:gridCol w="1367651">
                  <a:extLst>
                    <a:ext uri="{9D8B030D-6E8A-4147-A177-3AD203B41FA5}">
                      <a16:colId xmlns:a16="http://schemas.microsoft.com/office/drawing/2014/main" val="1201878228"/>
                    </a:ext>
                  </a:extLst>
                </a:gridCol>
                <a:gridCol w="2195945">
                  <a:extLst>
                    <a:ext uri="{9D8B030D-6E8A-4147-A177-3AD203B41FA5}">
                      <a16:colId xmlns:a16="http://schemas.microsoft.com/office/drawing/2014/main" val="186692706"/>
                    </a:ext>
                  </a:extLst>
                </a:gridCol>
              </a:tblGrid>
              <a:tr h="138217">
                <a:tc>
                  <a:txBody>
                    <a:bodyPr/>
                    <a:lstStyle/>
                    <a:p>
                      <a:pPr marL="92075" indent="0" algn="l" fontAlgn="b">
                        <a:spcBef>
                          <a:spcPts val="0"/>
                        </a:spcBef>
                      </a:pPr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Codice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Titolo PSN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PSP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Valutazione CSR Lombardia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600657"/>
                  </a:ext>
                </a:extLst>
              </a:tr>
              <a:tr h="140018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E2.2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Favorire la riduzione delle emissioni di gas climalteranti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5904251"/>
                  </a:ext>
                </a:extLst>
              </a:tr>
              <a:tr h="222160">
                <a:tc>
                  <a:txBody>
                    <a:bodyPr/>
                    <a:lstStyle/>
                    <a:p>
                      <a:pPr marL="176213" indent="0" algn="l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E2.6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Sostenere l'agricoltura e la zootecnia biologica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1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6213" indent="0" algn="l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E2.10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Promuovere l’uso sostenibile dei prodotti fitosanitari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30537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182563" marR="0" lvl="1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E2.13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Efficientare</a:t>
                      </a: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 e rendere sostenibile l’uso delle risorse idriche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959977"/>
                  </a:ext>
                </a:extLst>
              </a:tr>
              <a:tr h="195367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E2.14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Tutelare le acque superficiali e profonde dall'inquinamento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532759"/>
                  </a:ext>
                </a:extLst>
              </a:tr>
              <a:tr h="220132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E2.15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Ridurre le emissioni di ammoniaca e dei gas da agricoltura e zootecnia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Qualificante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  <a:endParaRPr kumimoji="0" lang="it-IT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ea typeface="+mn-ea"/>
                        <a:cs typeface="Helvetica" panose="020B0604020202020204" pitchFamily="34" charset="0"/>
                      </a:endParaRP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959269"/>
                  </a:ext>
                </a:extLst>
              </a:tr>
              <a:tr h="222037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E3.12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Favorire l'evoluzione degli allevamenti verso un modello più sostenibile ed etico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111370"/>
                  </a:ext>
                </a:extLst>
              </a:tr>
              <a:tr h="220601">
                <a:tc>
                  <a:txBody>
                    <a:bodyPr/>
                    <a:lstStyle/>
                    <a:p>
                      <a:pPr marL="182563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E3.13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Rafforzare la produzione di cibi sani e nutrienti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indent="0" algn="l" fontAlgn="b"/>
                      <a:r>
                        <a:rPr lang="it-IT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Complementare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Strategico</a:t>
                      </a:r>
                    </a:p>
                  </a:txBody>
                  <a:tcPr marL="5715" marR="5715" marT="571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834697"/>
                  </a:ext>
                </a:extLst>
              </a:tr>
            </a:tbl>
          </a:graphicData>
        </a:graphic>
      </p:graphicFrame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1149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  <a:cs typeface="Helvetica" panose="020B0604020202020204" pitchFamily="34" charset="0"/>
              </a:rPr>
              <a:t>La relazione con la SRSvS 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EB0A0A06-3D4C-F8C7-1D46-C4BCE43519D8}"/>
              </a:ext>
            </a:extLst>
          </p:cNvPr>
          <p:cNvSpPr txBox="1"/>
          <p:nvPr/>
        </p:nvSpPr>
        <p:spPr>
          <a:xfrm>
            <a:off x="2598605" y="2789819"/>
            <a:ext cx="6710472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5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5.1. Resilienza e adattamento al cambiamento climatico</a:t>
            </a:r>
          </a:p>
          <a:p>
            <a:pPr marL="182563" indent="-90488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5.1.2. Prevenire i rischi naturali e antropici e migliorare la capacità di risposta alle emergenze</a:t>
            </a:r>
          </a:p>
          <a:p>
            <a:r>
              <a:rPr lang="it-IT" sz="115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5.2. Qualità dell’aria</a:t>
            </a:r>
          </a:p>
          <a:p>
            <a:pPr marL="182563" indent="-182563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5.2.1. Ridurre le emissioni e le concentrazioni in atmosfera del particolato e degli altri inquinanti</a:t>
            </a:r>
          </a:p>
          <a:p>
            <a:r>
              <a:rPr lang="it-IT" sz="115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5.4. Qualità delle acque. Fiumi, laghi e acque sotterranee</a:t>
            </a:r>
          </a:p>
          <a:p>
            <a:pPr marL="182563" indent="-182563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5.4.1. Conseguire un buono stato di tutti i corpi idrici superficiali </a:t>
            </a:r>
          </a:p>
          <a:p>
            <a:pPr marL="182563" indent="-182563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5.4.2. Recuperare lo spazio vitale e le condizioni di naturalità dei corpi idrici</a:t>
            </a:r>
          </a:p>
          <a:p>
            <a:pPr marL="182563" indent="-182563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5.4.3. Promuovere un uso efficiente delle risorse idriche e assicurare il deflusso minimo vitale</a:t>
            </a:r>
          </a:p>
          <a:p>
            <a:pPr marL="182563" indent="-182563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5.4.4. Migliorare la qualità delle acque sotterranee e assicurarne un buono stato quantitativo</a:t>
            </a:r>
          </a:p>
          <a:p>
            <a:r>
              <a:rPr lang="it-IT" sz="115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5.9. Agricoltura sostenibile</a:t>
            </a:r>
          </a:p>
          <a:p>
            <a:pPr marL="182563" indent="-182563"/>
            <a:r>
              <a:rPr lang="it-IT" sz="115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5.9.2. Ridurre le emissioni di gas serra e di ammoniaca di origine agro-zootecnica </a:t>
            </a:r>
          </a:p>
        </p:txBody>
      </p:sp>
      <p:sp>
        <p:nvSpPr>
          <p:cNvPr id="3" name="Rettangolo arrotondato 2"/>
          <p:cNvSpPr/>
          <p:nvPr/>
        </p:nvSpPr>
        <p:spPr>
          <a:xfrm>
            <a:off x="114300" y="768927"/>
            <a:ext cx="8932718" cy="1364673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983DE69-E14D-62B4-05D0-9C41171F2054}"/>
              </a:ext>
            </a:extLst>
          </p:cNvPr>
          <p:cNvSpPr txBox="1"/>
          <p:nvPr/>
        </p:nvSpPr>
        <p:spPr>
          <a:xfrm>
            <a:off x="114300" y="3087265"/>
            <a:ext cx="2495679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 SISTEMA ECO-PAESISTICO, ADATTAMENTO AI CAMBIAMENTI CLIMATICI, AGRICOLTURA</a:t>
            </a:r>
            <a:endParaRPr lang="en-GB" sz="120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11" name="Immagine 10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0D6CBD37-9641-4603-82C3-6F5BD619B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2039" y="3956873"/>
            <a:ext cx="726578" cy="709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Immagine 26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994A60F2-60E2-174A-6E7C-F13A42A9D0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6080" y="3971992"/>
            <a:ext cx="725212" cy="70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Immagine 27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06786B56-6607-11D9-7C23-00B679F750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72639" y="3957433"/>
            <a:ext cx="740156" cy="7230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88378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1149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</a:rPr>
              <a:t>Altri obiettivi della SRSvS rilevanti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27081BE-1454-4A83-A0F1-FCFD951CF0A0}"/>
              </a:ext>
            </a:extLst>
          </p:cNvPr>
          <p:cNvSpPr txBox="1"/>
          <p:nvPr/>
        </p:nvSpPr>
        <p:spPr>
          <a:xfrm>
            <a:off x="268272" y="3874018"/>
            <a:ext cx="8515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Si evidenzia una relazione molti a molti: in generale agli obiettivi della </a:t>
            </a:r>
            <a:r>
              <a:rPr lang="it-IT" sz="1400" dirty="0" err="1">
                <a:latin typeface="Candara" panose="020E0502030303020204" pitchFamily="34" charset="0"/>
                <a:cs typeface="Helvetica" panose="020B0604020202020204" pitchFamily="34" charset="0"/>
              </a:rPr>
              <a:t>SRSvS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 possono concorrere più interventi e, di contro, ogni intervento può concorrere al raggiungimento di obiettivi diversi, generando effetti ambientali diversi o talvolta in contrasto fra loro.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827081BE-1454-4A83-A0F1-FCFD951CF0A0}"/>
              </a:ext>
            </a:extLst>
          </p:cNvPr>
          <p:cNvSpPr txBox="1"/>
          <p:nvPr/>
        </p:nvSpPr>
        <p:spPr>
          <a:xfrm>
            <a:off x="70152" y="848946"/>
            <a:ext cx="8898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Tra le Esigenze ambientali del CSR </a:t>
            </a:r>
            <a:r>
              <a:rPr lang="it-IT" sz="1400" b="1" dirty="0">
                <a:latin typeface="Candara" panose="020E0502030303020204" pitchFamily="34" charset="0"/>
                <a:cs typeface="Helvetica" panose="020B0604020202020204" pitchFamily="34" charset="0"/>
              </a:rPr>
              <a:t>non sono ritenute strategiche </a:t>
            </a:r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quelle relative ai seguenti obiettivi della SRSvS, che però si ritiene vengano ad ogni modo </a:t>
            </a:r>
            <a:r>
              <a:rPr lang="it-IT" sz="1400" b="1" dirty="0">
                <a:latin typeface="Candara" panose="020E0502030303020204" pitchFamily="34" charset="0"/>
                <a:cs typeface="Helvetica" panose="020B0604020202020204" pitchFamily="34" charset="0"/>
              </a:rPr>
              <a:t>trattate in altre Esigenze meno prioritarie oppure in modo trasversale attraverso la declinazione degli interventi.  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9983DE69-E14D-62B4-05D0-9C41171F2054}"/>
              </a:ext>
            </a:extLst>
          </p:cNvPr>
          <p:cNvSpPr txBox="1"/>
          <p:nvPr/>
        </p:nvSpPr>
        <p:spPr>
          <a:xfrm>
            <a:off x="131117" y="1718842"/>
            <a:ext cx="2476641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it-IT" sz="135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 SISTEMA ECO-PAESISTICO, ADATTAMENTO AI CAMBIAMENTI CLIMATICI, AGRICOLTURA</a:t>
            </a:r>
            <a:endParaRPr lang="en-GB" sz="1350" b="1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pic>
        <p:nvPicPr>
          <p:cNvPr id="22" name="Immagine 21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0D6CBD37-9641-4603-82C3-6F5BD619B8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32405" y="3000174"/>
            <a:ext cx="726578" cy="7090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Immagine 22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994A60F2-60E2-174A-6E7C-F13A42A9D0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8272" y="3000734"/>
            <a:ext cx="725212" cy="7084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Immagine 23" descr="SDGs- Agenda 2030: I 17 Obiettivi - information for Sustainable Development">
            <a:extLst>
              <a:ext uri="{FF2B5EF4-FFF2-40B4-BE49-F238E27FC236}">
                <a16:creationId xmlns:a16="http://schemas.microsoft.com/office/drawing/2014/main" id="{06786B56-6607-11D9-7C23-00B679F750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13005" y="3000734"/>
            <a:ext cx="740156" cy="7230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EB0A0A06-3D4C-F8C7-1D46-C4BCE43519D8}"/>
              </a:ext>
            </a:extLst>
          </p:cNvPr>
          <p:cNvSpPr txBox="1"/>
          <p:nvPr/>
        </p:nvSpPr>
        <p:spPr>
          <a:xfrm>
            <a:off x="2607758" y="1690745"/>
            <a:ext cx="67104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5.5. Biodiversità e aree protette</a:t>
            </a:r>
          </a:p>
          <a:p>
            <a:pPr marL="182563" indent="-182563"/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5.5.1. Migliorare lo stato di conservazione degli habitat e delle specie Natura 2000</a:t>
            </a:r>
          </a:p>
          <a:p>
            <a:pPr marL="182563" indent="-182563"/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5.5.5. Sviluppare la comunicazione, la formazione e l’educazione alla biodiversità </a:t>
            </a:r>
          </a:p>
          <a:p>
            <a:pPr marL="182563" indent="-182563"/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5.6. Valorizzazione delle foreste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pPr marL="182563" indent="-182563"/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5.6.1. Promuovere la gestione forestale sostenibile </a:t>
            </a:r>
          </a:p>
          <a:p>
            <a:pPr marL="182563" indent="-182563"/>
            <a:r>
              <a:rPr lang="it-IT" sz="1200" b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5.8. Cura e valorizzazione del paesaggio</a:t>
            </a:r>
            <a:r>
              <a:rPr lang="it-IT" sz="1200" b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pPr marL="182563" indent="-182563"/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5.8.2. Promuovere la progettazione integrata delle infrastrutture verdi sia negli ambiti urbanizzati sia nei territori agricoli e naturali</a:t>
            </a:r>
          </a:p>
          <a:p>
            <a:pPr marL="182563" indent="-182563"/>
            <a:r>
              <a:rPr lang="it-IT" sz="1200" i="1" dirty="0">
                <a:solidFill>
                  <a:srgbClr val="000000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	5.8.4. Contemperare la tutela del paesaggio montano con lo sviluppo turistico, delle infrastrutture e delle fonti energetiche rinnovabili</a:t>
            </a:r>
          </a:p>
        </p:txBody>
      </p:sp>
    </p:spTree>
    <p:extLst>
      <p:ext uri="{BB962C8B-B14F-4D97-AF65-F5344CB8AC3E}">
        <p14:creationId xmlns:p14="http://schemas.microsoft.com/office/powerpoint/2010/main" val="9849156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7561" y="2040378"/>
            <a:ext cx="7772400" cy="660502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Le sfide nel ciclo 2023-2027</a:t>
            </a:r>
            <a:br>
              <a:rPr lang="it-IT" sz="3200" dirty="0">
                <a:latin typeface="Candara" panose="020E0502030303020204" pitchFamily="34" charset="0"/>
              </a:rPr>
            </a:br>
            <a:br>
              <a:rPr lang="it-IT" sz="3200" dirty="0">
                <a:latin typeface="Candara" panose="020E0502030303020204" pitchFamily="34" charset="0"/>
              </a:rPr>
            </a:br>
            <a:r>
              <a:rPr lang="it-IT" sz="2400" dirty="0">
                <a:latin typeface="Candara" panose="020E0502030303020204" pitchFamily="34" charset="0"/>
              </a:rPr>
              <a:t>La sostenibilità ambientale:  </a:t>
            </a:r>
            <a:br>
              <a:rPr lang="it-IT" sz="2400" dirty="0">
                <a:latin typeface="Candara" panose="020E0502030303020204" pitchFamily="34" charset="0"/>
              </a:rPr>
            </a:br>
            <a:r>
              <a:rPr lang="it-IT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ndara" panose="020E0502030303020204" pitchFamily="34" charset="0"/>
              </a:rPr>
              <a:t>prime riflessioni sul CSR di Regione Lombardia</a:t>
            </a:r>
            <a:br>
              <a:rPr lang="it-IT" sz="2400" dirty="0">
                <a:latin typeface="Candara" panose="020E0502030303020204" pitchFamily="34" charset="0"/>
              </a:rPr>
            </a:br>
            <a:endParaRPr lang="it-IT" sz="20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2737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1149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200" dirty="0">
                <a:latin typeface="Candara" panose="020E0502030303020204" pitchFamily="34" charset="0"/>
              </a:rPr>
              <a:t>Analisi rispetto agli</a:t>
            </a:r>
            <a:r>
              <a:rPr lang="it-IT" sz="3600" dirty="0">
                <a:latin typeface="Candara" panose="020E0502030303020204" pitchFamily="34" charset="0"/>
              </a:rPr>
              <a:t> interventi del CSR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34E653A1-68B4-64F2-2326-56CD3BA1D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637" y="717714"/>
            <a:ext cx="6472367" cy="339183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9E9D9DA-3E3D-4A39-93D8-87AF4E80C830}"/>
              </a:ext>
            </a:extLst>
          </p:cNvPr>
          <p:cNvSpPr txBox="1"/>
          <p:nvPr/>
        </p:nvSpPr>
        <p:spPr>
          <a:xfrm>
            <a:off x="6935336" y="4232108"/>
            <a:ext cx="2122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Candara" panose="020E0502030303020204" pitchFamily="34" charset="0"/>
                <a:cs typeface="Helvetica" panose="020B0604020202020204" pitchFamily="34" charset="0"/>
              </a:rPr>
              <a:t>Fonte: presentazione </a:t>
            </a:r>
            <a:r>
              <a:rPr lang="it-IT" sz="1200" i="1" dirty="0" err="1">
                <a:latin typeface="Candara" panose="020E0502030303020204" pitchFamily="34" charset="0"/>
                <a:cs typeface="Helvetica" panose="020B0604020202020204" pitchFamily="34" charset="0"/>
              </a:rPr>
              <a:t>AdG</a:t>
            </a:r>
            <a:r>
              <a:rPr lang="it-IT" sz="1200" i="1" dirty="0">
                <a:latin typeface="Candara" panose="020E0502030303020204" pitchFamily="34" charset="0"/>
                <a:cs typeface="Helvetica" panose="020B0604020202020204" pitchFamily="34" charset="0"/>
              </a:rPr>
              <a:t> del 9 novembre 2022</a:t>
            </a:r>
          </a:p>
        </p:txBody>
      </p:sp>
      <p:sp>
        <p:nvSpPr>
          <p:cNvPr id="4" name="Rettangolo arrotondato 3"/>
          <p:cNvSpPr/>
          <p:nvPr/>
        </p:nvSpPr>
        <p:spPr>
          <a:xfrm>
            <a:off x="259080" y="2296262"/>
            <a:ext cx="2491740" cy="122417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566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 dirty="0">
                <a:solidFill>
                  <a:srgbClr val="056633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Percentuale minima «ambiente» da accordo nazionale: 43,16%</a:t>
            </a:r>
          </a:p>
          <a:p>
            <a:endParaRPr lang="it-IT" sz="1200" dirty="0">
              <a:solidFill>
                <a:srgbClr val="056633"/>
              </a:solidFill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r>
              <a:rPr lang="it-IT" sz="1200" dirty="0">
                <a:solidFill>
                  <a:srgbClr val="056633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Percentuale minima «ambiente» da Regolamento: 35%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6261023" y="2413632"/>
            <a:ext cx="2644140" cy="32843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566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 dirty="0">
                <a:solidFill>
                  <a:srgbClr val="056633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Dotazione totale: 834.485.800,99 €</a:t>
            </a:r>
          </a:p>
        </p:txBody>
      </p:sp>
      <p:sp>
        <p:nvSpPr>
          <p:cNvPr id="10" name="Rettangolo arrotondato 9"/>
          <p:cNvSpPr/>
          <p:nvPr/>
        </p:nvSpPr>
        <p:spPr>
          <a:xfrm>
            <a:off x="504841" y="981208"/>
            <a:ext cx="2000218" cy="52578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566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200" dirty="0">
                <a:solidFill>
                  <a:srgbClr val="056633"/>
                </a:solidFill>
                <a:latin typeface="Candara" panose="020E0502030303020204" pitchFamily="34" charset="0"/>
                <a:cs typeface="Helvetica" panose="020B0604020202020204" pitchFamily="34" charset="0"/>
              </a:rPr>
              <a:t>Numero di interventi «ambiente» da CSR: 19</a:t>
            </a:r>
          </a:p>
        </p:txBody>
      </p:sp>
    </p:spTree>
    <p:extLst>
      <p:ext uri="{BB962C8B-B14F-4D97-AF65-F5344CB8AC3E}">
        <p14:creationId xmlns:p14="http://schemas.microsoft.com/office/powerpoint/2010/main" val="2633862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11492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  <a:cs typeface="Helvetica" panose="020B0604020202020204" pitchFamily="34" charset="0"/>
              </a:rPr>
              <a:t>La valenza ambientale degli interventi 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D1674115-1CB7-4CCA-9B9F-D830FDB71A23}"/>
              </a:ext>
            </a:extLst>
          </p:cNvPr>
          <p:cNvSpPr/>
          <p:nvPr/>
        </p:nvSpPr>
        <p:spPr>
          <a:xfrm>
            <a:off x="220980" y="2586060"/>
            <a:ext cx="88011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Gli interventi finanziati (strutturali e a superficie), seppure non a diretta finalità ambientale, possono generare comunque effetti ambientali indiretti: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350" b="1" dirty="0">
                <a:latin typeface="Candara" panose="020E0502030303020204" pitchFamily="34" charset="0"/>
                <a:cs typeface="Helvetica" panose="020B0604020202020204" pitchFamily="34" charset="0"/>
              </a:rPr>
              <a:t>selezionando</a:t>
            </a:r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 le migliori progettualità dal punto di vista ambientale attraverso i </a:t>
            </a:r>
            <a:r>
              <a:rPr lang="it-IT" sz="1350" b="1" dirty="0">
                <a:latin typeface="Candara" panose="020E0502030303020204" pitchFamily="34" charset="0"/>
                <a:cs typeface="Helvetica" panose="020B0604020202020204" pitchFamily="34" charset="0"/>
              </a:rPr>
              <a:t>criteri di valutazione</a:t>
            </a:r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, così da porre attenzione alle modalità di realizzazione;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introducendo </a:t>
            </a:r>
            <a:r>
              <a:rPr lang="it-IT" sz="1350" b="1" dirty="0">
                <a:latin typeface="Candara" panose="020E0502030303020204" pitchFamily="34" charset="0"/>
                <a:cs typeface="Helvetica" panose="020B0604020202020204" pitchFamily="34" charset="0"/>
              </a:rPr>
              <a:t>tipologie di intervento </a:t>
            </a:r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vantaggiose dal punto di vista ambientale;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grazie alla </a:t>
            </a:r>
            <a:r>
              <a:rPr lang="it-IT" sz="1350" b="1" dirty="0">
                <a:latin typeface="Candara" panose="020E0502030303020204" pitchFamily="34" charset="0"/>
                <a:cs typeface="Helvetica" panose="020B0604020202020204" pitchFamily="34" charset="0"/>
              </a:rPr>
              <a:t>doppia valenza di alcuni interventi </a:t>
            </a:r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(ad es. eco-competitività, green economy, …).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35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r>
              <a:rPr lang="it-IT" sz="1350" dirty="0">
                <a:latin typeface="Candara" panose="020E0502030303020204" pitchFamily="34" charset="0"/>
                <a:cs typeface="Helvetica" panose="020B0604020202020204" pitchFamily="34" charset="0"/>
              </a:rPr>
              <a:t>Tali aspetti saranno approfonditi ed evidenziati nel monitoraggio ambientale dell’Autorità Ambientale. 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298296"/>
              </p:ext>
            </p:extLst>
          </p:nvPr>
        </p:nvGraphicFramePr>
        <p:xfrm>
          <a:off x="1123201" y="937424"/>
          <a:ext cx="604721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2799">
                  <a:extLst>
                    <a:ext uri="{9D8B030D-6E8A-4147-A177-3AD203B41FA5}">
                      <a16:colId xmlns:a16="http://schemas.microsoft.com/office/drawing/2014/main" val="2018982420"/>
                    </a:ext>
                  </a:extLst>
                </a:gridCol>
                <a:gridCol w="1497606">
                  <a:extLst>
                    <a:ext uri="{9D8B030D-6E8A-4147-A177-3AD203B41FA5}">
                      <a16:colId xmlns:a16="http://schemas.microsoft.com/office/drawing/2014/main" val="2143533267"/>
                    </a:ext>
                  </a:extLst>
                </a:gridCol>
                <a:gridCol w="1136813">
                  <a:extLst>
                    <a:ext uri="{9D8B030D-6E8A-4147-A177-3AD203B41FA5}">
                      <a16:colId xmlns:a16="http://schemas.microsoft.com/office/drawing/2014/main" val="278604654"/>
                    </a:ext>
                  </a:extLst>
                </a:gridCol>
              </a:tblGrid>
              <a:tr h="233771">
                <a:tc>
                  <a:txBody>
                    <a:bodyPr/>
                    <a:lstStyle/>
                    <a:p>
                      <a:endParaRPr lang="it-IT" sz="1200" dirty="0">
                        <a:solidFill>
                          <a:schemeClr val="tx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Numero interventi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% interventi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376956"/>
                  </a:ext>
                </a:extLst>
              </a:tr>
              <a:tr h="23377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Totale interventi CSR</a:t>
                      </a: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it-IT" sz="1200" dirty="0">
                        <a:solidFill>
                          <a:schemeClr val="tx1"/>
                        </a:solidFill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347623"/>
                  </a:ext>
                </a:extLst>
              </a:tr>
              <a:tr h="233771"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Di cui con</a:t>
                      </a:r>
                      <a:r>
                        <a:rPr lang="it-IT" sz="1200" u="none" strike="noStrike" baseline="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valenza ambientale (secondo CSR)</a:t>
                      </a:r>
                      <a:endParaRPr lang="it-IT" sz="1200" b="1" i="0" u="none" strike="noStrike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49%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650152"/>
                  </a:ext>
                </a:extLst>
              </a:tr>
              <a:tr h="389618"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Di cui con potenziale</a:t>
                      </a:r>
                      <a:r>
                        <a:rPr lang="it-IT" sz="1200" u="none" strike="noStrike" baseline="0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 valenza ambientale (lavorando sugli orientamenti alla sostenibilità</a:t>
                      </a:r>
                      <a:r>
                        <a:rPr lang="it-IT" sz="1200" u="none" strike="noStrike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)</a:t>
                      </a:r>
                      <a:endParaRPr lang="it-IT" sz="1200" b="1" i="0" u="none" strike="noStrike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sz="1200" dirty="0">
                          <a:solidFill>
                            <a:schemeClr val="tx1"/>
                          </a:solidFill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92%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648822"/>
                  </a:ext>
                </a:extLst>
              </a:tr>
            </a:tbl>
          </a:graphicData>
        </a:graphic>
      </p:graphicFrame>
      <p:sp>
        <p:nvSpPr>
          <p:cNvPr id="10" name="Rettangolo arrotondato 9"/>
          <p:cNvSpPr/>
          <p:nvPr/>
        </p:nvSpPr>
        <p:spPr>
          <a:xfrm>
            <a:off x="1123202" y="937425"/>
            <a:ext cx="6047218" cy="1280159"/>
          </a:xfrm>
          <a:prstGeom prst="roundRect">
            <a:avLst/>
          </a:prstGeom>
          <a:noFill/>
          <a:ln w="38100">
            <a:solidFill>
              <a:srgbClr val="05663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9046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59186" y="12926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</a:rPr>
              <a:t>Interventi del CSR per tema e spesa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25ACB48-383F-40BE-AA78-8D020B2F9603}"/>
              </a:ext>
            </a:extLst>
          </p:cNvPr>
          <p:cNvSpPr txBox="1"/>
          <p:nvPr/>
        </p:nvSpPr>
        <p:spPr>
          <a:xfrm>
            <a:off x="6248400" y="3145644"/>
            <a:ext cx="28956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latin typeface="Candara" panose="020E0502030303020204" pitchFamily="34" charset="0"/>
                <a:cs typeface="Helvetica" panose="020B0604020202020204" pitchFamily="34" charset="0"/>
              </a:rPr>
              <a:t>NB. </a:t>
            </a:r>
            <a:r>
              <a:rPr lang="it-IT" sz="1100" i="1" dirty="0" err="1">
                <a:latin typeface="Candara" panose="020E0502030303020204" pitchFamily="34" charset="0"/>
                <a:cs typeface="Helvetica" panose="020B0604020202020204" pitchFamily="34" charset="0"/>
              </a:rPr>
              <a:t>Clusterizzazione</a:t>
            </a:r>
            <a:r>
              <a:rPr lang="it-IT" sz="1100" i="1" dirty="0">
                <a:latin typeface="Candara" panose="020E0502030303020204" pitchFamily="34" charset="0"/>
                <a:cs typeface="Helvetica" panose="020B0604020202020204" pitchFamily="34" charset="0"/>
              </a:rPr>
              <a:t> in temi da presentazione </a:t>
            </a:r>
            <a:r>
              <a:rPr lang="it-IT" sz="1100" i="1" dirty="0" err="1">
                <a:latin typeface="Candara" panose="020E0502030303020204" pitchFamily="34" charset="0"/>
                <a:cs typeface="Helvetica" panose="020B0604020202020204" pitchFamily="34" charset="0"/>
              </a:rPr>
              <a:t>AdG</a:t>
            </a:r>
            <a:r>
              <a:rPr lang="it-IT" sz="1100" i="1" dirty="0">
                <a:latin typeface="Candara" panose="020E0502030303020204" pitchFamily="34" charset="0"/>
                <a:cs typeface="Helvetica" panose="020B0604020202020204" pitchFamily="34" charset="0"/>
              </a:rPr>
              <a:t> del 9/11/ 2022. </a:t>
            </a:r>
          </a:p>
          <a:p>
            <a:r>
              <a:rPr lang="it-IT" sz="1100" i="1" dirty="0">
                <a:latin typeface="Candara" panose="020E0502030303020204" pitchFamily="34" charset="0"/>
                <a:cs typeface="Helvetica" panose="020B0604020202020204" pitchFamily="34" charset="0"/>
              </a:rPr>
              <a:t>Se un intervento interessa più temi, viene conteggiato per ciascuno di essi. La somma dei valori nelle colonne è pertanto maggiore di 39 (numero totale di interventi).</a:t>
            </a:r>
          </a:p>
          <a:p>
            <a:r>
              <a:rPr lang="it-IT" sz="1100" i="1" dirty="0">
                <a:latin typeface="Candara" panose="020E0502030303020204" pitchFamily="34" charset="0"/>
                <a:cs typeface="Helvetica" panose="020B0604020202020204" pitchFamily="34" charset="0"/>
              </a:rPr>
              <a:t>Relativamente alla spesa, se un intervento interessa più temi, la spesa e il contributo relativi sono suddivisi equamente tra i temi.</a:t>
            </a: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E39AD7C4-EE70-472C-A3BC-885B7D1176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1766437"/>
              </p:ext>
            </p:extLst>
          </p:nvPr>
        </p:nvGraphicFramePr>
        <p:xfrm>
          <a:off x="0" y="537114"/>
          <a:ext cx="6993742" cy="4194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349474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91440"/>
            <a:ext cx="9144000" cy="843280"/>
          </a:xfrm>
        </p:spPr>
        <p:txBody>
          <a:bodyPr>
            <a:normAutofit fontScale="90000"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</a:rPr>
              <a:t>Una prima proposta di stima degli effetti ambientali positivi</a:t>
            </a:r>
          </a:p>
        </p:txBody>
      </p:sp>
      <p:graphicFrame>
        <p:nvGraphicFramePr>
          <p:cNvPr id="6" name="Grafico 5">
            <a:extLst>
              <a:ext uri="{FF2B5EF4-FFF2-40B4-BE49-F238E27FC236}">
                <a16:creationId xmlns:a16="http://schemas.microsoft.com/office/drawing/2014/main" id="{39139908-EE7F-48D7-ACCE-DF4376BA54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0880623"/>
              </p:ext>
            </p:extLst>
          </p:nvPr>
        </p:nvGraphicFramePr>
        <p:xfrm>
          <a:off x="457302" y="924560"/>
          <a:ext cx="8229396" cy="306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6"/>
          <p:cNvSpPr/>
          <p:nvPr/>
        </p:nvSpPr>
        <p:spPr>
          <a:xfrm>
            <a:off x="245326" y="4001851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I temi e i settori ambientali sono gli stessi valutati nel monitoraggio ambientale 2014-2022.</a:t>
            </a:r>
          </a:p>
          <a:p>
            <a:r>
              <a:rPr lang="it-IT" sz="1400" dirty="0">
                <a:latin typeface="Candara" panose="020E0502030303020204" pitchFamily="34" charset="0"/>
                <a:cs typeface="Helvetica" panose="020B0604020202020204" pitchFamily="34" charset="0"/>
              </a:rPr>
              <a:t>NB. In fase di monitoraggio, costituirà elemento di attenzione il potenziale impatto ambientale negativo che alcune attività potrebbero avere, ad esempio sul paesaggio, qualità dell’aria, consumo di suolo e biodiversità.</a:t>
            </a:r>
          </a:p>
        </p:txBody>
      </p:sp>
    </p:spTree>
    <p:extLst>
      <p:ext uri="{BB962C8B-B14F-4D97-AF65-F5344CB8AC3E}">
        <p14:creationId xmlns:p14="http://schemas.microsoft.com/office/powerpoint/2010/main" val="4239061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907455D-FA0E-2E3B-31F4-4AE0922FAA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l="18682" t="18933" r="21416" b="21083"/>
          <a:stretch/>
        </p:blipFill>
        <p:spPr>
          <a:xfrm>
            <a:off x="613384" y="511152"/>
            <a:ext cx="4533950" cy="2553787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76C35FF-EDC3-5A22-B951-329AF27948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 l="14000" t="12964" r="13333" b="16040"/>
          <a:stretch/>
        </p:blipFill>
        <p:spPr>
          <a:xfrm>
            <a:off x="3337559" y="1695557"/>
            <a:ext cx="4983480" cy="2738764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</p:spTree>
    <p:extLst>
      <p:ext uri="{BB962C8B-B14F-4D97-AF65-F5344CB8AC3E}">
        <p14:creationId xmlns:p14="http://schemas.microsoft.com/office/powerpoint/2010/main" val="34498568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15590" y="725090"/>
            <a:ext cx="88391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Ruolo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trasversale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 delle tecniche agricole sostenibili, es.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agricoltura biologica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, dal momento che perseguono diversi effetti ambientali positivi. Possono rappresentare il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caposaldo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della nuova programmazione. </a:t>
            </a:r>
          </a:p>
          <a:p>
            <a:endParaRPr lang="it-IT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Cambiamento climatico e criticità correlate (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per esempio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crisi idrica): contesto di scarsità di risorse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 orientare verso scelte e soluzioni di sostenibilità.</a:t>
            </a:r>
          </a:p>
          <a:p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	Esempio: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opportunità per promuovere in agricoltura e nella zootecnia nuove 	soluzioni meno idro-esigenti e più attente alla qualità dell’acqua</a:t>
            </a:r>
          </a:p>
          <a:p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	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Ruolo ricerca e trasferimento della conoscenza</a:t>
            </a:r>
          </a:p>
          <a:p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	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Lo sviluppo rurale può supportare in tale senso</a:t>
            </a:r>
          </a:p>
          <a:p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In particolare sul tema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ricerca e innovazione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, si propone che sia corrisposta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un’intensità d’aiuto più elevata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 per quei progetti su specifici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temi ambientali di interesse prioritari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di Regione Lombardia (es. economia circolare, clima, biodiversità). </a:t>
            </a:r>
          </a:p>
        </p:txBody>
      </p:sp>
      <p:sp>
        <p:nvSpPr>
          <p:cNvPr id="5" name="Titolo 1"/>
          <p:cNvSpPr>
            <a:spLocks noGrp="1"/>
          </p:cNvSpPr>
          <p:nvPr>
            <p:ph type="ctrTitle"/>
          </p:nvPr>
        </p:nvSpPr>
        <p:spPr>
          <a:xfrm>
            <a:off x="89210" y="-11369"/>
            <a:ext cx="8913540" cy="707019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</a:rPr>
              <a:t>Spunti conclusivi 1/2</a:t>
            </a:r>
          </a:p>
        </p:txBody>
      </p:sp>
    </p:spTree>
    <p:extLst>
      <p:ext uri="{BB962C8B-B14F-4D97-AF65-F5344CB8AC3E}">
        <p14:creationId xmlns:p14="http://schemas.microsoft.com/office/powerpoint/2010/main" val="24626354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71432" y="1017478"/>
            <a:ext cx="855697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Sempre in ambito di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ricerca e innovazione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, la sperimentazione di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tecniche LC-</a:t>
            </a:r>
            <a:r>
              <a:rPr lang="it-IT" b="1" dirty="0" err="1">
                <a:latin typeface="Candara" panose="020E0502030303020204" pitchFamily="34" charset="0"/>
                <a:cs typeface="Helvetica" panose="020B0604020202020204" pitchFamily="34" charset="0"/>
              </a:rPr>
              <a:t>based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e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protocolli per la sostenibilità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, oltre a garantire la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qualità dei prodotti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dell’agricoltura lombarda, possono garantire una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buona redditività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agli agricoltori in un contesto con sempre più risorse scarse e costi crescenti (acqua, energia, ecc.). La ricerca in campo agricolo infatti è sicuramente un’area con ampi e significativi margini di sviluppo, quindi con molto potenziale.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Per la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lotta al cambiamento climatico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, il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sequestro di carbonio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che svolge l’agricoltura può fornire un contributo significativo. Sullo sviluppo rurale è necessaria quindi la continuità dell’impegno degli interventi di 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agricoltura conservativa 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e</a:t>
            </a:r>
            <a:r>
              <a:rPr lang="it-IT" b="1" dirty="0">
                <a:latin typeface="Candara" panose="020E0502030303020204" pitchFamily="34" charset="0"/>
                <a:cs typeface="Helvetica" panose="020B0604020202020204" pitchFamily="34" charset="0"/>
              </a:rPr>
              <a:t> imboschimenti</a:t>
            </a:r>
            <a:r>
              <a:rPr lang="it-IT" dirty="0">
                <a:latin typeface="Candara" panose="020E0502030303020204" pitchFamily="34" charset="0"/>
                <a:cs typeface="Helvetica" panose="020B0604020202020204" pitchFamily="34" charset="0"/>
              </a:rPr>
              <a:t>, molto utili in tal senso.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it-IT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5D69846-E384-9997-B0C3-A1B6392CE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210" y="-11369"/>
            <a:ext cx="8913540" cy="707019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</a:rPr>
              <a:t>Spunti conclusivi 2/2</a:t>
            </a:r>
          </a:p>
        </p:txBody>
      </p:sp>
    </p:spTree>
    <p:extLst>
      <p:ext uri="{BB962C8B-B14F-4D97-AF65-F5344CB8AC3E}">
        <p14:creationId xmlns:p14="http://schemas.microsoft.com/office/powerpoint/2010/main" val="15515268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487364"/>
            <a:ext cx="89209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2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/>
            <a:endParaRPr lang="it-IT" sz="2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/>
            <a:r>
              <a:rPr lang="it-IT" sz="2400" dirty="0">
                <a:latin typeface="Candara" panose="020E0502030303020204" pitchFamily="34" charset="0"/>
                <a:cs typeface="Helvetica" panose="020B0604020202020204" pitchFamily="34" charset="0"/>
              </a:rPr>
              <a:t>Come nei cicli di programmazione precedenti,</a:t>
            </a:r>
          </a:p>
          <a:p>
            <a:pPr algn="ctr"/>
            <a:r>
              <a:rPr lang="it-IT" sz="2400" dirty="0">
                <a:latin typeface="Candara" panose="020E0502030303020204" pitchFamily="34" charset="0"/>
                <a:cs typeface="Helvetica" panose="020B0604020202020204" pitchFamily="34" charset="0"/>
              </a:rPr>
              <a:t>l’Autorità Ambientale </a:t>
            </a:r>
          </a:p>
          <a:p>
            <a:pPr algn="ctr"/>
            <a:r>
              <a:rPr lang="it-IT" sz="2400" dirty="0">
                <a:latin typeface="Candara" panose="020E0502030303020204" pitchFamily="34" charset="0"/>
                <a:cs typeface="Helvetica" panose="020B0604020202020204" pitchFamily="34" charset="0"/>
              </a:rPr>
              <a:t>potrà supportare l’</a:t>
            </a:r>
            <a:r>
              <a:rPr lang="it-IT" sz="2400" dirty="0" err="1">
                <a:latin typeface="Candara" panose="020E0502030303020204" pitchFamily="34" charset="0"/>
                <a:cs typeface="Helvetica" panose="020B0604020202020204" pitchFamily="34" charset="0"/>
              </a:rPr>
              <a:t>AdG</a:t>
            </a:r>
            <a:r>
              <a:rPr lang="it-IT" sz="2400" dirty="0">
                <a:latin typeface="Candara" panose="020E0502030303020204" pitchFamily="34" charset="0"/>
                <a:cs typeface="Helvetica" panose="020B0604020202020204" pitchFamily="34" charset="0"/>
              </a:rPr>
              <a:t> e i responsabili degli interventi per orientare alla sostenibilità i bandi, per selezionare le migliori proposte progettuali dal punto di vista ambientale e per raccogliere dati e informazioni per monitoraggi ambientali di qualità. </a:t>
            </a:r>
          </a:p>
          <a:p>
            <a:pPr algn="ctr"/>
            <a:endParaRPr lang="it-IT" sz="2400" dirty="0">
              <a:latin typeface="Candara" panose="020E0502030303020204" pitchFamily="34" charset="0"/>
              <a:cs typeface="Helvetica" panose="020B0604020202020204" pitchFamily="34" charset="0"/>
            </a:endParaRPr>
          </a:p>
          <a:p>
            <a:pPr algn="ctr"/>
            <a:endParaRPr lang="it-IT" sz="2400" dirty="0">
              <a:latin typeface="Candara" panose="020E0502030303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3979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ctrTitle"/>
          </p:nvPr>
        </p:nvSpPr>
        <p:spPr>
          <a:xfrm>
            <a:off x="750626" y="1889760"/>
            <a:ext cx="7772400" cy="660502"/>
          </a:xfrm>
        </p:spPr>
        <p:txBody>
          <a:bodyPr>
            <a:normAutofit/>
          </a:bodyPr>
          <a:lstStyle/>
          <a:p>
            <a:pPr algn="ctr"/>
            <a:r>
              <a:rPr lang="it-IT" sz="3600" dirty="0">
                <a:latin typeface="Candara" panose="020E0502030303020204" pitchFamily="34" charset="0"/>
              </a:rPr>
              <a:t>Grazie per l’attenzione!</a:t>
            </a:r>
          </a:p>
        </p:txBody>
      </p:sp>
    </p:spTree>
    <p:extLst>
      <p:ext uri="{BB962C8B-B14F-4D97-AF65-F5344CB8AC3E}">
        <p14:creationId xmlns:p14="http://schemas.microsoft.com/office/powerpoint/2010/main" val="187121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A907455D-FA0E-2E3B-31F4-4AE0922FAA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l="18682" t="18933" r="21416" b="21083"/>
          <a:stretch/>
        </p:blipFill>
        <p:spPr>
          <a:xfrm>
            <a:off x="613384" y="511152"/>
            <a:ext cx="4533950" cy="2553787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76C35FF-EDC3-5A22-B951-329AF279488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 l="14000" t="12964" r="13333" b="16040"/>
          <a:stretch/>
        </p:blipFill>
        <p:spPr>
          <a:xfrm>
            <a:off x="3337559" y="1695557"/>
            <a:ext cx="4983480" cy="2738764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DD1F482C-BD5B-ED57-204C-F632DAD941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291" y="1513341"/>
            <a:ext cx="5397008" cy="274704"/>
          </a:xfrm>
        </p:spPr>
        <p:txBody>
          <a:bodyPr>
            <a:noAutofit/>
          </a:bodyPr>
          <a:lstStyle/>
          <a:p>
            <a:pPr algn="ctr"/>
            <a:r>
              <a:rPr lang="it-IT" sz="3200" dirty="0">
                <a:solidFill>
                  <a:schemeClr val="tx2">
                    <a:lumMod val="75000"/>
                  </a:schemeClr>
                </a:solidFill>
                <a:latin typeface="Candara" panose="020E0502030303020204" pitchFamily="34" charset="0"/>
              </a:rPr>
              <a:t>Agenda 2030 ONU</a:t>
            </a: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09F2C82-533A-1142-F3F7-E4EBAE3A020C}"/>
              </a:ext>
            </a:extLst>
          </p:cNvPr>
          <p:cNvSpPr txBox="1">
            <a:spLocks/>
          </p:cNvSpPr>
          <p:nvPr/>
        </p:nvSpPr>
        <p:spPr>
          <a:xfrm>
            <a:off x="3337559" y="3109803"/>
            <a:ext cx="5397008" cy="27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rgbClr val="056633"/>
                </a:solidFill>
                <a:latin typeface="Helvetica"/>
                <a:ea typeface="+mj-ea"/>
                <a:cs typeface="Helvetica"/>
              </a:defRPr>
            </a:lvl1pPr>
          </a:lstStyle>
          <a:p>
            <a:pPr algn="ctr"/>
            <a:r>
              <a:rPr lang="it-IT" sz="3200" dirty="0">
                <a:solidFill>
                  <a:schemeClr val="tx2">
                    <a:lumMod val="75000"/>
                  </a:schemeClr>
                </a:solidFill>
                <a:latin typeface="Candara" panose="020E0502030303020204" pitchFamily="34" charset="0"/>
              </a:rPr>
              <a:t>Accordo di Parigi</a:t>
            </a:r>
          </a:p>
        </p:txBody>
      </p:sp>
    </p:spTree>
    <p:extLst>
      <p:ext uri="{BB962C8B-B14F-4D97-AF65-F5344CB8AC3E}">
        <p14:creationId xmlns:p14="http://schemas.microsoft.com/office/powerpoint/2010/main" val="313602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3E90CF95-9B47-9A72-D2D4-8A405ED18A3B}"/>
              </a:ext>
            </a:extLst>
          </p:cNvPr>
          <p:cNvSpPr txBox="1"/>
          <p:nvPr/>
        </p:nvSpPr>
        <p:spPr>
          <a:xfrm>
            <a:off x="1450973" y="1099052"/>
            <a:ext cx="62420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0070C0"/>
                </a:solidFill>
                <a:latin typeface="Candara" panose="020E0502030303020204" pitchFamily="34" charset="0"/>
              </a:rPr>
              <a:t>L’Unione europea e la sostenibilità</a:t>
            </a:r>
          </a:p>
          <a:p>
            <a:pPr algn="ctr"/>
            <a:endParaRPr lang="it-IT" b="1" dirty="0">
              <a:latin typeface="Candara" panose="020E0502030303020204" pitchFamily="34" charset="0"/>
            </a:endParaRPr>
          </a:p>
          <a:p>
            <a:pPr algn="ctr"/>
            <a:endParaRPr lang="it-IT" b="1" dirty="0">
              <a:latin typeface="Candara" panose="020E0502030303020204" pitchFamily="34" charset="0"/>
            </a:endParaRPr>
          </a:p>
          <a:p>
            <a:pPr algn="ctr"/>
            <a:r>
              <a:rPr lang="it-IT" b="1" dirty="0">
                <a:latin typeface="Candara" panose="020E0502030303020204" pitchFamily="34" charset="0"/>
              </a:rPr>
              <a:t>Articolo 11 TFUE</a:t>
            </a:r>
          </a:p>
          <a:p>
            <a:pPr algn="ctr"/>
            <a:endParaRPr lang="it-IT" b="1" dirty="0">
              <a:latin typeface="Candara" panose="020E0502030303020204" pitchFamily="34" charset="0"/>
            </a:endParaRPr>
          </a:p>
          <a:p>
            <a:pPr algn="ctr"/>
            <a:r>
              <a:rPr lang="it-IT" b="1" dirty="0">
                <a:latin typeface="Candara" panose="020E0502030303020204" pitchFamily="34" charset="0"/>
              </a:rPr>
              <a:t>Il Green Deal </a:t>
            </a:r>
          </a:p>
          <a:p>
            <a:pPr algn="ctr"/>
            <a:endParaRPr lang="it-IT" b="1" dirty="0">
              <a:latin typeface="Candara" panose="020E0502030303020204" pitchFamily="34" charset="0"/>
            </a:endParaRPr>
          </a:p>
          <a:p>
            <a:pPr algn="ctr"/>
            <a:r>
              <a:rPr lang="it-IT" b="1" dirty="0">
                <a:latin typeface="Candara" panose="020E0502030303020204" pitchFamily="34" charset="0"/>
              </a:rPr>
              <a:t>Performance ambientali delle politiche</a:t>
            </a:r>
          </a:p>
          <a:p>
            <a:pPr algn="ctr"/>
            <a:endParaRPr lang="it-IT" b="1" dirty="0">
              <a:latin typeface="Candara" panose="020E0502030303020204" pitchFamily="34" charset="0"/>
            </a:endParaRPr>
          </a:p>
          <a:p>
            <a:pPr algn="ctr"/>
            <a:r>
              <a:rPr lang="it-IT" b="1" dirty="0">
                <a:latin typeface="Candara" panose="020E0502030303020204" pitchFamily="34" charset="0"/>
              </a:rPr>
              <a:t>Tassonomia investimenti sostenibili</a:t>
            </a:r>
          </a:p>
          <a:p>
            <a:pPr algn="ctr"/>
            <a:endParaRPr lang="it-IT" b="1" dirty="0">
              <a:latin typeface="Candara" panose="020E0502030303020204" pitchFamily="34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3173B114-A7F2-44F7-14E1-A383B3332DE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tretch>
            <a:fillRect/>
          </a:stretch>
        </p:blipFill>
        <p:spPr>
          <a:xfrm>
            <a:off x="48556" y="148107"/>
            <a:ext cx="2666010" cy="1329373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66E01FB-6F55-4B18-56E2-533BA03624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 l="14000" t="12964" r="13333" b="16040"/>
          <a:stretch/>
        </p:blipFill>
        <p:spPr>
          <a:xfrm>
            <a:off x="6345087" y="-35989"/>
            <a:ext cx="2695880" cy="148157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</p:spTree>
    <p:extLst>
      <p:ext uri="{BB962C8B-B14F-4D97-AF65-F5344CB8AC3E}">
        <p14:creationId xmlns:p14="http://schemas.microsoft.com/office/powerpoint/2010/main" val="859936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1F31870-C1B0-CABC-D781-5EA6A94BFE4D}"/>
              </a:ext>
            </a:extLst>
          </p:cNvPr>
          <p:cNvSpPr txBox="1"/>
          <p:nvPr/>
        </p:nvSpPr>
        <p:spPr>
          <a:xfrm>
            <a:off x="2325730" y="190212"/>
            <a:ext cx="6242056" cy="3739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1350" dirty="0">
              <a:solidFill>
                <a:srgbClr val="0070C0"/>
              </a:solidFill>
              <a:latin typeface="Helvetica" panose="020B0604020202030204" pitchFamily="34" charset="0"/>
            </a:endParaRPr>
          </a:p>
          <a:p>
            <a:pPr algn="ctr"/>
            <a:r>
              <a:rPr lang="en-GB" b="1" dirty="0">
                <a:solidFill>
                  <a:srgbClr val="0070C0"/>
                </a:solidFill>
                <a:latin typeface="Candara" panose="020E0502030303020204" pitchFamily="34" charset="0"/>
              </a:rPr>
              <a:t>THE TREATY ON THE FUNCTIONING OF THE EUROPEAN UNION (2012)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GB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		</a:t>
            </a:r>
          </a:p>
          <a:p>
            <a:pPr marL="2155031" algn="ctr">
              <a:lnSpc>
                <a:spcPct val="107000"/>
              </a:lnSpc>
              <a:spcAft>
                <a:spcPts val="600"/>
              </a:spcAft>
            </a:pPr>
            <a:endParaRPr lang="en-GB" b="1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885950" algn="ctr">
              <a:lnSpc>
                <a:spcPct val="107000"/>
              </a:lnSpc>
              <a:spcAft>
                <a:spcPts val="600"/>
              </a:spcAft>
            </a:pPr>
            <a:r>
              <a:rPr lang="en-GB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Articolo</a:t>
            </a:r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11</a:t>
            </a:r>
          </a:p>
          <a:p>
            <a:pPr marL="1885950" algn="ctr">
              <a:lnSpc>
                <a:spcPct val="107000"/>
              </a:lnSpc>
              <a:spcAft>
                <a:spcPts val="600"/>
              </a:spcAft>
            </a:pP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esigenze connesse con la tutela dell'ambiente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devono essere </a:t>
            </a: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integrate nella definizione e nell'attuazione delle politiche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it-IT" b="1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azioni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dell'Unione, in particolare nella prospettiva di promuovere lo </a:t>
            </a:r>
            <a:r>
              <a:rPr lang="it-IT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sviluppo sostenibile</a:t>
            </a:r>
            <a:endParaRPr lang="it-IT" sz="12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490F702-7E07-8A45-F384-6801F8E5BF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185087" y="1089100"/>
            <a:ext cx="2281285" cy="332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088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8DFF4EA7-C8CF-0B3E-0BB8-A7BCB5626C4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662666" y="401439"/>
            <a:ext cx="7670075" cy="411360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0160933-972B-1FD3-120F-87B1D8ABA417}"/>
              </a:ext>
            </a:extLst>
          </p:cNvPr>
          <p:cNvSpPr txBox="1"/>
          <p:nvPr/>
        </p:nvSpPr>
        <p:spPr>
          <a:xfrm>
            <a:off x="961845" y="148010"/>
            <a:ext cx="6857999" cy="242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 deal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Nessuna</a:t>
            </a:r>
            <a:r>
              <a:rPr lang="en-GB" sz="1500" b="1" dirty="0">
                <a:solidFill>
                  <a:srgbClr val="00B050"/>
                </a:solidFill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emissione</a:t>
            </a:r>
            <a:r>
              <a:rPr lang="en-GB" sz="1500" b="1" dirty="0">
                <a:solidFill>
                  <a:srgbClr val="00B050"/>
                </a:solidFill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netta</a:t>
            </a:r>
            <a:r>
              <a:rPr lang="en-GB" sz="1500" b="1" dirty="0">
                <a:solidFill>
                  <a:srgbClr val="00B050"/>
                </a:solidFill>
                <a:latin typeface="Candara" panose="020E0502030303020204" pitchFamily="34" charset="0"/>
              </a:rPr>
              <a:t> </a:t>
            </a:r>
            <a:r>
              <a:rPr lang="en-GB" sz="1500" b="1" dirty="0">
                <a:latin typeface="Candara" panose="020E0502030303020204" pitchFamily="34" charset="0"/>
              </a:rPr>
              <a:t>di gas serra </a:t>
            </a:r>
            <a:r>
              <a:rPr lang="en-GB" sz="1500" b="1" dirty="0" err="1">
                <a:latin typeface="Candara" panose="020E0502030303020204" pitchFamily="34" charset="0"/>
              </a:rPr>
              <a:t>entro</a:t>
            </a:r>
            <a:r>
              <a:rPr lang="en-GB" sz="1500" b="1" dirty="0">
                <a:latin typeface="Candara" panose="020E0502030303020204" pitchFamily="34" charset="0"/>
              </a:rPr>
              <a:t> 2050</a:t>
            </a:r>
          </a:p>
          <a:p>
            <a:pPr algn="ctr"/>
            <a:endParaRPr lang="en-GB" sz="1500" b="1" dirty="0">
              <a:latin typeface="Candara" panose="020E0502030303020204" pitchFamily="34" charset="0"/>
            </a:endParaRPr>
          </a:p>
          <a:p>
            <a:pPr algn="ctr"/>
            <a:r>
              <a:rPr lang="en-GB" sz="1500" b="1" dirty="0" err="1">
                <a:latin typeface="Candara" panose="020E0502030303020204" pitchFamily="34" charset="0"/>
              </a:rPr>
              <a:t>Crescita</a:t>
            </a:r>
            <a:r>
              <a:rPr lang="en-GB" sz="1500" b="1" dirty="0"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latin typeface="Candara" panose="020E0502030303020204" pitchFamily="34" charset="0"/>
              </a:rPr>
              <a:t>economica</a:t>
            </a:r>
            <a:r>
              <a:rPr lang="en-GB" sz="1500" b="1" dirty="0"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disaccopiata</a:t>
            </a:r>
            <a:r>
              <a:rPr lang="en-GB" sz="1500" b="1" dirty="0">
                <a:solidFill>
                  <a:srgbClr val="00B050"/>
                </a:solidFill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latin typeface="Candara" panose="020E0502030303020204" pitchFamily="34" charset="0"/>
              </a:rPr>
              <a:t>dall’uso</a:t>
            </a:r>
            <a:r>
              <a:rPr lang="en-GB" sz="1500" b="1" dirty="0"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latin typeface="Candara" panose="020E0502030303020204" pitchFamily="34" charset="0"/>
              </a:rPr>
              <a:t>delle</a:t>
            </a:r>
            <a:r>
              <a:rPr lang="en-GB" sz="1500" b="1" dirty="0"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latin typeface="Candara" panose="020E0502030303020204" pitchFamily="34" charset="0"/>
              </a:rPr>
              <a:t>risorse</a:t>
            </a:r>
            <a:endParaRPr lang="en-GB" sz="1500" b="1" dirty="0">
              <a:latin typeface="Candara" panose="020E0502030303020204" pitchFamily="34" charset="0"/>
            </a:endParaRPr>
          </a:p>
          <a:p>
            <a:pPr algn="ctr"/>
            <a:endParaRPr lang="en-GB" sz="1500" b="1" dirty="0">
              <a:solidFill>
                <a:srgbClr val="00B050"/>
              </a:solidFill>
              <a:latin typeface="Candara" panose="020E0502030303020204" pitchFamily="34" charset="0"/>
            </a:endParaRPr>
          </a:p>
          <a:p>
            <a:pPr algn="ctr"/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Nessuno</a:t>
            </a:r>
            <a:r>
              <a:rPr lang="en-GB" sz="1500" b="1" dirty="0">
                <a:latin typeface="Candara" panose="020E0502030303020204" pitchFamily="34" charset="0"/>
              </a:rPr>
              <a:t> e </a:t>
            </a:r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nessun</a:t>
            </a:r>
            <a:r>
              <a:rPr lang="en-GB" sz="1500" b="1" dirty="0">
                <a:solidFill>
                  <a:srgbClr val="00B050"/>
                </a:solidFill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solidFill>
                  <a:srgbClr val="00B050"/>
                </a:solidFill>
                <a:latin typeface="Candara" panose="020E0502030303020204" pitchFamily="34" charset="0"/>
              </a:rPr>
              <a:t>territorio</a:t>
            </a:r>
            <a:r>
              <a:rPr lang="en-GB" sz="1500" b="1" dirty="0">
                <a:solidFill>
                  <a:srgbClr val="00B050"/>
                </a:solidFill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latin typeface="Candara" panose="020E0502030303020204" pitchFamily="34" charset="0"/>
              </a:rPr>
              <a:t>lasciati</a:t>
            </a:r>
            <a:r>
              <a:rPr lang="en-GB" sz="1500" b="1" dirty="0">
                <a:latin typeface="Candara" panose="020E0502030303020204" pitchFamily="34" charset="0"/>
              </a:rPr>
              <a:t> </a:t>
            </a:r>
            <a:r>
              <a:rPr lang="en-GB" sz="1500" b="1" dirty="0" err="1">
                <a:latin typeface="Candara" panose="020E0502030303020204" pitchFamily="34" charset="0"/>
              </a:rPr>
              <a:t>indietro</a:t>
            </a:r>
            <a:endParaRPr lang="en-GB" sz="1500" b="1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1EB13A-C987-91DC-6D23-23F10859800D}"/>
              </a:ext>
            </a:extLst>
          </p:cNvPr>
          <p:cNvSpPr txBox="1"/>
          <p:nvPr/>
        </p:nvSpPr>
        <p:spPr>
          <a:xfrm>
            <a:off x="1539525" y="2779013"/>
            <a:ext cx="29581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Biodiversity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Strategy for 2030</a:t>
            </a:r>
          </a:p>
          <a:p>
            <a:pPr algn="ctr"/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Circular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economy action plan</a:t>
            </a:r>
          </a:p>
          <a:p>
            <a:pPr algn="ctr"/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Chemicals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strategy for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sustainability</a:t>
            </a:r>
            <a:endParaRPr lang="it-IT" sz="1400" b="1" dirty="0">
              <a:solidFill>
                <a:schemeClr val="accent2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Organic action plan</a:t>
            </a:r>
          </a:p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8th Environment Action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Programme</a:t>
            </a:r>
            <a:endParaRPr lang="en-GB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18E67D8-33CF-8B26-1DE0-F7438BDD870F}"/>
              </a:ext>
            </a:extLst>
          </p:cNvPr>
          <p:cNvSpPr txBox="1"/>
          <p:nvPr/>
        </p:nvSpPr>
        <p:spPr>
          <a:xfrm>
            <a:off x="4497704" y="2675072"/>
            <a:ext cx="34028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Blue economy strategy</a:t>
            </a:r>
          </a:p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Zero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pollution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action plan</a:t>
            </a:r>
          </a:p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Waste and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recycling</a:t>
            </a:r>
            <a:endParaRPr lang="it-IT" sz="1400" b="1" dirty="0">
              <a:solidFill>
                <a:schemeClr val="accent2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ctr"/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Sustainable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batteries</a:t>
            </a:r>
            <a:endParaRPr lang="it-IT" sz="1400" b="1" dirty="0">
              <a:solidFill>
                <a:schemeClr val="accent2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‘Farm to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Fork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’ strategy</a:t>
            </a:r>
          </a:p>
          <a:p>
            <a:pPr algn="ctr"/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Common </a:t>
            </a:r>
            <a:r>
              <a:rPr lang="it-IT" sz="1400" b="1" dirty="0" err="1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Fisheries</a:t>
            </a:r>
            <a:r>
              <a:rPr lang="it-IT" sz="1400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 Policy</a:t>
            </a:r>
          </a:p>
          <a:p>
            <a:endParaRPr lang="en-GB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704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DD4B31C-016E-8552-5820-71AD4EC9B2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974221" y="642020"/>
            <a:ext cx="7196205" cy="385946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softEdge rad="381000"/>
          </a:effec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4EC3A81-154B-39EE-B597-B68F9E8C9A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9" b="7770"/>
          <a:stretch/>
        </p:blipFill>
        <p:spPr>
          <a:xfrm>
            <a:off x="4082030" y="4797706"/>
            <a:ext cx="3686175" cy="27973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FEBA2CE-0DC5-2897-51AC-B2562A30ABE6}"/>
              </a:ext>
            </a:extLst>
          </p:cNvPr>
          <p:cNvSpPr txBox="1"/>
          <p:nvPr/>
        </p:nvSpPr>
        <p:spPr>
          <a:xfrm>
            <a:off x="973574" y="345794"/>
            <a:ext cx="6857999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350" dirty="0">
              <a:latin typeface="Candara" panose="020E0502030303020204" pitchFamily="34" charset="0"/>
            </a:endParaRPr>
          </a:p>
          <a:p>
            <a:pPr algn="ctr"/>
            <a:r>
              <a:rPr lang="en-GB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 deal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r>
              <a:rPr lang="en-GB" sz="1350" dirty="0">
                <a:latin typeface="Candara" panose="020E0502030303020204" pitchFamily="34" charset="0"/>
              </a:rPr>
              <a:t>…..</a:t>
            </a: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  <a:p>
            <a:pPr algn="ctr"/>
            <a:endParaRPr lang="en-GB" sz="1350" dirty="0">
              <a:latin typeface="Candara" panose="020E050203030302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8FCDD6A-A1BA-63A4-3D9F-6D34445CBD35}"/>
              </a:ext>
            </a:extLst>
          </p:cNvPr>
          <p:cNvSpPr txBox="1"/>
          <p:nvPr/>
        </p:nvSpPr>
        <p:spPr>
          <a:xfrm>
            <a:off x="2334853" y="1830336"/>
            <a:ext cx="43256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L'agricoltura e le zone rurali sono al centro del Green Deal europeo </a:t>
            </a:r>
          </a:p>
          <a:p>
            <a:pPr algn="ctr"/>
            <a:endParaRPr lang="it-IT" b="1" dirty="0">
              <a:solidFill>
                <a:schemeClr val="accent2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ctr"/>
            <a:r>
              <a:rPr lang="it-IT" b="1" dirty="0">
                <a:solidFill>
                  <a:schemeClr val="accent2">
                    <a:lumMod val="75000"/>
                  </a:schemeClr>
                </a:solidFill>
                <a:latin typeface="Candara" panose="020E0502030303020204" pitchFamily="34" charset="0"/>
              </a:rPr>
              <a:t>La nuova PAC sarà uno strumento fondamentale per conseguire le ambizioni della strategia "Dal produttore al consumatore" e della strategia sulla biodiversità</a:t>
            </a:r>
            <a:endParaRPr lang="en-GB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9156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4096</Words>
  <Application>Microsoft Office PowerPoint</Application>
  <PresentationFormat>Presentazione su schermo (16:9)</PresentationFormat>
  <Paragraphs>766</Paragraphs>
  <Slides>43</Slides>
  <Notes>43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53" baseType="lpstr">
      <vt:lpstr>Arial</vt:lpstr>
      <vt:lpstr>Bliss-Bold</vt:lpstr>
      <vt:lpstr>Bliss-Light</vt:lpstr>
      <vt:lpstr>Bliss-Medium</vt:lpstr>
      <vt:lpstr>Calibri</vt:lpstr>
      <vt:lpstr>Candara</vt:lpstr>
      <vt:lpstr>Helvetica</vt:lpstr>
      <vt:lpstr>Helvetica Light</vt:lpstr>
      <vt:lpstr>Wingdings</vt:lpstr>
      <vt:lpstr>Tema di Office</vt:lpstr>
      <vt:lpstr>              </vt:lpstr>
      <vt:lpstr>Indice della presentazione</vt:lpstr>
      <vt:lpstr>Il quadro di riferimento per la sostenibilità</vt:lpstr>
      <vt:lpstr>Presentazione standard di PowerPoint</vt:lpstr>
      <vt:lpstr>Agenda 2030 ONU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Strategia Regionale per lo Sviluppo Sostenibile</vt:lpstr>
      <vt:lpstr>Il ruolo e le attività dell’Autorità Ambientale</vt:lpstr>
      <vt:lpstr>L’Autorità Ambientale</vt:lpstr>
      <vt:lpstr>Le attività nel ciclo 2014-2020/2022</vt:lpstr>
      <vt:lpstr>L’esperienza acquisita </vt:lpstr>
      <vt:lpstr>Un po’ di numeri…</vt:lpstr>
      <vt:lpstr>Un po’ di numeri…</vt:lpstr>
      <vt:lpstr>Le lezioni apprese - Alcuni esempi</vt:lpstr>
      <vt:lpstr>Biodiversità</vt:lpstr>
      <vt:lpstr>Biodiversità</vt:lpstr>
      <vt:lpstr>Qualità dell’aria e delle acque </vt:lpstr>
      <vt:lpstr>Mitigazione dei cambiamenti climatici</vt:lpstr>
      <vt:lpstr>Green economy</vt:lpstr>
      <vt:lpstr>Ricerca e innovazione</vt:lpstr>
      <vt:lpstr>Le sfide nel ciclo 2023-2027  La sostenibilità ambientale:   dal PSP nazionale al CSR di Regione Lombardia </vt:lpstr>
      <vt:lpstr>Analisi rispetto alle Esigenze</vt:lpstr>
      <vt:lpstr>Specificità regionale delle Esigenze ambientali</vt:lpstr>
      <vt:lpstr>La relazione con la SRSvS </vt:lpstr>
      <vt:lpstr>La relazione con la SRSvS </vt:lpstr>
      <vt:lpstr>Altri obiettivi della SRSvS rilevanti</vt:lpstr>
      <vt:lpstr>Le sfide nel ciclo 2023-2027  La sostenibilità ambientale:   prime riflessioni sul CSR di Regione Lombardia </vt:lpstr>
      <vt:lpstr>Analisi rispetto agli interventi del CSR</vt:lpstr>
      <vt:lpstr>La valenza ambientale degli interventi </vt:lpstr>
      <vt:lpstr>Interventi del CSR per tema e spesa</vt:lpstr>
      <vt:lpstr>Una prima proposta di stima degli effetti ambientali positivi</vt:lpstr>
      <vt:lpstr>Spunti conclusivi 1/2</vt:lpstr>
      <vt:lpstr>Spunti conclusivi 2/2</vt:lpstr>
      <vt:lpstr>Presentazione standard di PowerPoint</vt:lpstr>
      <vt:lpstr>Grazie per l’attenzione!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FC</dc:creator>
  <cp:lastModifiedBy>Alessandro Dacomo</cp:lastModifiedBy>
  <cp:revision>231</cp:revision>
  <dcterms:created xsi:type="dcterms:W3CDTF">2017-12-04T13:54:02Z</dcterms:created>
  <dcterms:modified xsi:type="dcterms:W3CDTF">2023-02-07T07:25:13Z</dcterms:modified>
</cp:coreProperties>
</file>