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4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7" r:id="rId3"/>
    <p:sldId id="327" r:id="rId4"/>
    <p:sldId id="325" r:id="rId5"/>
    <p:sldId id="326" r:id="rId6"/>
    <p:sldId id="337" r:id="rId7"/>
    <p:sldId id="338" r:id="rId8"/>
    <p:sldId id="339" r:id="rId9"/>
    <p:sldId id="318" r:id="rId10"/>
    <p:sldId id="345" r:id="rId11"/>
    <p:sldId id="328" r:id="rId12"/>
    <p:sldId id="329" r:id="rId13"/>
    <p:sldId id="330" r:id="rId14"/>
    <p:sldId id="341" r:id="rId15"/>
    <p:sldId id="331" r:id="rId16"/>
    <p:sldId id="340" r:id="rId17"/>
    <p:sldId id="322" r:id="rId18"/>
    <p:sldId id="342" r:id="rId19"/>
    <p:sldId id="343" r:id="rId20"/>
    <p:sldId id="323" r:id="rId21"/>
    <p:sldId id="333" r:id="rId22"/>
    <p:sldId id="334" r:id="rId23"/>
    <p:sldId id="335" r:id="rId24"/>
    <p:sldId id="344" r:id="rId25"/>
    <p:sldId id="336" r:id="rId26"/>
    <p:sldId id="346" r:id="rId27"/>
  </p:sldIdLst>
  <p:sldSz cx="9144000" cy="5143500" type="screen16x9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684" autoAdjust="0"/>
  </p:normalViewPr>
  <p:slideViewPr>
    <p:cSldViewPr snapToGrid="0" snapToObjects="1">
      <p:cViewPr varScale="1">
        <p:scale>
          <a:sx n="83" d="100"/>
          <a:sy n="83" d="100"/>
        </p:scale>
        <p:origin x="796" y="5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19.xml"/><Relationship Id="rId3" Type="http://schemas.openxmlformats.org/officeDocument/2006/relationships/slide" Target="slides/slide4.xml"/><Relationship Id="rId21" Type="http://schemas.openxmlformats.org/officeDocument/2006/relationships/slide" Target="slides/slide22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5" Type="http://schemas.openxmlformats.org/officeDocument/2006/relationships/slide" Target="slides/slide26.xml"/><Relationship Id="rId2" Type="http://schemas.openxmlformats.org/officeDocument/2006/relationships/slide" Target="slides/slide3.xml"/><Relationship Id="rId16" Type="http://schemas.openxmlformats.org/officeDocument/2006/relationships/slide" Target="slides/slide17.xml"/><Relationship Id="rId20" Type="http://schemas.openxmlformats.org/officeDocument/2006/relationships/slide" Target="slides/slide21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24" Type="http://schemas.openxmlformats.org/officeDocument/2006/relationships/slide" Target="slides/slide25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23" Type="http://schemas.openxmlformats.org/officeDocument/2006/relationships/slide" Target="slides/slide24.xml"/><Relationship Id="rId10" Type="http://schemas.openxmlformats.org/officeDocument/2006/relationships/slide" Target="slides/slide11.xml"/><Relationship Id="rId19" Type="http://schemas.openxmlformats.org/officeDocument/2006/relationships/slide" Target="slides/slide20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Relationship Id="rId22" Type="http://schemas.openxmlformats.org/officeDocument/2006/relationships/slide" Target="slides/slide2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AAA%20BACKUP%20PC%20FISSO_12_2019\CARTELLE%20DANIELE\Ricerche\Agroalimentare%20Lombardo\Agro-alimentare%20Lombardo%202023\01_Presentazione%20ai%20regionali_SAA\000_TABELLE%20PER%20PRESENTAZIONE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AAA%20BACKUP%20PC%20FISSO_12_2019\CARTELLE%20DANIELE\Ricerche\Agroalimentare%20Lombardo\Agro-alimentare%20Lombardo%202023\01_Presentazione%20ai%20regionali_SAA\000_TABELLE%20PER%20PRESENTAZIONE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F:\AAA%20BACKUP%20PC%20FISSO_12_2019\CARTELLE%20DANIELE\Ricerche\Agroalimentare%20Lombardo\Agro-alimentare%20Lombardo%202023\01_Presentazione%20ai%20regionali_SAA\000_TABELLE%20PER%20PRESENTAZION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F:\AAA%20BACKUP%20PC%20FISSO_12_2019\CARTELLE%20DANIELE\Ricerche\Agroalimentare%20Lombardo\Agro-alimentare%20Lombardo%202023\01_Presentazione%20ai%20regionali_SAA\000_TABELLE%20PER%20PRESENTAZION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203319502074689"/>
          <c:y val="4.9152542372881358E-2"/>
          <c:w val="0.82365145228215764"/>
          <c:h val="0.80169491525423731"/>
        </c:manualLayout>
      </c:layout>
      <c:areaChart>
        <c:grouping val="percentStacked"/>
        <c:varyColors val="0"/>
        <c:ser>
          <c:idx val="0"/>
          <c:order val="0"/>
          <c:tx>
            <c:strRef>
              <c:f>'DATI PER GRAFICI'!$A$31</c:f>
              <c:strCache>
                <c:ptCount val="1"/>
                <c:pt idx="0">
                  <c:v>Erbacee</c:v>
                </c:pt>
              </c:strCache>
            </c:strRef>
          </c:tx>
          <c:spPr>
            <a:pattFill prst="divot">
              <a:fgClr>
                <a:srgbClr val="333333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prstDash val="solid"/>
            </a:ln>
          </c:spPr>
          <c:dLbls>
            <c:spPr>
              <a:solidFill>
                <a:schemeClr val="bg1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'DATI PER GRAFICI'!$G$30:$W$30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'DATI PER GRAFICI'!$G$31:$W$31</c:f>
              <c:numCache>
                <c:formatCode>* #,##0;\-\ #,##0;_*\ "-";</c:formatCode>
                <c:ptCount val="17"/>
                <c:pt idx="0">
                  <c:v>1069.69564354353</c:v>
                </c:pt>
                <c:pt idx="1">
                  <c:v>1114.6996785193301</c:v>
                </c:pt>
                <c:pt idx="2">
                  <c:v>1211.11337919316</c:v>
                </c:pt>
                <c:pt idx="3">
                  <c:v>1333.4982354715298</c:v>
                </c:pt>
                <c:pt idx="4">
                  <c:v>1068.5482645284899</c:v>
                </c:pt>
                <c:pt idx="5">
                  <c:v>1139.9114777703198</c:v>
                </c:pt>
                <c:pt idx="6">
                  <c:v>1369.0616365987401</c:v>
                </c:pt>
                <c:pt idx="7">
                  <c:v>1190.4243598774899</c:v>
                </c:pt>
                <c:pt idx="8">
                  <c:v>1024.6716764410201</c:v>
                </c:pt>
                <c:pt idx="9">
                  <c:v>1082.7436737382</c:v>
                </c:pt>
                <c:pt idx="10">
                  <c:v>993.86056659398901</c:v>
                </c:pt>
                <c:pt idx="11">
                  <c:v>1055.8744167703801</c:v>
                </c:pt>
                <c:pt idx="12">
                  <c:v>1013.3933897596299</c:v>
                </c:pt>
                <c:pt idx="13">
                  <c:v>1038.20365588806</c:v>
                </c:pt>
                <c:pt idx="14">
                  <c:v>1038.08752097716</c:v>
                </c:pt>
                <c:pt idx="15">
                  <c:v>1148.7813014811602</c:v>
                </c:pt>
                <c:pt idx="16">
                  <c:v>1343.0747459018401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04-4D8B-8DDA-9E49C5015F49}"/>
            </c:ext>
          </c:extLst>
        </c:ser>
        <c:ser>
          <c:idx val="1"/>
          <c:order val="1"/>
          <c:tx>
            <c:strRef>
              <c:f>'DATI PER GRAFICI'!$A$32</c:f>
              <c:strCache>
                <c:ptCount val="1"/>
                <c:pt idx="0">
                  <c:v>Foraggere</c:v>
                </c:pt>
              </c:strCache>
            </c:strRef>
          </c:tx>
          <c:spPr>
            <a:pattFill prst="lgGrid">
              <a:fgClr>
                <a:srgbClr val="333333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prstDash val="solid"/>
            </a:ln>
          </c:spPr>
          <c:dLbls>
            <c:spPr>
              <a:solidFill>
                <a:schemeClr val="bg1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'DATI PER GRAFICI'!$G$30:$W$30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'DATI PER GRAFICI'!$G$32:$W$32</c:f>
              <c:numCache>
                <c:formatCode>* #,##0;\-\ #,##0;_*\ "-";</c:formatCode>
                <c:ptCount val="17"/>
                <c:pt idx="0">
                  <c:v>343.33882</c:v>
                </c:pt>
                <c:pt idx="1">
                  <c:v>347.16327000000001</c:v>
                </c:pt>
                <c:pt idx="2">
                  <c:v>407.53120000000001</c:v>
                </c:pt>
                <c:pt idx="3">
                  <c:v>472.74117000000001</c:v>
                </c:pt>
                <c:pt idx="4">
                  <c:v>427.13520103260504</c:v>
                </c:pt>
                <c:pt idx="5">
                  <c:v>470.19323275514301</c:v>
                </c:pt>
                <c:pt idx="6">
                  <c:v>486.66978899054999</c:v>
                </c:pt>
                <c:pt idx="7">
                  <c:v>559.5009</c:v>
                </c:pt>
                <c:pt idx="8">
                  <c:v>552.25808999999992</c:v>
                </c:pt>
                <c:pt idx="9">
                  <c:v>537.15215999999998</c:v>
                </c:pt>
                <c:pt idx="10">
                  <c:v>423.71199000000001</c:v>
                </c:pt>
                <c:pt idx="11">
                  <c:v>435.07198</c:v>
                </c:pt>
                <c:pt idx="12">
                  <c:v>454.44972999999999</c:v>
                </c:pt>
                <c:pt idx="13">
                  <c:v>640.00401999999997</c:v>
                </c:pt>
                <c:pt idx="14">
                  <c:v>570.10847000000001</c:v>
                </c:pt>
                <c:pt idx="15">
                  <c:v>572.98325999999997</c:v>
                </c:pt>
                <c:pt idx="16">
                  <c:v>693.49683716118602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04-4D8B-8DDA-9E49C5015F49}"/>
            </c:ext>
          </c:extLst>
        </c:ser>
        <c:ser>
          <c:idx val="2"/>
          <c:order val="2"/>
          <c:tx>
            <c:strRef>
              <c:f>'DATI PER GRAFICI'!$A$33</c:f>
              <c:strCache>
                <c:ptCount val="1"/>
                <c:pt idx="0">
                  <c:v>Legnose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dLbls>
            <c:spPr>
              <a:solidFill>
                <a:schemeClr val="bg1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'DATI PER GRAFICI'!$G$30:$W$30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'DATI PER GRAFICI'!$G$33:$W$33</c:f>
              <c:numCache>
                <c:formatCode>* #,##0;\-\ #,##0;_*\ "-";</c:formatCode>
                <c:ptCount val="17"/>
                <c:pt idx="0">
                  <c:v>318.54720976258403</c:v>
                </c:pt>
                <c:pt idx="1">
                  <c:v>316.98129421097599</c:v>
                </c:pt>
                <c:pt idx="2">
                  <c:v>339.64029926851396</c:v>
                </c:pt>
                <c:pt idx="3">
                  <c:v>391.33407030650898</c:v>
                </c:pt>
                <c:pt idx="4">
                  <c:v>364.986925143522</c:v>
                </c:pt>
                <c:pt idx="5">
                  <c:v>372.80440491259805</c:v>
                </c:pt>
                <c:pt idx="6">
                  <c:v>386.11419889037103</c:v>
                </c:pt>
                <c:pt idx="7">
                  <c:v>409.63520147635995</c:v>
                </c:pt>
                <c:pt idx="8">
                  <c:v>445.74900654712502</c:v>
                </c:pt>
                <c:pt idx="9">
                  <c:v>444.64600366781502</c:v>
                </c:pt>
                <c:pt idx="10">
                  <c:v>439.62618305843102</c:v>
                </c:pt>
                <c:pt idx="11">
                  <c:v>459.71026887033003</c:v>
                </c:pt>
                <c:pt idx="12">
                  <c:v>417.50193476678498</c:v>
                </c:pt>
                <c:pt idx="13">
                  <c:v>522.15440680573204</c:v>
                </c:pt>
                <c:pt idx="14">
                  <c:v>463.68383994410698</c:v>
                </c:pt>
                <c:pt idx="15">
                  <c:v>494.75400698441598</c:v>
                </c:pt>
                <c:pt idx="16">
                  <c:v>509.15198490721804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804-4D8B-8DDA-9E49C5015F49}"/>
            </c:ext>
          </c:extLst>
        </c:ser>
        <c:ser>
          <c:idx val="3"/>
          <c:order val="3"/>
          <c:tx>
            <c:strRef>
              <c:f>'DATI PER GRAFICI'!$A$34</c:f>
              <c:strCache>
                <c:ptCount val="1"/>
                <c:pt idx="0">
                  <c:v>Carni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dLbls>
            <c:spPr>
              <a:solidFill>
                <a:schemeClr val="bg1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'DATI PER GRAFICI'!$G$30:$W$30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'DATI PER GRAFICI'!$G$34:$W$34</c:f>
              <c:numCache>
                <c:formatCode>* #,##0;\-\ #,##0;_*\ "-";</c:formatCode>
                <c:ptCount val="17"/>
                <c:pt idx="0">
                  <c:v>2018.59035576427</c:v>
                </c:pt>
                <c:pt idx="1">
                  <c:v>2128.6546380420996</c:v>
                </c:pt>
                <c:pt idx="2">
                  <c:v>2180.9622922932399</c:v>
                </c:pt>
                <c:pt idx="3">
                  <c:v>2284.5445078381899</c:v>
                </c:pt>
                <c:pt idx="4">
                  <c:v>2191.1858651610601</c:v>
                </c:pt>
                <c:pt idx="5">
                  <c:v>2166.77606440916</c:v>
                </c:pt>
                <c:pt idx="6">
                  <c:v>2434.3155817967699</c:v>
                </c:pt>
                <c:pt idx="7">
                  <c:v>2575.0220523264998</c:v>
                </c:pt>
                <c:pt idx="8">
                  <c:v>2591.93447678557</c:v>
                </c:pt>
                <c:pt idx="9">
                  <c:v>2490.3006080404102</c:v>
                </c:pt>
                <c:pt idx="10">
                  <c:v>2381.7304064042401</c:v>
                </c:pt>
                <c:pt idx="11">
                  <c:v>2386.1684096321801</c:v>
                </c:pt>
                <c:pt idx="12">
                  <c:v>2586.5944448607497</c:v>
                </c:pt>
                <c:pt idx="13">
                  <c:v>2403.24580610263</c:v>
                </c:pt>
                <c:pt idx="14">
                  <c:v>2383.5886246119203</c:v>
                </c:pt>
                <c:pt idx="15">
                  <c:v>2251.2464088654001</c:v>
                </c:pt>
                <c:pt idx="16">
                  <c:v>2439.5549191660002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804-4D8B-8DDA-9E49C5015F49}"/>
            </c:ext>
          </c:extLst>
        </c:ser>
        <c:ser>
          <c:idx val="4"/>
          <c:order val="4"/>
          <c:tx>
            <c:strRef>
              <c:f>'DATI PER GRAFICI'!$A$35</c:f>
              <c:strCache>
                <c:ptCount val="1"/>
                <c:pt idx="0">
                  <c:v>Latte</c:v>
                </c:pt>
              </c:strCache>
            </c:strRef>
          </c:tx>
          <c:spPr>
            <a:solidFill>
              <a:srgbClr val="FFFFFF"/>
            </a:solidFill>
            <a:ln w="12700">
              <a:solidFill>
                <a:srgbClr val="000000"/>
              </a:solidFill>
              <a:prstDash val="solid"/>
            </a:ln>
          </c:spPr>
          <c:dLbls>
            <c:spPr>
              <a:solidFill>
                <a:schemeClr val="bg1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'DATI PER GRAFICI'!$G$30:$W$30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'DATI PER GRAFICI'!$G$35:$W$35</c:f>
              <c:numCache>
                <c:formatCode>* #,##0;\-\ #,##0;_*\ "-";</c:formatCode>
                <c:ptCount val="17"/>
                <c:pt idx="0">
                  <c:v>1492.9086017828399</c:v>
                </c:pt>
                <c:pt idx="1">
                  <c:v>1454.7761008320399</c:v>
                </c:pt>
                <c:pt idx="2">
                  <c:v>1452.2340330749</c:v>
                </c:pt>
                <c:pt idx="3">
                  <c:v>1654.23611127248</c:v>
                </c:pt>
                <c:pt idx="4">
                  <c:v>1443.9074985555899</c:v>
                </c:pt>
                <c:pt idx="5">
                  <c:v>1472.5252742411301</c:v>
                </c:pt>
                <c:pt idx="6">
                  <c:v>1657.7810967528101</c:v>
                </c:pt>
                <c:pt idx="7">
                  <c:v>1710.6270756092799</c:v>
                </c:pt>
                <c:pt idx="8">
                  <c:v>1740.61513152569</c:v>
                </c:pt>
                <c:pt idx="9">
                  <c:v>1737.3794632955799</c:v>
                </c:pt>
                <c:pt idx="10">
                  <c:v>1587.1371142560199</c:v>
                </c:pt>
                <c:pt idx="11">
                  <c:v>1514.98221115106</c:v>
                </c:pt>
                <c:pt idx="12">
                  <c:v>1685.5067482534801</c:v>
                </c:pt>
                <c:pt idx="13">
                  <c:v>1705.4525845600899</c:v>
                </c:pt>
                <c:pt idx="14">
                  <c:v>1826.43222507103</c:v>
                </c:pt>
                <c:pt idx="15">
                  <c:v>1857.6584479038202</c:v>
                </c:pt>
                <c:pt idx="16">
                  <c:v>1880.18182924656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04-4D8B-8DDA-9E49C5015F49}"/>
            </c:ext>
          </c:extLst>
        </c:ser>
        <c:ser>
          <c:idx val="5"/>
          <c:order val="5"/>
          <c:tx>
            <c:strRef>
              <c:f>'DATI PER GRAFICI'!$A$36</c:f>
              <c:strCache>
                <c:ptCount val="1"/>
                <c:pt idx="0">
                  <c:v>Altri zootecnici</c:v>
                </c:pt>
              </c:strCache>
            </c:strRef>
          </c:tx>
          <c:spPr>
            <a:solidFill>
              <a:srgbClr val="00B0F0"/>
            </a:solidFill>
            <a:ln w="12700">
              <a:solidFill>
                <a:srgbClr val="000000"/>
              </a:solidFill>
              <a:prstDash val="solid"/>
            </a:ln>
          </c:spPr>
          <c:dLbls>
            <c:spPr>
              <a:solidFill>
                <a:schemeClr val="bg1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'DATI PER GRAFICI'!$G$30:$W$30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'DATI PER GRAFICI'!$G$36:$W$36</c:f>
              <c:numCache>
                <c:formatCode>* #,##0;\-\ #,##0;_*\ "-";</c:formatCode>
                <c:ptCount val="17"/>
                <c:pt idx="0">
                  <c:v>153.02859214587974</c:v>
                </c:pt>
                <c:pt idx="1">
                  <c:v>166.62286372526037</c:v>
                </c:pt>
                <c:pt idx="2">
                  <c:v>180.18480565195998</c:v>
                </c:pt>
                <c:pt idx="3">
                  <c:v>190.00094155683996</c:v>
                </c:pt>
                <c:pt idx="4">
                  <c:v>199.35534467003029</c:v>
                </c:pt>
                <c:pt idx="5">
                  <c:v>199.48007283055992</c:v>
                </c:pt>
                <c:pt idx="6">
                  <c:v>203.31143446001994</c:v>
                </c:pt>
                <c:pt idx="7">
                  <c:v>263.27125982661011</c:v>
                </c:pt>
                <c:pt idx="8">
                  <c:v>251.34296685552994</c:v>
                </c:pt>
                <c:pt idx="9">
                  <c:v>242.10786707125976</c:v>
                </c:pt>
                <c:pt idx="10">
                  <c:v>232.63711144276965</c:v>
                </c:pt>
                <c:pt idx="11">
                  <c:v>204.16170005078033</c:v>
                </c:pt>
                <c:pt idx="12">
                  <c:v>227.1385453926199</c:v>
                </c:pt>
                <c:pt idx="13">
                  <c:v>234.2760019290198</c:v>
                </c:pt>
                <c:pt idx="14">
                  <c:v>234.20101009620936</c:v>
                </c:pt>
                <c:pt idx="15">
                  <c:v>247.32988921581</c:v>
                </c:pt>
                <c:pt idx="16">
                  <c:v>243.0433630527896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804-4D8B-8DDA-9E49C5015F49}"/>
            </c:ext>
          </c:extLst>
        </c:ser>
        <c:ser>
          <c:idx val="6"/>
          <c:order val="6"/>
          <c:tx>
            <c:strRef>
              <c:f>'DATI PER GRAFICI'!$A$37</c:f>
              <c:strCache>
                <c:ptCount val="1"/>
                <c:pt idx="0">
                  <c:v>Servizi annessi e saldo secondarie</c:v>
                </c:pt>
              </c:strCache>
            </c:strRef>
          </c:tx>
          <c:spPr>
            <a:pattFill prst="dashHorz">
              <a:fgClr>
                <a:srgbClr val="333333"/>
              </a:fgClr>
              <a:bgClr>
                <a:srgbClr val="FFFFFF"/>
              </a:bgClr>
            </a:patt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5.4808352662579093E-2"/>
                  <c:y val="-1.3721023983487637E-3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5583905159373173"/>
                      <c:h val="5.075838196002760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6804-4D8B-8DDA-9E49C5015F49}"/>
                </c:ext>
              </c:extLst>
            </c:dLbl>
            <c:spPr>
              <a:solidFill>
                <a:schemeClr val="bg1"/>
              </a:solidFill>
              <a:ln w="3175">
                <a:solidFill>
                  <a:srgbClr val="000000"/>
                </a:solidFill>
                <a:prstDash val="solid"/>
              </a:ln>
            </c:spPr>
            <c:txPr>
              <a:bodyPr/>
              <a:lstStyle/>
              <a:p>
                <a:pPr>
                  <a:defRPr sz="15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it-IT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'DATI PER GRAFICI'!$G$30:$W$30</c:f>
              <c:numCache>
                <c:formatCode>General</c:formatCode>
                <c:ptCount val="17"/>
                <c:pt idx="0">
                  <c:v>2005</c:v>
                </c:pt>
                <c:pt idx="1">
                  <c:v>2006</c:v>
                </c:pt>
                <c:pt idx="2">
                  <c:v>2007</c:v>
                </c:pt>
                <c:pt idx="3">
                  <c:v>2008</c:v>
                </c:pt>
                <c:pt idx="4">
                  <c:v>2009</c:v>
                </c:pt>
                <c:pt idx="5">
                  <c:v>2010</c:v>
                </c:pt>
                <c:pt idx="6">
                  <c:v>2011</c:v>
                </c:pt>
                <c:pt idx="7">
                  <c:v>2012</c:v>
                </c:pt>
                <c:pt idx="8">
                  <c:v>2013</c:v>
                </c:pt>
                <c:pt idx="9">
                  <c:v>2014</c:v>
                </c:pt>
                <c:pt idx="10">
                  <c:v>2015</c:v>
                </c:pt>
                <c:pt idx="11">
                  <c:v>2016</c:v>
                </c:pt>
                <c:pt idx="12">
                  <c:v>2017</c:v>
                </c:pt>
                <c:pt idx="13">
                  <c:v>2018</c:v>
                </c:pt>
                <c:pt idx="14">
                  <c:v>2019</c:v>
                </c:pt>
                <c:pt idx="15">
                  <c:v>2020</c:v>
                </c:pt>
                <c:pt idx="16">
                  <c:v>2021</c:v>
                </c:pt>
              </c:numCache>
            </c:numRef>
          </c:cat>
          <c:val>
            <c:numRef>
              <c:f>'DATI PER GRAFICI'!$G$37:$W$37</c:f>
              <c:numCache>
                <c:formatCode>* #,##0;\-\ #,##0;_*\ "-";</c:formatCode>
                <c:ptCount val="17"/>
                <c:pt idx="0">
                  <c:v>545.38120091145538</c:v>
                </c:pt>
                <c:pt idx="1">
                  <c:v>581.06874184532444</c:v>
                </c:pt>
                <c:pt idx="2">
                  <c:v>668.94481425597587</c:v>
                </c:pt>
                <c:pt idx="3">
                  <c:v>726.22487838212146</c:v>
                </c:pt>
                <c:pt idx="4">
                  <c:v>748.19056863762216</c:v>
                </c:pt>
                <c:pt idx="5">
                  <c:v>782.7066348149192</c:v>
                </c:pt>
                <c:pt idx="6">
                  <c:v>941.08218091116942</c:v>
                </c:pt>
                <c:pt idx="7">
                  <c:v>1089.9504939165108</c:v>
                </c:pt>
                <c:pt idx="8">
                  <c:v>1212.873579735674</c:v>
                </c:pt>
                <c:pt idx="9">
                  <c:v>1227.7641110180848</c:v>
                </c:pt>
                <c:pt idx="10">
                  <c:v>1192.3291900468012</c:v>
                </c:pt>
                <c:pt idx="11">
                  <c:v>1204.759832975029</c:v>
                </c:pt>
                <c:pt idx="12">
                  <c:v>1274.9952165436061</c:v>
                </c:pt>
                <c:pt idx="13">
                  <c:v>1274.8244686997587</c:v>
                </c:pt>
                <c:pt idx="14">
                  <c:v>1292.6434782990832</c:v>
                </c:pt>
                <c:pt idx="15">
                  <c:v>1213.5674392740691</c:v>
                </c:pt>
                <c:pt idx="16">
                  <c:v>1335.7822708753754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804-4D8B-8DDA-9E49C5015F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6978912"/>
        <c:axId val="356979472"/>
      </c:areaChart>
      <c:catAx>
        <c:axId val="35697891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5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35697947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56979472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0%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55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it-IT"/>
          </a:p>
        </c:txPr>
        <c:crossAx val="356978912"/>
        <c:crosses val="autoZero"/>
        <c:crossBetween val="midCat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plotVisOnly val="1"/>
    <c:dispBlanksAs val="zero"/>
    <c:showDLblsOverMax val="0"/>
  </c:chart>
  <c:spPr>
    <a:noFill/>
    <a:ln w="9525">
      <a:solidFill>
        <a:schemeClr val="tx1"/>
      </a:solidFill>
    </a:ln>
  </c:spPr>
  <c:txPr>
    <a:bodyPr/>
    <a:lstStyle/>
    <a:p>
      <a:pPr>
        <a:defRPr sz="1600" b="1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it-IT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800" noProof="0" dirty="0"/>
              <a:t>Variazione</a:t>
            </a:r>
            <a:r>
              <a:rPr lang="it-IT" sz="1800" baseline="0" noProof="0" dirty="0"/>
              <a:t> % Produzione agricola ai prezzi di base rispetto all'anno precedente </a:t>
            </a:r>
            <a:endParaRPr lang="it-IT" sz="1800" noProof="0" dirty="0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2.777723626953936E-2"/>
          <c:y val="0.17506767706632836"/>
          <c:w val="0.93512843241281862"/>
          <c:h val="0.67605909013887133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'[1]Tab 2.13 2.14'!$M$25</c:f>
              <c:strCache>
                <c:ptCount val="1"/>
                <c:pt idx="0">
                  <c:v>Variazione % PPB su anno precedente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8.4786837878219404E-3"/>
                  <c:y val="1.25899293947836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6F8-44E8-B2CE-20A822A0F831}"/>
                </c:ext>
              </c:extLst>
            </c:dLbl>
            <c:dLbl>
              <c:idx val="4"/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000" b="1" i="0" u="none" strike="noStrike" kern="1200" baseline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00" dirty="0"/>
                      <a:t>+</a:t>
                    </a:r>
                    <a:fld id="{D2DA228A-9497-48A5-8812-174E58728937}" type="VALUE">
                      <a:rPr lang="en-US" sz="1000" smtClean="0"/>
                      <a:pPr>
                        <a:defRPr sz="1000" b="1" i="0" u="none" strike="noStrike" kern="1200" baseline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[VALORE]</a:t>
                    </a:fld>
                    <a:r>
                      <a:rPr lang="en-US" sz="1000" dirty="0"/>
                      <a:t> </a:t>
                    </a:r>
                    <a:r>
                      <a:rPr lang="en-US" sz="1000" b="1" dirty="0"/>
                      <a:t>%</a:t>
                    </a:r>
                  </a:p>
                </c:rich>
              </c:tx>
              <c:numFmt formatCode="#,##0.00" sourceLinked="0"/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6F8-44E8-B2CE-20A822A0F831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0070C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'[1]Tab 2.13 2.14'!$N$24:$R$24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'[1]Tab 2.13 2.14'!$N$25:$R$25</c:f>
              <c:numCache>
                <c:formatCode>General</c:formatCode>
                <c:ptCount val="5"/>
                <c:pt idx="0">
                  <c:v>5.4932665858375387</c:v>
                </c:pt>
                <c:pt idx="1">
                  <c:v>2.0594113202911011</c:v>
                </c:pt>
                <c:pt idx="2">
                  <c:v>-0.10971913512034617</c:v>
                </c:pt>
                <c:pt idx="3">
                  <c:v>-0.28717053495168315</c:v>
                </c:pt>
                <c:pt idx="4">
                  <c:v>8.4502708968358888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6F8-44E8-B2CE-20A822A0F831}"/>
            </c:ext>
          </c:extLst>
        </c:ser>
        <c:ser>
          <c:idx val="1"/>
          <c:order val="1"/>
          <c:tx>
            <c:strRef>
              <c:f>'[1]Tab 2.13 2.14'!$M$26</c:f>
              <c:strCache>
                <c:ptCount val="1"/>
                <c:pt idx="0">
                  <c:v>Variazione % quantità su anno prec.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2"/>
              <c:layout>
                <c:manualLayout>
                  <c:x val="5.2567973007075358E-2"/>
                  <c:y val="-3.147482348695938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6F8-44E8-B2CE-20A822A0F831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'[1]Tab 2.13 2.14'!$N$24:$R$24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'[1]Tab 2.13 2.14'!$N$26:$R$26</c:f>
              <c:numCache>
                <c:formatCode>General</c:formatCode>
                <c:ptCount val="5"/>
                <c:pt idx="0">
                  <c:v>-0.99700063399139083</c:v>
                </c:pt>
                <c:pt idx="1">
                  <c:v>2.1273877712398428</c:v>
                </c:pt>
                <c:pt idx="2">
                  <c:v>-0.28462720636289779</c:v>
                </c:pt>
                <c:pt idx="3">
                  <c:v>1.0393119541143703</c:v>
                </c:pt>
                <c:pt idx="4">
                  <c:v>1.7972457496251801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6F8-44E8-B2CE-20A822A0F831}"/>
            </c:ext>
          </c:extLst>
        </c:ser>
        <c:ser>
          <c:idx val="2"/>
          <c:order val="2"/>
          <c:tx>
            <c:strRef>
              <c:f>'[1]Tab 2.13 2.14'!$M$27</c:f>
              <c:strCache>
                <c:ptCount val="1"/>
                <c:pt idx="0">
                  <c:v>Variazione % prezzi su anno precedente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0"/>
                  <c:y val="-9.442447046087815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6F8-44E8-B2CE-20A822A0F831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738BE64F-9B9B-4FDB-B4E5-4194FECC5EAF}" type="VALUE">
                      <a:rPr lang="en-US" smtClean="0"/>
                      <a:pPr/>
                      <a:t>[VALORE]</a:t>
                    </a:fld>
                    <a:endParaRPr lang="it-IT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6F8-44E8-B2CE-20A822A0F831}"/>
                </c:ext>
              </c:extLst>
            </c:dLbl>
            <c:numFmt formatCode="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00B050"/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'[1]Tab 2.13 2.14'!$N$24:$R$24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'[1]Tab 2.13 2.14'!$N$27:$R$27</c:f>
              <c:numCache>
                <c:formatCode>General</c:formatCode>
                <c:ptCount val="5"/>
                <c:pt idx="0">
                  <c:v>6.5556268611971724</c:v>
                </c:pt>
                <c:pt idx="1">
                  <c:v>-6.6560452031727557E-2</c:v>
                </c:pt>
                <c:pt idx="2">
                  <c:v>0.17540732822061145</c:v>
                </c:pt>
                <c:pt idx="3">
                  <c:v>-1.3128380067240264</c:v>
                </c:pt>
                <c:pt idx="4">
                  <c:v>6.5355649833337637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6F8-44E8-B2CE-20A822A0F8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511527727"/>
        <c:axId val="1511526479"/>
      </c:barChart>
      <c:catAx>
        <c:axId val="151152772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11526479"/>
        <c:crosses val="autoZero"/>
        <c:auto val="1"/>
        <c:lblAlgn val="ctr"/>
        <c:lblOffset val="100"/>
        <c:noMultiLvlLbl val="0"/>
      </c:catAx>
      <c:valAx>
        <c:axId val="1511526479"/>
        <c:scaling>
          <c:orientation val="minMax"/>
          <c:max val="9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51152772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 err="1"/>
              <a:t>Quantità</a:t>
            </a:r>
            <a:r>
              <a:rPr lang="en-GB" sz="1800" dirty="0"/>
              <a:t> </a:t>
            </a:r>
            <a:r>
              <a:rPr lang="en-GB" sz="1800" dirty="0" err="1"/>
              <a:t>delle</a:t>
            </a:r>
            <a:r>
              <a:rPr lang="en-GB" sz="1800" dirty="0"/>
              <a:t> </a:t>
            </a:r>
            <a:r>
              <a:rPr lang="en-GB" sz="1800" dirty="0" err="1"/>
              <a:t>produzioni</a:t>
            </a:r>
            <a:r>
              <a:rPr lang="en-GB" sz="1800" dirty="0"/>
              <a:t> </a:t>
            </a:r>
            <a:r>
              <a:rPr lang="en-GB" sz="1800" dirty="0" err="1"/>
              <a:t>Lombardia</a:t>
            </a:r>
            <a:r>
              <a:rPr lang="en-GB" sz="1800" baseline="0" dirty="0"/>
              <a:t> vs Italia PRODUZIONI TOTALI </a:t>
            </a:r>
            <a:r>
              <a:rPr lang="en-GB" sz="1800" baseline="0" dirty="0" err="1"/>
              <a:t>Indice</a:t>
            </a:r>
            <a:r>
              <a:rPr lang="en-GB" sz="1800" baseline="0" dirty="0"/>
              <a:t> 2012-14=100</a:t>
            </a:r>
            <a:endParaRPr lang="en-GB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'Tab 9.5'!$A$50</c:f>
              <c:strCache>
                <c:ptCount val="1"/>
                <c:pt idx="0">
                  <c:v>Totale produzione Lombardia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'Tab 9.5'!$B$49:$F$49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'Tab 9.5'!$B$50:$F$50</c:f>
              <c:numCache>
                <c:formatCode>_-* #,##0.0_-;\-* #,##0.0_-;_-* "-"_-;_-@_-</c:formatCode>
                <c:ptCount val="5"/>
                <c:pt idx="0">
                  <c:v>102.28926614409512</c:v>
                </c:pt>
                <c:pt idx="1">
                  <c:v>104.46535548333557</c:v>
                </c:pt>
                <c:pt idx="2">
                  <c:v>104.1680186604063</c:v>
                </c:pt>
                <c:pt idx="3">
                  <c:v>105.25064933070804</c:v>
                </c:pt>
                <c:pt idx="4">
                  <c:v>107.14226215225713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453-4016-A72A-7589371F2D46}"/>
            </c:ext>
          </c:extLst>
        </c:ser>
        <c:ser>
          <c:idx val="1"/>
          <c:order val="1"/>
          <c:tx>
            <c:strRef>
              <c:f>'Tab 9.5'!$A$51</c:f>
              <c:strCache>
                <c:ptCount val="1"/>
                <c:pt idx="0">
                  <c:v>Totale produzione Italia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'Tab 9.5'!$B$49:$F$49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'Tab 9.5'!$B$51:$F$51</c:f>
              <c:numCache>
                <c:formatCode>_-* #,##0.0_-;\-* #,##0.0_-;_-* "-"_-;_-@_-</c:formatCode>
                <c:ptCount val="5"/>
                <c:pt idx="0">
                  <c:v>99.286586379118944</c:v>
                </c:pt>
                <c:pt idx="1">
                  <c:v>100.7347453349136</c:v>
                </c:pt>
                <c:pt idx="2">
                  <c:v>99.936966697828524</c:v>
                </c:pt>
                <c:pt idx="3">
                  <c:v>100.25541592861269</c:v>
                </c:pt>
                <c:pt idx="4">
                  <c:v>99.09959321264239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C453-4016-A72A-7589371F2D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5904591"/>
        <c:axId val="1385903759"/>
      </c:lineChart>
      <c:catAx>
        <c:axId val="1385904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903759"/>
        <c:crosses val="autoZero"/>
        <c:auto val="1"/>
        <c:lblAlgn val="ctr"/>
        <c:lblOffset val="100"/>
        <c:noMultiLvlLbl val="0"/>
      </c:catAx>
      <c:valAx>
        <c:axId val="1385903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904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 err="1"/>
              <a:t>Quantità</a:t>
            </a:r>
            <a:r>
              <a:rPr lang="en-GB" sz="1800" dirty="0"/>
              <a:t> </a:t>
            </a:r>
            <a:r>
              <a:rPr lang="en-GB" sz="1800" dirty="0" err="1"/>
              <a:t>delle</a:t>
            </a:r>
            <a:r>
              <a:rPr lang="en-GB" sz="1800" dirty="0"/>
              <a:t> </a:t>
            </a:r>
            <a:r>
              <a:rPr lang="en-GB" sz="1800" dirty="0" err="1"/>
              <a:t>produzioni</a:t>
            </a:r>
            <a:r>
              <a:rPr lang="en-GB" sz="1800" dirty="0"/>
              <a:t> </a:t>
            </a:r>
            <a:r>
              <a:rPr lang="en-GB" sz="1800" dirty="0" err="1"/>
              <a:t>Lombardia</a:t>
            </a:r>
            <a:r>
              <a:rPr lang="en-GB" sz="1800" baseline="0" dirty="0"/>
              <a:t> vs Italia COLTIVAZIONI AGRICOLE </a:t>
            </a:r>
            <a:r>
              <a:rPr lang="en-GB" sz="1800" baseline="0" dirty="0" err="1"/>
              <a:t>Indice</a:t>
            </a:r>
            <a:r>
              <a:rPr lang="en-GB" sz="1800" baseline="0" dirty="0"/>
              <a:t> 2012-14=100</a:t>
            </a:r>
            <a:endParaRPr lang="en-GB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'Tab 9.5'!$A$52</c:f>
              <c:strCache>
                <c:ptCount val="1"/>
                <c:pt idx="0">
                  <c:v>Coltivazioni agricole Lombardia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'Tab 9.5'!$B$49:$F$49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'Tab 9.5'!$B$52:$F$52</c:f>
              <c:numCache>
                <c:formatCode>_-* #,##0.0_-;\-* #,##0.0_-;_-* "-"_-;_-@_-</c:formatCode>
                <c:ptCount val="5"/>
                <c:pt idx="0">
                  <c:v>99.884653071302765</c:v>
                </c:pt>
                <c:pt idx="1">
                  <c:v>109.22436980896492</c:v>
                </c:pt>
                <c:pt idx="2">
                  <c:v>103.27093047393289</c:v>
                </c:pt>
                <c:pt idx="3">
                  <c:v>108.97208207181438</c:v>
                </c:pt>
                <c:pt idx="4">
                  <c:v>108.35401567761164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B0-45EA-90AE-5D8ADA1E17F3}"/>
            </c:ext>
          </c:extLst>
        </c:ser>
        <c:ser>
          <c:idx val="1"/>
          <c:order val="1"/>
          <c:tx>
            <c:strRef>
              <c:f>'Tab 9.5'!$A$53</c:f>
              <c:strCache>
                <c:ptCount val="1"/>
                <c:pt idx="0">
                  <c:v>Coltivazioni agricole Italia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'Tab 9.5'!$B$49:$F$49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'Tab 9.5'!$B$53:$F$53</c:f>
              <c:numCache>
                <c:formatCode>_-* #,##0.0_-;\-* #,##0.0_-;_-* "-"_-;_-@_-</c:formatCode>
                <c:ptCount val="5"/>
                <c:pt idx="0">
                  <c:v>98.058771898297721</c:v>
                </c:pt>
                <c:pt idx="1">
                  <c:v>101.28038758781872</c:v>
                </c:pt>
                <c:pt idx="2">
                  <c:v>99.448135237416693</c:v>
                </c:pt>
                <c:pt idx="3">
                  <c:v>101.05580761902475</c:v>
                </c:pt>
                <c:pt idx="4">
                  <c:v>97.29166740980844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B0-45EA-90AE-5D8ADA1E17F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5904591"/>
        <c:axId val="1385903759"/>
      </c:lineChart>
      <c:catAx>
        <c:axId val="1385904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903759"/>
        <c:crosses val="autoZero"/>
        <c:auto val="1"/>
        <c:lblAlgn val="ctr"/>
        <c:lblOffset val="100"/>
        <c:noMultiLvlLbl val="0"/>
      </c:catAx>
      <c:valAx>
        <c:axId val="1385903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904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1800" dirty="0" err="1"/>
              <a:t>Quantità</a:t>
            </a:r>
            <a:r>
              <a:rPr lang="en-GB" sz="1800" dirty="0"/>
              <a:t> </a:t>
            </a:r>
            <a:r>
              <a:rPr lang="en-GB" sz="1800" dirty="0" err="1"/>
              <a:t>delle</a:t>
            </a:r>
            <a:r>
              <a:rPr lang="en-GB" sz="1800" dirty="0"/>
              <a:t> </a:t>
            </a:r>
            <a:r>
              <a:rPr lang="en-GB" sz="1800" dirty="0" err="1"/>
              <a:t>produzioni</a:t>
            </a:r>
            <a:r>
              <a:rPr lang="en-GB" sz="1800" dirty="0"/>
              <a:t> </a:t>
            </a:r>
            <a:r>
              <a:rPr lang="en-GB" sz="1800" dirty="0" err="1"/>
              <a:t>Lombardia</a:t>
            </a:r>
            <a:r>
              <a:rPr lang="en-GB" sz="1800" baseline="0" dirty="0"/>
              <a:t> vs Italia ALLEVAMENTI ZOOTECNICI </a:t>
            </a:r>
            <a:r>
              <a:rPr lang="en-GB" sz="1800" baseline="0" dirty="0" err="1"/>
              <a:t>Indice</a:t>
            </a:r>
            <a:r>
              <a:rPr lang="en-GB" sz="1800" baseline="0" dirty="0"/>
              <a:t> 2012-14=100</a:t>
            </a:r>
            <a:endParaRPr lang="en-GB" sz="1800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'Tab 9.5'!$A$54</c:f>
              <c:strCache>
                <c:ptCount val="1"/>
                <c:pt idx="0">
                  <c:v>Allevamenti zootecnici Lombardia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'Tab 9.5'!$B$49:$F$49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'Tab 9.5'!$B$54:$F$54</c:f>
              <c:numCache>
                <c:formatCode>_-* #,##0.0_-;\-* #,##0.0_-;_-* "-"_-;_-@_-</c:formatCode>
                <c:ptCount val="5"/>
                <c:pt idx="0">
                  <c:v>102.43297648579941</c:v>
                </c:pt>
                <c:pt idx="1">
                  <c:v>102.17560554661982</c:v>
                </c:pt>
                <c:pt idx="2">
                  <c:v>103.88701771097053</c:v>
                </c:pt>
                <c:pt idx="3">
                  <c:v>104.64338169227827</c:v>
                </c:pt>
                <c:pt idx="4">
                  <c:v>105.96014091903767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288-4046-9EF4-D60F40475DF6}"/>
            </c:ext>
          </c:extLst>
        </c:ser>
        <c:ser>
          <c:idx val="1"/>
          <c:order val="1"/>
          <c:tx>
            <c:strRef>
              <c:f>'Tab 9.5'!$A$55</c:f>
              <c:strCache>
                <c:ptCount val="1"/>
                <c:pt idx="0">
                  <c:v>Allevamenti zootecnici Italia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'Tab 9.5'!$B$49:$F$49</c:f>
              <c:strCache>
                <c:ptCount val="5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</c:strCache>
            </c:strRef>
          </c:cat>
          <c:val>
            <c:numRef>
              <c:f>'Tab 9.5'!$B$55:$F$55</c:f>
              <c:numCache>
                <c:formatCode>_-* #,##0.0_-;\-* #,##0.0_-;_-* "-"_-;_-@_-</c:formatCode>
                <c:ptCount val="5"/>
                <c:pt idx="0">
                  <c:v>100.82273495482347</c:v>
                </c:pt>
                <c:pt idx="1">
                  <c:v>99.838067514468136</c:v>
                </c:pt>
                <c:pt idx="2">
                  <c:v>99.803705541671746</c:v>
                </c:pt>
                <c:pt idx="3">
                  <c:v>99.818890660685767</c:v>
                </c:pt>
                <c:pt idx="4">
                  <c:v>101.59299191245785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288-4046-9EF4-D60F40475D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85904591"/>
        <c:axId val="1385903759"/>
      </c:lineChart>
      <c:catAx>
        <c:axId val="138590459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903759"/>
        <c:crosses val="autoZero"/>
        <c:auto val="1"/>
        <c:lblAlgn val="ctr"/>
        <c:lblOffset val="100"/>
        <c:noMultiLvlLbl val="0"/>
      </c:catAx>
      <c:valAx>
        <c:axId val="13859037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.0_-;\-* #,##0.0_-;_-* &quot;-&quot;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13859045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306553"/>
            <a:ext cx="9144000" cy="3031733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359371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" y="0"/>
            <a:ext cx="9143193" cy="5143349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329222"/>
            <a:ext cx="7772400" cy="660502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56633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0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1379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-87586" y="14889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266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9143355" cy="514344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306553"/>
            <a:ext cx="8229600" cy="415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228491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56633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mailto:daniele.cavicchioli@unimi.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91993" y="1633818"/>
            <a:ext cx="8560014" cy="115185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</a:pP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r>
              <a:rPr lang="it-IT" sz="1800" i="1" dirty="0">
                <a:latin typeface="Helvetica" panose="020B0604020202030204" pitchFamily="34" charset="0"/>
              </a:rPr>
              <a:t> </a:t>
            </a:r>
            <a:br>
              <a:rPr lang="it-IT" sz="1800" i="1" dirty="0">
                <a:latin typeface="Helvetica" panose="020B0604020202030204" pitchFamily="34" charset="0"/>
              </a:rPr>
            </a:br>
            <a:br>
              <a:rPr lang="it-IT" sz="2200" dirty="0"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endParaRPr lang="it-IT" sz="2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181157" y="520199"/>
            <a:ext cx="8560014" cy="387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</a:pPr>
            <a:r>
              <a:rPr lang="it-IT" sz="2600" i="1" dirty="0">
                <a:latin typeface="Helvetica" panose="020B0604020202030204" pitchFamily="34" charset="0"/>
              </a:rPr>
              <a:t>SCENARI E PROSPETTIVE DEL SISTEMA AGROALIMENTARE LOMBARDO</a:t>
            </a:r>
          </a:p>
          <a:p>
            <a:pPr algn="ctr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</a:pPr>
            <a:r>
              <a:rPr lang="it-IT" alt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Daniele Cavicchioli, Roberto </a:t>
            </a:r>
            <a:r>
              <a:rPr lang="it-IT" altLang="it-I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Pretolani</a:t>
            </a:r>
            <a:endParaRPr lang="it-IT" altLang="it-IT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1200"/>
              </a:spcAft>
            </a:pPr>
            <a:r>
              <a:rPr lang="it-IT" alt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Dipartimento di Scienze e Politiche Ambientali (ESP)</a:t>
            </a:r>
          </a:p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1200"/>
              </a:spcAft>
            </a:pPr>
            <a:r>
              <a:rPr lang="it-IT" alt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Università degli Studi di Milano</a:t>
            </a:r>
          </a:p>
          <a:p>
            <a:pPr algn="ctr">
              <a:spcBef>
                <a:spcPts val="600"/>
              </a:spcBef>
            </a:pPr>
            <a:endParaRPr lang="it-IT" altLang="it-IT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600"/>
              </a:spcBef>
            </a:pPr>
            <a:r>
              <a:rPr lang="it-IT" altLang="it-IT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Milano, 7 Febbraio 2023</a:t>
            </a:r>
          </a:p>
        </p:txBody>
      </p:sp>
    </p:spTree>
    <p:extLst>
      <p:ext uri="{BB962C8B-B14F-4D97-AF65-F5344CB8AC3E}">
        <p14:creationId xmlns:p14="http://schemas.microsoft.com/office/powerpoint/2010/main" val="850454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7818" y="99896"/>
            <a:ext cx="8929255" cy="660502"/>
          </a:xfrm>
        </p:spPr>
        <p:txBody>
          <a:bodyPr>
            <a:noAutofit/>
          </a:bodyPr>
          <a:lstStyle/>
          <a:p>
            <a:r>
              <a:rPr lang="it-IT" sz="1800" dirty="0"/>
              <a:t>1) Sintesi degli andamenti recenti del settore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07818" y="588891"/>
            <a:ext cx="8451273" cy="517188"/>
          </a:xfrm>
        </p:spPr>
        <p:txBody>
          <a:bodyPr/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it-IT" dirty="0"/>
              <a:t>Scambi con l’estero e grado di apertura commerciale (2019-21)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82" y="1106079"/>
            <a:ext cx="8058150" cy="3533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713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77800" y="-1601"/>
            <a:ext cx="7772400" cy="48057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1800" dirty="0"/>
              <a:t>2) Principali caratteristiche del sistema agroalimentare lombardo</a:t>
            </a:r>
            <a:endParaRPr lang="it-IT" sz="1800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13656" y="442616"/>
            <a:ext cx="8672285" cy="471715"/>
          </a:xfrm>
        </p:spPr>
        <p:txBody>
          <a:bodyPr/>
          <a:lstStyle/>
          <a:p>
            <a:r>
              <a:rPr lang="it-IT" dirty="0">
                <a:sym typeface="Wingdings" panose="05000000000000000000" pitchFamily="2" charset="2"/>
              </a:rPr>
              <a:t>Composizione del valore della produzione agricola e del Valore Aggiunto (2021)</a:t>
            </a:r>
            <a:endParaRPr lang="it-IT" sz="1200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48" y="914330"/>
            <a:ext cx="7366252" cy="3355939"/>
          </a:xfrm>
          <a:prstGeom prst="rect">
            <a:avLst/>
          </a:prstGeom>
        </p:spPr>
      </p:pic>
      <p:sp>
        <p:nvSpPr>
          <p:cNvPr id="16" name="Ovale 15"/>
          <p:cNvSpPr/>
          <p:nvPr/>
        </p:nvSpPr>
        <p:spPr>
          <a:xfrm>
            <a:off x="6756401" y="1467262"/>
            <a:ext cx="1375228" cy="214745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ottotitolo 2"/>
          <p:cNvSpPr txBox="1">
            <a:spLocks/>
          </p:cNvSpPr>
          <p:nvPr/>
        </p:nvSpPr>
        <p:spPr>
          <a:xfrm>
            <a:off x="471713" y="4270270"/>
            <a:ext cx="8098972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it-IT" sz="1600" dirty="0">
                <a:sym typeface="Wingdings" panose="05000000000000000000" pitchFamily="2" charset="2"/>
              </a:rPr>
              <a:t>Tuttavia, in Lombardia si concentrano il </a:t>
            </a:r>
            <a:r>
              <a:rPr lang="it-IT" sz="1600" b="1" u="sng" dirty="0">
                <a:solidFill>
                  <a:srgbClr val="00B050"/>
                </a:solidFill>
                <a:sym typeface="Wingdings" panose="05000000000000000000" pitchFamily="2" charset="2"/>
              </a:rPr>
              <a:t>43%</a:t>
            </a:r>
            <a:r>
              <a:rPr lang="it-IT" sz="1600" dirty="0">
                <a:sym typeface="Wingdings" panose="05000000000000000000" pitchFamily="2" charset="2"/>
              </a:rPr>
              <a:t> della produzione nazionale (PPB) di </a:t>
            </a:r>
            <a:r>
              <a:rPr lang="it-IT" sz="1600" b="1" u="sng" dirty="0">
                <a:solidFill>
                  <a:srgbClr val="00B050"/>
                </a:solidFill>
                <a:sym typeface="Wingdings" panose="05000000000000000000" pitchFamily="2" charset="2"/>
              </a:rPr>
              <a:t>riso</a:t>
            </a:r>
            <a:r>
              <a:rPr lang="it-IT" sz="1600" dirty="0">
                <a:sym typeface="Wingdings" panose="05000000000000000000" pitchFamily="2" charset="2"/>
              </a:rPr>
              <a:t> e il </a:t>
            </a:r>
            <a:r>
              <a:rPr lang="it-IT" sz="1600" b="1" u="sng" dirty="0">
                <a:solidFill>
                  <a:srgbClr val="00B050"/>
                </a:solidFill>
                <a:sym typeface="Wingdings" panose="05000000000000000000" pitchFamily="2" charset="2"/>
              </a:rPr>
              <a:t>25%</a:t>
            </a:r>
            <a:r>
              <a:rPr lang="it-IT" sz="1600" dirty="0">
                <a:sym typeface="Wingdings" panose="05000000000000000000" pitchFamily="2" charset="2"/>
              </a:rPr>
              <a:t> della PPB di </a:t>
            </a:r>
            <a:r>
              <a:rPr lang="it-IT" sz="1600" b="1" u="sng" dirty="0">
                <a:solidFill>
                  <a:srgbClr val="00B050"/>
                </a:solidFill>
                <a:sym typeface="Wingdings" panose="05000000000000000000" pitchFamily="2" charset="2"/>
              </a:rPr>
              <a:t>mais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13656" y="3156854"/>
            <a:ext cx="8184414" cy="11134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ttangolo 18"/>
          <p:cNvSpPr/>
          <p:nvPr/>
        </p:nvSpPr>
        <p:spPr>
          <a:xfrm>
            <a:off x="317329" y="914330"/>
            <a:ext cx="7905014" cy="13136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ttangolo 19"/>
          <p:cNvSpPr/>
          <p:nvPr/>
        </p:nvSpPr>
        <p:spPr>
          <a:xfrm>
            <a:off x="317329" y="2227941"/>
            <a:ext cx="7905014" cy="92891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994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 animBg="1"/>
      <p:bldP spid="19" grpId="0" animBg="1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" y="103784"/>
            <a:ext cx="9143999" cy="660502"/>
          </a:xfrm>
        </p:spPr>
        <p:txBody>
          <a:bodyPr>
            <a:noAutofit/>
          </a:bodyPr>
          <a:lstStyle/>
          <a:p>
            <a:pPr algn="ctr"/>
            <a:r>
              <a:rPr lang="it-IT" sz="2200" dirty="0"/>
              <a:t>2) Principali caratteristiche del sistema agroalimentare lombardo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98284" y="666631"/>
            <a:ext cx="8118764" cy="54960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/>
              <a:t>Il contributo della Lombardia alla produzione nazionale DOP/IGP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85" y="1216240"/>
            <a:ext cx="5120473" cy="2724150"/>
          </a:xfrm>
          <a:prstGeom prst="rect">
            <a:avLst/>
          </a:prstGeom>
        </p:spPr>
      </p:pic>
      <p:sp>
        <p:nvSpPr>
          <p:cNvPr id="5" name="Sottotitolo 2"/>
          <p:cNvSpPr txBox="1">
            <a:spLocks/>
          </p:cNvSpPr>
          <p:nvPr/>
        </p:nvSpPr>
        <p:spPr>
          <a:xfrm>
            <a:off x="5539664" y="1435927"/>
            <a:ext cx="3391271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L’8,9% </a:t>
            </a:r>
            <a:r>
              <a:rPr lang="it-IT" sz="1400" dirty="0">
                <a:sym typeface="Wingdings" panose="05000000000000000000" pitchFamily="2" charset="2"/>
              </a:rPr>
              <a:t>delle DOP/IGP lombarde </a:t>
            </a:r>
            <a:r>
              <a:rPr lang="it-IT" sz="1400" u="sng" dirty="0">
                <a:sym typeface="Wingdings" panose="05000000000000000000" pitchFamily="2" charset="2"/>
              </a:rPr>
              <a:t>concentra l’</a:t>
            </a:r>
            <a:r>
              <a:rPr lang="it-IT" sz="1400" b="1" u="sng" dirty="0">
                <a:sym typeface="Wingdings" panose="05000000000000000000" pitchFamily="2" charset="2"/>
              </a:rPr>
              <a:t>11,4% del valore </a:t>
            </a:r>
            <a:r>
              <a:rPr lang="it-IT" sz="1400" u="sng" dirty="0">
                <a:sym typeface="Wingdings" panose="05000000000000000000" pitchFamily="2" charset="2"/>
              </a:rPr>
              <a:t>delle DOP/IGP italiane </a:t>
            </a:r>
            <a:r>
              <a:rPr lang="it-IT" sz="1400" dirty="0">
                <a:sym typeface="Wingdings" panose="05000000000000000000" pitchFamily="2" charset="2"/>
              </a:rPr>
              <a:t>(in crescita nel 2021)</a:t>
            </a:r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5539664" y="2502522"/>
            <a:ext cx="3488926" cy="74670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it-IT" sz="1400" dirty="0">
                <a:sym typeface="Wingdings" panose="05000000000000000000" pitchFamily="2" charset="2"/>
              </a:rPr>
              <a:t>Gli </a:t>
            </a:r>
            <a:r>
              <a:rPr lang="it-IT" sz="1400" u="sng" dirty="0">
                <a:sym typeface="Wingdings" panose="05000000000000000000" pitchFamily="2" charset="2"/>
              </a:rPr>
              <a:t>alimenti DOP/IGP lombardi </a:t>
            </a:r>
            <a:r>
              <a:rPr lang="it-IT" sz="1400" b="1" u="sng" dirty="0">
                <a:sym typeface="Wingdings" panose="05000000000000000000" pitchFamily="2" charset="2"/>
              </a:rPr>
              <a:t>concentrano</a:t>
            </a:r>
            <a:r>
              <a:rPr lang="it-IT" sz="1400" u="sng" dirty="0">
                <a:sym typeface="Wingdings" panose="05000000000000000000" pitchFamily="2" charset="2"/>
              </a:rPr>
              <a:t> il </a:t>
            </a:r>
            <a:r>
              <a:rPr lang="it-IT" sz="1400" b="1" u="sng" dirty="0">
                <a:sym typeface="Wingdings" panose="05000000000000000000" pitchFamily="2" charset="2"/>
              </a:rPr>
              <a:t>22,1%</a:t>
            </a:r>
            <a:r>
              <a:rPr lang="it-IT" sz="1400" u="sng" dirty="0">
                <a:sym typeface="Wingdings" panose="05000000000000000000" pitchFamily="2" charset="2"/>
              </a:rPr>
              <a:t> del valore nazionale </a:t>
            </a:r>
            <a:r>
              <a:rPr lang="it-IT" sz="1400" dirty="0">
                <a:sym typeface="Wingdings" panose="05000000000000000000" pitchFamily="2" charset="2"/>
              </a:rPr>
              <a:t>(in crescita nel 2021)</a:t>
            </a:r>
          </a:p>
          <a:p>
            <a:pPr>
              <a:lnSpc>
                <a:spcPct val="130000"/>
              </a:lnSpc>
            </a:pPr>
            <a:endParaRPr lang="it-IT" sz="1400" dirty="0">
              <a:sym typeface="Wingdings" panose="05000000000000000000" pitchFamily="2" charset="2"/>
            </a:endParaRPr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5539664" y="3567037"/>
            <a:ext cx="3488926" cy="969452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it-IT" sz="1400" dirty="0">
                <a:sym typeface="Wingdings" panose="05000000000000000000" pitchFamily="2" charset="2"/>
              </a:rPr>
              <a:t>I vini</a:t>
            </a:r>
            <a:r>
              <a:rPr lang="it-IT" sz="1400" u="sng" dirty="0">
                <a:sym typeface="Wingdings" panose="05000000000000000000" pitchFamily="2" charset="2"/>
              </a:rPr>
              <a:t> DOP/IGP lombardi </a:t>
            </a:r>
            <a:r>
              <a:rPr lang="it-IT" sz="1400" dirty="0">
                <a:sym typeface="Wingdings" panose="05000000000000000000" pitchFamily="2" charset="2"/>
              </a:rPr>
              <a:t>rappresentano il 3,8% del valore nazionale (in calo nel 2021)</a:t>
            </a:r>
          </a:p>
          <a:p>
            <a:pPr>
              <a:lnSpc>
                <a:spcPct val="130000"/>
              </a:lnSpc>
            </a:pPr>
            <a:endParaRPr lang="it-IT" sz="1400" dirty="0">
              <a:sym typeface="Wingdings" panose="05000000000000000000" pitchFamily="2" charset="2"/>
            </a:endParaRPr>
          </a:p>
        </p:txBody>
      </p:sp>
      <p:sp>
        <p:nvSpPr>
          <p:cNvPr id="9" name="Rettangolo 8"/>
          <p:cNvSpPr/>
          <p:nvPr/>
        </p:nvSpPr>
        <p:spPr>
          <a:xfrm>
            <a:off x="101154" y="1216240"/>
            <a:ext cx="5225447" cy="175777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ttangolo 10"/>
          <p:cNvSpPr/>
          <p:nvPr/>
        </p:nvSpPr>
        <p:spPr>
          <a:xfrm>
            <a:off x="143985" y="3934794"/>
            <a:ext cx="29887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TimesNewRomanPSMT"/>
              </a:rPr>
              <a:t>Fonte: Elaborazioni ESP su dati </a:t>
            </a:r>
            <a:r>
              <a:rPr lang="it-IT" sz="1200" dirty="0" err="1">
                <a:latin typeface="TimesNewRomanPSMT"/>
              </a:rPr>
              <a:t>Qualivita</a:t>
            </a:r>
            <a:endParaRPr lang="en-GB" dirty="0"/>
          </a:p>
        </p:txBody>
      </p:sp>
      <p:sp>
        <p:nvSpPr>
          <p:cNvPr id="12" name="Rettangolo 11"/>
          <p:cNvSpPr/>
          <p:nvPr/>
        </p:nvSpPr>
        <p:spPr>
          <a:xfrm>
            <a:off x="101154" y="2974019"/>
            <a:ext cx="5225447" cy="123777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68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660502"/>
          </a:xfrm>
        </p:spPr>
        <p:txBody>
          <a:bodyPr>
            <a:noAutofit/>
          </a:bodyPr>
          <a:lstStyle/>
          <a:p>
            <a:pPr algn="ctr"/>
            <a:r>
              <a:rPr lang="it-IT" sz="2200" dirty="0"/>
              <a:t>2) Principali caratteristiche del sistema agroalimentare lombardo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71650" y="581410"/>
            <a:ext cx="8656939" cy="61340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/>
              <a:t>Produzioni biologiche: evoluzione di superficie e numero di operatori in Lombardia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809" y="1194815"/>
            <a:ext cx="5726097" cy="344099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983613" y="4520684"/>
            <a:ext cx="291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TimesNewRomanPSMT"/>
              </a:rPr>
              <a:t>Fonte: Elaborazioni ESP su dati SINAB</a:t>
            </a:r>
            <a:r>
              <a:rPr lang="it-IT" dirty="0">
                <a:latin typeface="TimesNewRomanPSMT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67990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0" y="0"/>
            <a:ext cx="9143999" cy="660502"/>
          </a:xfrm>
        </p:spPr>
        <p:txBody>
          <a:bodyPr>
            <a:noAutofit/>
          </a:bodyPr>
          <a:lstStyle/>
          <a:p>
            <a:pPr algn="ctr"/>
            <a:r>
              <a:rPr lang="it-IT" sz="2200" dirty="0"/>
              <a:t>2) Principali caratteristiche del sistema agroalimentare lombardo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71651" y="538582"/>
            <a:ext cx="8118764" cy="56381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/>
              <a:t>Produzioni biologiche: % superfici e operatori Lombardia/Italia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468" y="997458"/>
            <a:ext cx="5833524" cy="3503606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128393" y="4501064"/>
            <a:ext cx="2918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latin typeface="TimesNewRomanPSMT"/>
              </a:rPr>
              <a:t>Fonte: Elaborazioni ESP su dati SINAB</a:t>
            </a:r>
            <a:r>
              <a:rPr lang="it-IT" dirty="0">
                <a:latin typeface="TimesNewRomanPSMT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119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" y="107083"/>
            <a:ext cx="9143999" cy="507681"/>
          </a:xfrm>
        </p:spPr>
        <p:txBody>
          <a:bodyPr>
            <a:noAutofit/>
          </a:bodyPr>
          <a:lstStyle/>
          <a:p>
            <a:pPr algn="ctr"/>
            <a:r>
              <a:rPr lang="it-IT" sz="2200" dirty="0"/>
              <a:t>3) </a:t>
            </a:r>
            <a:r>
              <a:rPr lang="it-IT" sz="2000" dirty="0"/>
              <a:t>Principali caratteristiche strutturali delle aziende agricole lombarde</a:t>
            </a:r>
            <a:endParaRPr lang="it-IT" sz="1400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4286" y="483276"/>
            <a:ext cx="8717872" cy="549609"/>
          </a:xfrm>
        </p:spPr>
        <p:txBody>
          <a:bodyPr/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it-IT" dirty="0"/>
              <a:t>Caratteristiche strutturali delle aziende agricole lombarde e italiane</a:t>
            </a:r>
          </a:p>
        </p:txBody>
      </p:sp>
      <p:sp>
        <p:nvSpPr>
          <p:cNvPr id="10" name="Sottotitolo 2"/>
          <p:cNvSpPr txBox="1">
            <a:spLocks/>
          </p:cNvSpPr>
          <p:nvPr/>
        </p:nvSpPr>
        <p:spPr>
          <a:xfrm>
            <a:off x="5726096" y="1349719"/>
            <a:ext cx="3116062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SAU media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DOPPIA</a:t>
            </a:r>
            <a:r>
              <a:rPr lang="it-IT" sz="1400" dirty="0">
                <a:sym typeface="Wingdings" panose="05000000000000000000" pitchFamily="2" charset="2"/>
              </a:rPr>
              <a:t> rispetto al dato nazionale</a:t>
            </a:r>
          </a:p>
        </p:txBody>
      </p:sp>
      <p:sp>
        <p:nvSpPr>
          <p:cNvPr id="11" name="Sottotitolo 2"/>
          <p:cNvSpPr txBox="1">
            <a:spLocks/>
          </p:cNvSpPr>
          <p:nvPr/>
        </p:nvSpPr>
        <p:spPr>
          <a:xfrm>
            <a:off x="5726096" y="2121648"/>
            <a:ext cx="3204839" cy="523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Aziende &gt; 20 ha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DOPPIA</a:t>
            </a:r>
            <a:r>
              <a:rPr lang="it-IT" sz="1400" dirty="0">
                <a:sym typeface="Wingdings" panose="05000000000000000000" pitchFamily="2" charset="2"/>
              </a:rPr>
              <a:t> del dato nazionale</a:t>
            </a:r>
          </a:p>
        </p:txBody>
      </p:sp>
      <p:sp>
        <p:nvSpPr>
          <p:cNvPr id="12" name="Sottotitolo 2"/>
          <p:cNvSpPr txBox="1">
            <a:spLocks/>
          </p:cNvSpPr>
          <p:nvPr/>
        </p:nvSpPr>
        <p:spPr>
          <a:xfrm>
            <a:off x="5726096" y="2745256"/>
            <a:ext cx="3204839" cy="523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Aziende &gt; 50 ha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quasi TRIPLA</a:t>
            </a:r>
            <a:r>
              <a:rPr lang="it-IT" sz="1400" dirty="0">
                <a:sym typeface="Wingdings" panose="05000000000000000000" pitchFamily="2" charset="2"/>
              </a:rPr>
              <a:t> del dato nazionale</a:t>
            </a:r>
          </a:p>
        </p:txBody>
      </p:sp>
      <p:sp>
        <p:nvSpPr>
          <p:cNvPr id="13" name="Sottotitolo 2"/>
          <p:cNvSpPr txBox="1">
            <a:spLocks/>
          </p:cNvSpPr>
          <p:nvPr/>
        </p:nvSpPr>
        <p:spPr>
          <a:xfrm>
            <a:off x="5726097" y="3422627"/>
            <a:ext cx="3204839" cy="523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SAU irrigabile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DOPPIA</a:t>
            </a:r>
            <a:r>
              <a:rPr lang="it-IT" sz="1400" dirty="0">
                <a:sym typeface="Wingdings" panose="05000000000000000000" pitchFamily="2" charset="2"/>
              </a:rPr>
              <a:t> del dato nazionale</a:t>
            </a:r>
          </a:p>
        </p:txBody>
      </p:sp>
      <p:sp>
        <p:nvSpPr>
          <p:cNvPr id="15" name="Sottotitolo 2"/>
          <p:cNvSpPr txBox="1">
            <a:spLocks/>
          </p:cNvSpPr>
          <p:nvPr/>
        </p:nvSpPr>
        <p:spPr>
          <a:xfrm>
            <a:off x="5726096" y="4051794"/>
            <a:ext cx="3204839" cy="52320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Dimensione media della mandria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più che TRIPLA</a:t>
            </a:r>
            <a:r>
              <a:rPr lang="it-IT" sz="1400" dirty="0">
                <a:sym typeface="Wingdings" panose="05000000000000000000" pitchFamily="2" charset="2"/>
              </a:rPr>
              <a:t> del dato nazionale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237" y="1032885"/>
            <a:ext cx="5314950" cy="3609975"/>
          </a:xfrm>
          <a:prstGeom prst="rect">
            <a:avLst/>
          </a:prstGeom>
        </p:spPr>
      </p:pic>
      <p:sp>
        <p:nvSpPr>
          <p:cNvPr id="17" name="Rettangolo 16"/>
          <p:cNvSpPr/>
          <p:nvPr/>
        </p:nvSpPr>
        <p:spPr>
          <a:xfrm>
            <a:off x="114022" y="1032885"/>
            <a:ext cx="5513033" cy="11865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ttangolo 17"/>
          <p:cNvSpPr/>
          <p:nvPr/>
        </p:nvSpPr>
        <p:spPr>
          <a:xfrm>
            <a:off x="312105" y="2181385"/>
            <a:ext cx="5314950" cy="13500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3"/>
          <p:cNvSpPr/>
          <p:nvPr/>
        </p:nvSpPr>
        <p:spPr>
          <a:xfrm>
            <a:off x="213064" y="4578213"/>
            <a:ext cx="5791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TimesNewRomanPSMT"/>
              </a:rPr>
              <a:t>Fonte: </a:t>
            </a:r>
            <a:r>
              <a:rPr lang="en-GB" sz="1100" dirty="0" err="1">
                <a:latin typeface="TimesNewRomanPSMT"/>
              </a:rPr>
              <a:t>Elaborazioni</a:t>
            </a:r>
            <a:r>
              <a:rPr lang="en-GB" sz="1100" dirty="0">
                <a:latin typeface="TimesNewRomanPSMT"/>
              </a:rPr>
              <a:t> ESP </a:t>
            </a:r>
            <a:r>
              <a:rPr lang="en-GB" sz="1100" dirty="0" err="1">
                <a:latin typeface="TimesNewRomanPSMT"/>
              </a:rPr>
              <a:t>su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dati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Istat</a:t>
            </a:r>
            <a:r>
              <a:rPr lang="en-GB" sz="1100" dirty="0">
                <a:latin typeface="TimesNewRomanPSMT"/>
              </a:rPr>
              <a:t>, 7° </a:t>
            </a:r>
            <a:r>
              <a:rPr lang="en-GB" sz="1100" dirty="0" err="1">
                <a:latin typeface="TimesNewRomanPSMT"/>
              </a:rPr>
              <a:t>Censimento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generale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agricoltura</a:t>
            </a:r>
            <a:r>
              <a:rPr lang="en-GB" sz="1100" dirty="0">
                <a:latin typeface="TimesNewRomanPSMT"/>
              </a:rPr>
              <a:t> 2020</a:t>
            </a:r>
          </a:p>
        </p:txBody>
      </p:sp>
      <p:sp>
        <p:nvSpPr>
          <p:cNvPr id="14" name="Rettangolo 13"/>
          <p:cNvSpPr/>
          <p:nvPr/>
        </p:nvSpPr>
        <p:spPr>
          <a:xfrm>
            <a:off x="213064" y="3568868"/>
            <a:ext cx="5426859" cy="127095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12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5" grpId="0"/>
      <p:bldP spid="17" grpId="0" animBg="1"/>
      <p:bldP spid="18" grpId="0" animBg="1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" y="186982"/>
            <a:ext cx="9143999" cy="660502"/>
          </a:xfrm>
        </p:spPr>
        <p:txBody>
          <a:bodyPr>
            <a:noAutofit/>
          </a:bodyPr>
          <a:lstStyle/>
          <a:p>
            <a:pPr algn="ctr"/>
            <a:r>
              <a:rPr lang="it-IT" sz="2200" dirty="0"/>
              <a:t>3) </a:t>
            </a:r>
            <a:r>
              <a:rPr lang="it-IT" sz="2000" dirty="0"/>
              <a:t>Principali caratteristiche strutturali delle aziende agricole lombarde</a:t>
            </a:r>
            <a:br>
              <a:rPr lang="it-IT" sz="2000" dirty="0">
                <a:solidFill>
                  <a:srgbClr val="FF0000"/>
                </a:solidFill>
              </a:rPr>
            </a:br>
            <a:endParaRPr lang="it-IT" sz="2200" dirty="0">
              <a:solidFill>
                <a:srgbClr val="FF0000"/>
              </a:solidFill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572" y="1164373"/>
            <a:ext cx="4921744" cy="2732473"/>
          </a:xfrm>
          <a:prstGeom prst="rect">
            <a:avLst/>
          </a:prstGeom>
        </p:spPr>
      </p:pic>
      <p:sp>
        <p:nvSpPr>
          <p:cNvPr id="8" name="Sottotitolo 2"/>
          <p:cNvSpPr>
            <a:spLocks noGrp="1"/>
          </p:cNvSpPr>
          <p:nvPr>
            <p:ph type="subTitle" idx="1"/>
          </p:nvPr>
        </p:nvSpPr>
        <p:spPr>
          <a:xfrm>
            <a:off x="213064" y="614764"/>
            <a:ext cx="8717872" cy="549609"/>
          </a:xfrm>
        </p:spPr>
        <p:txBody>
          <a:bodyPr/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it-IT" dirty="0"/>
              <a:t>Caratteristiche della manodopera nelle aziende agricole lombarde e italiane</a:t>
            </a:r>
          </a:p>
        </p:txBody>
      </p:sp>
      <p:sp>
        <p:nvSpPr>
          <p:cNvPr id="9" name="Sottotitolo 2"/>
          <p:cNvSpPr txBox="1">
            <a:spLocks/>
          </p:cNvSpPr>
          <p:nvPr/>
        </p:nvSpPr>
        <p:spPr>
          <a:xfrm>
            <a:off x="5539664" y="1722379"/>
            <a:ext cx="3391271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Giornate/azienda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SUPERIORE</a:t>
            </a:r>
            <a:r>
              <a:rPr lang="it-IT" sz="1400" dirty="0">
                <a:sym typeface="Wingdings" panose="05000000000000000000" pitchFamily="2" charset="2"/>
              </a:rPr>
              <a:t> al dato nord Italia e al dato nazionale</a:t>
            </a:r>
          </a:p>
        </p:txBody>
      </p:sp>
      <p:sp>
        <p:nvSpPr>
          <p:cNvPr id="10" name="Sottotitolo 2"/>
          <p:cNvSpPr txBox="1">
            <a:spLocks/>
          </p:cNvSpPr>
          <p:nvPr/>
        </p:nvSpPr>
        <p:spPr>
          <a:xfrm>
            <a:off x="5452367" y="2505090"/>
            <a:ext cx="3391271" cy="125641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Giornate/SAU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in linea</a:t>
            </a:r>
            <a:r>
              <a:rPr lang="it-IT" sz="1400" dirty="0">
                <a:sym typeface="Wingdings" panose="05000000000000000000" pitchFamily="2" charset="2"/>
              </a:rPr>
              <a:t> al dato nazionale  per effetto della </a:t>
            </a:r>
            <a:r>
              <a:rPr lang="it-IT" sz="1400" u="sng" dirty="0">
                <a:sym typeface="Wingdings" panose="05000000000000000000" pitchFamily="2" charset="2"/>
              </a:rPr>
              <a:t>maggiore dimensione strutturale</a:t>
            </a:r>
            <a:r>
              <a:rPr lang="it-IT" sz="1400" dirty="0">
                <a:sym typeface="Wingdings" panose="05000000000000000000" pitchFamily="2" charset="2"/>
              </a:rPr>
              <a:t> delle aziende lombarde e per la </a:t>
            </a:r>
            <a:r>
              <a:rPr lang="it-IT" sz="1400" u="sng" dirty="0">
                <a:sym typeface="Wingdings" panose="05000000000000000000" pitchFamily="2" charset="2"/>
              </a:rPr>
              <a:t>maggiore presenza di allevamenti</a:t>
            </a:r>
          </a:p>
        </p:txBody>
      </p:sp>
      <p:sp>
        <p:nvSpPr>
          <p:cNvPr id="12" name="Sottotitolo 2"/>
          <p:cNvSpPr txBox="1">
            <a:spLocks/>
          </p:cNvSpPr>
          <p:nvPr/>
        </p:nvSpPr>
        <p:spPr>
          <a:xfrm>
            <a:off x="5452367" y="3881485"/>
            <a:ext cx="3391271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Giornate/conduttore</a:t>
            </a:r>
            <a:r>
              <a:rPr lang="it-IT" sz="1400" dirty="0">
                <a:sym typeface="Wingdings" panose="05000000000000000000" pitchFamily="2" charset="2"/>
              </a:rPr>
              <a:t> </a:t>
            </a:r>
            <a:r>
              <a:rPr lang="it-IT" sz="1400" b="1" dirty="0">
                <a:sym typeface="Wingdings" panose="05000000000000000000" pitchFamily="2" charset="2"/>
              </a:rPr>
              <a:t>SUPERIORE</a:t>
            </a:r>
            <a:r>
              <a:rPr lang="it-IT" sz="1400" dirty="0">
                <a:sym typeface="Wingdings" panose="05000000000000000000" pitchFamily="2" charset="2"/>
              </a:rPr>
              <a:t> al dato nord Italia e al dato nazionale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213064" y="3910679"/>
            <a:ext cx="57912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latin typeface="TimesNewRomanPSMT"/>
              </a:rPr>
              <a:t>Fonte: </a:t>
            </a:r>
            <a:r>
              <a:rPr lang="en-GB" sz="1100" dirty="0" err="1">
                <a:latin typeface="TimesNewRomanPSMT"/>
              </a:rPr>
              <a:t>Elaborazioni</a:t>
            </a:r>
            <a:r>
              <a:rPr lang="en-GB" sz="1100" dirty="0">
                <a:latin typeface="TimesNewRomanPSMT"/>
              </a:rPr>
              <a:t> ESP </a:t>
            </a:r>
            <a:r>
              <a:rPr lang="en-GB" sz="1100" dirty="0" err="1">
                <a:latin typeface="TimesNewRomanPSMT"/>
              </a:rPr>
              <a:t>su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dati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Istat</a:t>
            </a:r>
            <a:r>
              <a:rPr lang="en-GB" sz="1100" dirty="0">
                <a:latin typeface="TimesNewRomanPSMT"/>
              </a:rPr>
              <a:t>, 7° </a:t>
            </a:r>
            <a:r>
              <a:rPr lang="en-GB" sz="1100" dirty="0" err="1">
                <a:latin typeface="TimesNewRomanPSMT"/>
              </a:rPr>
              <a:t>Censimento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generale</a:t>
            </a:r>
            <a:r>
              <a:rPr lang="en-GB" sz="1100" dirty="0">
                <a:latin typeface="TimesNewRomanPSMT"/>
              </a:rPr>
              <a:t> </a:t>
            </a:r>
            <a:r>
              <a:rPr lang="en-GB" sz="1100" dirty="0" err="1">
                <a:latin typeface="TimesNewRomanPSMT"/>
              </a:rPr>
              <a:t>agricoltura</a:t>
            </a:r>
            <a:r>
              <a:rPr lang="en-GB" sz="1100" dirty="0">
                <a:latin typeface="TimesNewRomanPSMT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669482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68676" y="0"/>
            <a:ext cx="8584707" cy="55874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sz="2400" dirty="0"/>
              <a:t>4) Redditività delle aziende agricole lombarde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8676" y="459554"/>
            <a:ext cx="8780015" cy="440559"/>
          </a:xfrm>
        </p:spPr>
        <p:txBody>
          <a:bodyPr/>
          <a:lstStyle/>
          <a:p>
            <a:r>
              <a:rPr lang="it-IT" dirty="0"/>
              <a:t>Caratteristiche economiche dell’azienda media lombarda nel 2020 (Fonte: RICA)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20" y="1175089"/>
            <a:ext cx="4819650" cy="3219450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30820" y="1175089"/>
            <a:ext cx="4819649" cy="10475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ttangolo 5"/>
          <p:cNvSpPr/>
          <p:nvPr/>
        </p:nvSpPr>
        <p:spPr>
          <a:xfrm>
            <a:off x="230820" y="2112886"/>
            <a:ext cx="4819649" cy="9232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ttangolo 6"/>
          <p:cNvSpPr/>
          <p:nvPr/>
        </p:nvSpPr>
        <p:spPr>
          <a:xfrm>
            <a:off x="168676" y="3036164"/>
            <a:ext cx="4881793" cy="9232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Sottotitolo 2"/>
          <p:cNvSpPr txBox="1">
            <a:spLocks/>
          </p:cNvSpPr>
          <p:nvPr/>
        </p:nvSpPr>
        <p:spPr>
          <a:xfrm>
            <a:off x="168676" y="4424013"/>
            <a:ext cx="8780015" cy="30016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Fonte: RICA (Rete informativa contabile agricola) campione di 559 aziende lombarde</a:t>
            </a:r>
            <a:endParaRPr lang="it-IT" dirty="0"/>
          </a:p>
        </p:txBody>
      </p:sp>
      <p:sp>
        <p:nvSpPr>
          <p:cNvPr id="10" name="Rettangolo 9"/>
          <p:cNvSpPr/>
          <p:nvPr/>
        </p:nvSpPr>
        <p:spPr>
          <a:xfrm>
            <a:off x="230820" y="3726179"/>
            <a:ext cx="5884230" cy="99799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Sottotitolo 2"/>
          <p:cNvSpPr txBox="1">
            <a:spLocks/>
          </p:cNvSpPr>
          <p:nvPr/>
        </p:nvSpPr>
        <p:spPr>
          <a:xfrm>
            <a:off x="5050470" y="1234441"/>
            <a:ext cx="3791688" cy="87844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1600" dirty="0">
                <a:sym typeface="Wingdings" panose="05000000000000000000" pitchFamily="2" charset="2"/>
              </a:rPr>
              <a:t>Rapportiamo gli </a:t>
            </a:r>
            <a:r>
              <a:rPr lang="it-IT" sz="1600" b="1" u="sng" dirty="0">
                <a:sym typeface="Wingdings" panose="05000000000000000000" pitchFamily="2" charset="2"/>
              </a:rPr>
              <a:t>indicatori di ricchezza</a:t>
            </a:r>
            <a:r>
              <a:rPr lang="it-IT" sz="1600" dirty="0">
                <a:sym typeface="Wingdings" panose="05000000000000000000" pitchFamily="2" charset="2"/>
              </a:rPr>
              <a:t> lorda (PLV, VA, PN) e netta (RN)</a:t>
            </a:r>
          </a:p>
        </p:txBody>
      </p:sp>
      <p:sp>
        <p:nvSpPr>
          <p:cNvPr id="12" name="Sottotitolo 2"/>
          <p:cNvSpPr txBox="1">
            <a:spLocks/>
          </p:cNvSpPr>
          <p:nvPr/>
        </p:nvSpPr>
        <p:spPr>
          <a:xfrm>
            <a:off x="5050470" y="2213627"/>
            <a:ext cx="3806928" cy="7100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1600" dirty="0">
                <a:sym typeface="Wingdings" panose="05000000000000000000" pitchFamily="2" charset="2"/>
              </a:rPr>
              <a:t>ai </a:t>
            </a:r>
            <a:r>
              <a:rPr lang="it-IT" sz="1600" b="1" u="sng" dirty="0">
                <a:sym typeface="Wingdings" panose="05000000000000000000" pitchFamily="2" charset="2"/>
              </a:rPr>
              <a:t>fattori produttivi</a:t>
            </a:r>
            <a:r>
              <a:rPr lang="it-IT" sz="1600" dirty="0">
                <a:sym typeface="Wingdings" panose="05000000000000000000" pitchFamily="2" charset="2"/>
              </a:rPr>
              <a:t> che li hanno generati (terra e lavoro) </a:t>
            </a:r>
          </a:p>
          <a:p>
            <a:pPr>
              <a:lnSpc>
                <a:spcPct val="120000"/>
              </a:lnSpc>
            </a:pPr>
            <a:endParaRPr lang="it-IT" sz="1600" dirty="0">
              <a:sym typeface="Wingdings" panose="05000000000000000000" pitchFamily="2" charset="2"/>
            </a:endParaRPr>
          </a:p>
        </p:txBody>
      </p:sp>
      <p:sp>
        <p:nvSpPr>
          <p:cNvPr id="13" name="Sottotitolo 2"/>
          <p:cNvSpPr txBox="1">
            <a:spLocks/>
          </p:cNvSpPr>
          <p:nvPr/>
        </p:nvSpPr>
        <p:spPr>
          <a:xfrm>
            <a:off x="5050470" y="3138032"/>
            <a:ext cx="3806928" cy="73292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sz="1600" dirty="0">
                <a:sym typeface="Wingdings" panose="05000000000000000000" pitchFamily="2" charset="2"/>
              </a:rPr>
              <a:t> Ottenendo degli </a:t>
            </a:r>
            <a:r>
              <a:rPr lang="it-IT" sz="16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indici di redditività</a:t>
            </a:r>
            <a:r>
              <a:rPr lang="it-IT" sz="1600" dirty="0">
                <a:sym typeface="Wingdings" panose="05000000000000000000" pitchFamily="2" charset="2"/>
              </a:rPr>
              <a:t> della terra e del lavoro</a:t>
            </a:r>
          </a:p>
          <a:p>
            <a:pPr>
              <a:lnSpc>
                <a:spcPct val="120000"/>
              </a:lnSpc>
            </a:pPr>
            <a:endParaRPr lang="it-IT" sz="14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86528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10" grpId="0" animBg="1"/>
      <p:bldP spid="11" grpId="0"/>
      <p:bldP spid="12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30820" y="89328"/>
            <a:ext cx="8584707" cy="55874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sz="2400" dirty="0"/>
              <a:t>4) Redditività delle aziende agricole lombarde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8676" y="648070"/>
            <a:ext cx="8780015" cy="381007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it-IT" dirty="0"/>
              <a:t>Indici di </a:t>
            </a:r>
            <a:r>
              <a:rPr lang="it-IT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redditività</a:t>
            </a:r>
            <a:r>
              <a:rPr lang="it-IT" dirty="0"/>
              <a:t> e </a:t>
            </a:r>
            <a:r>
              <a:rPr lang="it-IT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dipendenza dagli aiuti pubblici</a:t>
            </a:r>
            <a:r>
              <a:rPr lang="it-IT" dirty="0"/>
              <a:t> dell’azienda media lombarda nel 2020 (Fonte: RICA)</a:t>
            </a:r>
          </a:p>
        </p:txBody>
      </p:sp>
      <p:sp>
        <p:nvSpPr>
          <p:cNvPr id="9" name="Sottotitolo 2"/>
          <p:cNvSpPr txBox="1">
            <a:spLocks/>
          </p:cNvSpPr>
          <p:nvPr/>
        </p:nvSpPr>
        <p:spPr>
          <a:xfrm>
            <a:off x="230820" y="4557521"/>
            <a:ext cx="8780015" cy="30016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Fonte: RICA (Rete informativa contabile agricola) campione di 559 aziende lombarde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560" y="1410048"/>
            <a:ext cx="4198620" cy="3179112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71862" y="2479657"/>
            <a:ext cx="4416318" cy="10407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ttangolo 11"/>
          <p:cNvSpPr/>
          <p:nvPr/>
        </p:nvSpPr>
        <p:spPr>
          <a:xfrm>
            <a:off x="230820" y="1410048"/>
            <a:ext cx="4416318" cy="106960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ttangolo 12"/>
          <p:cNvSpPr/>
          <p:nvPr/>
        </p:nvSpPr>
        <p:spPr>
          <a:xfrm>
            <a:off x="289560" y="3520440"/>
            <a:ext cx="5920319" cy="133724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ottotitolo 2"/>
          <p:cNvSpPr txBox="1">
            <a:spLocks/>
          </p:cNvSpPr>
          <p:nvPr/>
        </p:nvSpPr>
        <p:spPr>
          <a:xfrm>
            <a:off x="4936170" y="1417669"/>
            <a:ext cx="3791688" cy="96774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Reddito Netto </a:t>
            </a:r>
            <a:r>
              <a:rPr lang="it-IT" sz="1600" dirty="0">
                <a:sym typeface="Wingdings" panose="05000000000000000000" pitchFamily="2" charset="2"/>
              </a:rPr>
              <a:t>per lavoratore familiare (presumibilmente) </a:t>
            </a: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più basso rispetto al reddito medio non agricolo</a:t>
            </a:r>
          </a:p>
        </p:txBody>
      </p:sp>
      <p:sp>
        <p:nvSpPr>
          <p:cNvPr id="15" name="Sottotitolo 2"/>
          <p:cNvSpPr txBox="1">
            <a:spLocks/>
          </p:cNvSpPr>
          <p:nvPr/>
        </p:nvSpPr>
        <p:spPr>
          <a:xfrm>
            <a:off x="4936170" y="2682241"/>
            <a:ext cx="3791688" cy="77723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600" dirty="0">
                <a:sym typeface="Wingdings" panose="05000000000000000000" pitchFamily="2" charset="2"/>
              </a:rPr>
              <a:t>Tuttavia i pagamenti disaccoppiati (PD) colmano in parte questo divario</a:t>
            </a:r>
          </a:p>
        </p:txBody>
      </p:sp>
      <p:sp>
        <p:nvSpPr>
          <p:cNvPr id="16" name="Sottotitolo 2"/>
          <p:cNvSpPr txBox="1">
            <a:spLocks/>
          </p:cNvSpPr>
          <p:nvPr/>
        </p:nvSpPr>
        <p:spPr>
          <a:xfrm>
            <a:off x="4936170" y="3611880"/>
            <a:ext cx="3791688" cy="97728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600" dirty="0">
                <a:sym typeface="Wingdings" panose="05000000000000000000" pitchFamily="2" charset="2"/>
              </a:rPr>
              <a:t>....ma gli aiuti incidono per il 26,5% sull’aggregato RN+PD  </a:t>
            </a:r>
            <a:r>
              <a:rPr lang="it-IT" sz="16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dipendenza dagli aiuti</a:t>
            </a:r>
          </a:p>
        </p:txBody>
      </p:sp>
    </p:spTree>
    <p:extLst>
      <p:ext uri="{BB962C8B-B14F-4D97-AF65-F5344CB8AC3E}">
        <p14:creationId xmlns:p14="http://schemas.microsoft.com/office/powerpoint/2010/main" val="2373532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30820" y="89328"/>
            <a:ext cx="8584707" cy="55874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sz="2400" dirty="0"/>
              <a:t>4) Redditività delle aziende agricole lombarde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8676" y="648071"/>
            <a:ext cx="8780015" cy="67781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it-IT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Redditività</a:t>
            </a:r>
            <a:r>
              <a:rPr lang="it-IT" dirty="0"/>
              <a:t> e </a:t>
            </a:r>
            <a:r>
              <a:rPr lang="it-IT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dipendenza dagli aiuti pubblici</a:t>
            </a:r>
            <a:r>
              <a:rPr lang="it-IT" dirty="0"/>
              <a:t> dell’azienda media lombarda per </a:t>
            </a:r>
            <a:r>
              <a:rPr lang="it-IT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zone altimetriche</a:t>
            </a:r>
            <a:r>
              <a:rPr lang="it-IT" dirty="0"/>
              <a:t> nel 2020 (Fonte: RICA)</a:t>
            </a:r>
          </a:p>
        </p:txBody>
      </p:sp>
      <p:sp>
        <p:nvSpPr>
          <p:cNvPr id="9" name="Sottotitolo 2"/>
          <p:cNvSpPr txBox="1">
            <a:spLocks/>
          </p:cNvSpPr>
          <p:nvPr/>
        </p:nvSpPr>
        <p:spPr>
          <a:xfrm>
            <a:off x="168677" y="4394835"/>
            <a:ext cx="5089124" cy="300160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/>
              <a:t>Fonte: RICA (Rete informativa contabile agricola) campione di 559 aziende lombarde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20" y="1403985"/>
            <a:ext cx="5114925" cy="2990850"/>
          </a:xfrm>
          <a:prstGeom prst="rect">
            <a:avLst/>
          </a:prstGeom>
        </p:spPr>
      </p:pic>
      <p:sp>
        <p:nvSpPr>
          <p:cNvPr id="11" name="Rettangolo 10"/>
          <p:cNvSpPr/>
          <p:nvPr/>
        </p:nvSpPr>
        <p:spPr>
          <a:xfrm>
            <a:off x="168676" y="1403985"/>
            <a:ext cx="5177069" cy="11410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ttangolo 11"/>
          <p:cNvSpPr/>
          <p:nvPr/>
        </p:nvSpPr>
        <p:spPr>
          <a:xfrm>
            <a:off x="230820" y="2545080"/>
            <a:ext cx="5114925" cy="9818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ttangolo 12"/>
          <p:cNvSpPr/>
          <p:nvPr/>
        </p:nvSpPr>
        <p:spPr>
          <a:xfrm>
            <a:off x="88981" y="3526895"/>
            <a:ext cx="5256764" cy="128784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30000"/>
              </a:lnSpc>
            </a:pPr>
            <a:r>
              <a:rPr lang="it-IT" dirty="0"/>
              <a:t>(Fonte: RICA)</a:t>
            </a:r>
          </a:p>
        </p:txBody>
      </p:sp>
      <p:sp>
        <p:nvSpPr>
          <p:cNvPr id="14" name="Sottotitolo 2"/>
          <p:cNvSpPr txBox="1">
            <a:spLocks/>
          </p:cNvSpPr>
          <p:nvPr/>
        </p:nvSpPr>
        <p:spPr>
          <a:xfrm>
            <a:off x="5509260" y="1844043"/>
            <a:ext cx="3581400" cy="70103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5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Redditività della terra &gt; in collina</a:t>
            </a:r>
            <a:r>
              <a:rPr lang="it-IT" sz="1500" dirty="0">
                <a:sym typeface="Wingdings" panose="05000000000000000000" pitchFamily="2" charset="2"/>
              </a:rPr>
              <a:t> effetto del mix colturale (vite e fruttiferi)</a:t>
            </a:r>
          </a:p>
        </p:txBody>
      </p:sp>
      <p:sp>
        <p:nvSpPr>
          <p:cNvPr id="15" name="Sottotitolo 2"/>
          <p:cNvSpPr txBox="1">
            <a:spLocks/>
          </p:cNvSpPr>
          <p:nvPr/>
        </p:nvSpPr>
        <p:spPr>
          <a:xfrm>
            <a:off x="5425440" y="2598423"/>
            <a:ext cx="3718560" cy="70103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5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Redditività del lavoro &gt; in pianura</a:t>
            </a:r>
            <a:r>
              <a:rPr lang="it-IT" sz="1500" dirty="0">
                <a:sym typeface="Wingdings" panose="05000000000000000000" pitchFamily="2" charset="2"/>
              </a:rPr>
              <a:t>; significativamente più basso in montagna</a:t>
            </a:r>
          </a:p>
        </p:txBody>
      </p:sp>
      <p:sp>
        <p:nvSpPr>
          <p:cNvPr id="16" name="Sottotitolo 2"/>
          <p:cNvSpPr txBox="1">
            <a:spLocks/>
          </p:cNvSpPr>
          <p:nvPr/>
        </p:nvSpPr>
        <p:spPr>
          <a:xfrm>
            <a:off x="5425440" y="3611478"/>
            <a:ext cx="3718560" cy="70103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500" b="1" u="sng" dirty="0">
                <a:sym typeface="Wingdings" panose="05000000000000000000" pitchFamily="2" charset="2"/>
              </a:rPr>
              <a:t>Maggiore dipendenza dagli aiuti</a:t>
            </a:r>
            <a:r>
              <a:rPr lang="it-IT" sz="1500" dirty="0">
                <a:sym typeface="Wingdings" panose="05000000000000000000" pitchFamily="2" charset="2"/>
              </a:rPr>
              <a:t> nelle aziende di </a:t>
            </a:r>
            <a:r>
              <a:rPr lang="it-IT" sz="15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pianura</a:t>
            </a:r>
          </a:p>
        </p:txBody>
      </p:sp>
    </p:spTree>
    <p:extLst>
      <p:ext uri="{BB962C8B-B14F-4D97-AF65-F5344CB8AC3E}">
        <p14:creationId xmlns:p14="http://schemas.microsoft.com/office/powerpoint/2010/main" val="113890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>
            <a:normAutofit/>
          </a:bodyPr>
          <a:lstStyle/>
          <a:p>
            <a:pPr algn="ctr"/>
            <a:r>
              <a:rPr lang="it-IT" sz="2800" dirty="0"/>
              <a:t>ARTICOLAZIONE DELL’INTERVENTO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7036" y="847485"/>
            <a:ext cx="8832273" cy="404317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Arial"/>
              <a:buAutoNum type="arabicParenR"/>
            </a:pPr>
            <a:r>
              <a:rPr lang="it-IT" dirty="0"/>
              <a:t>Sintesi degli andamenti recenti del settore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Arial"/>
              <a:buAutoNum type="arabicParenR"/>
            </a:pPr>
            <a:r>
              <a:rPr lang="it-IT" dirty="0"/>
              <a:t>Principali caratteristiche del sistema agro-alimentare lombardo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Arial"/>
              <a:buAutoNum type="arabicParenR"/>
            </a:pPr>
            <a:r>
              <a:rPr lang="it-IT" dirty="0"/>
              <a:t>Principali caratteristiche strutturali delle aziende agricole lombarde 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Arial"/>
              <a:buAutoNum type="arabicParenR"/>
            </a:pPr>
            <a:r>
              <a:rPr lang="it-IT" dirty="0"/>
              <a:t>Redditività delle aziende agricole lombarde 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arenR" startAt="5"/>
            </a:pPr>
            <a:r>
              <a:rPr lang="it-IT" dirty="0"/>
              <a:t>Innovazione, digitalizzazione, formazione</a:t>
            </a:r>
          </a:p>
          <a:p>
            <a:pPr marL="342900" indent="-342900">
              <a:lnSpc>
                <a:spcPct val="150000"/>
              </a:lnSpc>
              <a:spcAft>
                <a:spcPts val="1200"/>
              </a:spcAft>
              <a:buFont typeface="+mj-lt"/>
              <a:buAutoNum type="arabicParenR" startAt="6"/>
            </a:pPr>
            <a:r>
              <a:rPr lang="it-IT" dirty="0"/>
              <a:t>Giovani e ricambio generazionale</a:t>
            </a:r>
          </a:p>
        </p:txBody>
      </p:sp>
    </p:spTree>
    <p:extLst>
      <p:ext uri="{BB962C8B-B14F-4D97-AF65-F5344CB8AC3E}">
        <p14:creationId xmlns:p14="http://schemas.microsoft.com/office/powerpoint/2010/main" val="249265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6200" y="9284"/>
            <a:ext cx="7772400" cy="6605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2400" dirty="0"/>
              <a:t>5) Innovazione, digitalizzazione, formazione</a:t>
            </a: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730" y="669786"/>
            <a:ext cx="4591050" cy="3590925"/>
          </a:xfrm>
          <a:prstGeom prst="rect">
            <a:avLst/>
          </a:prstGeom>
        </p:spPr>
      </p:pic>
      <p:sp>
        <p:nvSpPr>
          <p:cNvPr id="8" name="Rettangolo 7"/>
          <p:cNvSpPr/>
          <p:nvPr/>
        </p:nvSpPr>
        <p:spPr>
          <a:xfrm>
            <a:off x="156730" y="669786"/>
            <a:ext cx="4591050" cy="12906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ottotitolo 2"/>
          <p:cNvSpPr txBox="1">
            <a:spLocks/>
          </p:cNvSpPr>
          <p:nvPr/>
        </p:nvSpPr>
        <p:spPr>
          <a:xfrm>
            <a:off x="5072063" y="1349719"/>
            <a:ext cx="3770095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aziende </a:t>
            </a:r>
            <a:r>
              <a:rPr lang="it-IT" sz="1400" b="1" u="sng" dirty="0">
                <a:sym typeface="Wingdings" panose="05000000000000000000" pitchFamily="2" charset="2"/>
              </a:rPr>
              <a:t>innovatrici</a:t>
            </a:r>
            <a:r>
              <a:rPr lang="it-IT" sz="1400" u="sng" dirty="0">
                <a:sym typeface="Wingdings" panose="05000000000000000000" pitchFamily="2" charset="2"/>
              </a:rPr>
              <a:t> e </a:t>
            </a:r>
            <a:r>
              <a:rPr lang="it-IT" sz="1400" b="1" u="sng" dirty="0">
                <a:sym typeface="Wingdings" panose="05000000000000000000" pitchFamily="2" charset="2"/>
              </a:rPr>
              <a:t>informatizzate </a:t>
            </a:r>
            <a:r>
              <a:rPr lang="it-IT" sz="1400" b="1" dirty="0">
                <a:sym typeface="Wingdings" panose="05000000000000000000" pitchFamily="2" charset="2"/>
              </a:rPr>
              <a:t>DOPPIA</a:t>
            </a:r>
            <a:r>
              <a:rPr lang="it-IT" sz="1400" dirty="0">
                <a:sym typeface="Wingdings" panose="05000000000000000000" pitchFamily="2" charset="2"/>
              </a:rPr>
              <a:t> rispetto al dato nazionale</a:t>
            </a:r>
          </a:p>
        </p:txBody>
      </p:sp>
      <p:sp>
        <p:nvSpPr>
          <p:cNvPr id="11" name="Rettangolo 10"/>
          <p:cNvSpPr/>
          <p:nvPr/>
        </p:nvSpPr>
        <p:spPr>
          <a:xfrm>
            <a:off x="156730" y="1960418"/>
            <a:ext cx="4591050" cy="12906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Sottotitolo 2"/>
          <p:cNvSpPr txBox="1">
            <a:spLocks/>
          </p:cNvSpPr>
          <p:nvPr/>
        </p:nvSpPr>
        <p:spPr>
          <a:xfrm>
            <a:off x="5124450" y="2337938"/>
            <a:ext cx="3770095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aziende </a:t>
            </a:r>
            <a:r>
              <a:rPr lang="it-IT" sz="1400" b="1" u="sng" dirty="0">
                <a:sym typeface="Wingdings" panose="05000000000000000000" pitchFamily="2" charset="2"/>
              </a:rPr>
              <a:t>con attività connesse </a:t>
            </a:r>
            <a:r>
              <a:rPr lang="it-IT" sz="1400" b="1" dirty="0">
                <a:sym typeface="Wingdings" panose="05000000000000000000" pitchFamily="2" charset="2"/>
              </a:rPr>
              <a:t>DOPPIA</a:t>
            </a:r>
            <a:r>
              <a:rPr lang="it-IT" sz="1400" dirty="0">
                <a:sym typeface="Wingdings" panose="05000000000000000000" pitchFamily="2" charset="2"/>
              </a:rPr>
              <a:t> rispetto al dato nazionale</a:t>
            </a:r>
          </a:p>
        </p:txBody>
      </p:sp>
      <p:sp>
        <p:nvSpPr>
          <p:cNvPr id="14" name="Sottotitolo 2"/>
          <p:cNvSpPr txBox="1">
            <a:spLocks/>
          </p:cNvSpPr>
          <p:nvPr/>
        </p:nvSpPr>
        <p:spPr>
          <a:xfrm>
            <a:off x="5005387" y="3433313"/>
            <a:ext cx="3770095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aziende </a:t>
            </a:r>
            <a:r>
              <a:rPr lang="it-IT" sz="1400" b="1" u="sng" dirty="0">
                <a:sym typeface="Wingdings" panose="05000000000000000000" pitchFamily="2" charset="2"/>
              </a:rPr>
              <a:t>con autoconsumo </a:t>
            </a:r>
            <a:r>
              <a:rPr lang="it-IT" sz="1400" b="1" dirty="0">
                <a:sym typeface="Wingdings" panose="05000000000000000000" pitchFamily="2" charset="2"/>
              </a:rPr>
              <a:t> inferiore</a:t>
            </a:r>
            <a:r>
              <a:rPr lang="it-IT" sz="1400" dirty="0">
                <a:sym typeface="Wingdings" panose="05000000000000000000" pitchFamily="2" charset="2"/>
              </a:rPr>
              <a:t> rispetto al dato nazionale</a:t>
            </a:r>
          </a:p>
        </p:txBody>
      </p:sp>
      <p:sp>
        <p:nvSpPr>
          <p:cNvPr id="15" name="Rettangolo 14"/>
          <p:cNvSpPr/>
          <p:nvPr/>
        </p:nvSpPr>
        <p:spPr>
          <a:xfrm>
            <a:off x="88538" y="4237144"/>
            <a:ext cx="5035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Elaborazioni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ESP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su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Istat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, 7°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Censimento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generale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agricoltura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2020</a:t>
            </a:r>
          </a:p>
        </p:txBody>
      </p:sp>
      <p:sp>
        <p:nvSpPr>
          <p:cNvPr id="16" name="Rettangolo 15"/>
          <p:cNvSpPr/>
          <p:nvPr/>
        </p:nvSpPr>
        <p:spPr>
          <a:xfrm>
            <a:off x="156730" y="3251049"/>
            <a:ext cx="4591050" cy="14477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23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1" grpId="0" animBg="1"/>
      <p:bldP spid="12" grpId="0"/>
      <p:bldP spid="14" grpId="0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42454" y="69218"/>
            <a:ext cx="7772400" cy="66050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dirty="0"/>
              <a:t>6) Giovani e ricambio generazionale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453" y="874135"/>
            <a:ext cx="4754777" cy="3212956"/>
          </a:xfrm>
          <a:prstGeom prst="rect">
            <a:avLst/>
          </a:prstGeom>
        </p:spPr>
      </p:pic>
      <p:sp>
        <p:nvSpPr>
          <p:cNvPr id="7" name="Sottotitolo 2"/>
          <p:cNvSpPr txBox="1">
            <a:spLocks/>
          </p:cNvSpPr>
          <p:nvPr/>
        </p:nvSpPr>
        <p:spPr>
          <a:xfrm>
            <a:off x="5321445" y="1362474"/>
            <a:ext cx="3770095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</a:t>
            </a:r>
            <a:r>
              <a:rPr lang="it-IT" sz="1400" u="sng" dirty="0" err="1">
                <a:sym typeface="Wingdings" panose="05000000000000000000" pitchFamily="2" charset="2"/>
              </a:rPr>
              <a:t>capiazienda</a:t>
            </a:r>
            <a:r>
              <a:rPr lang="it-IT" sz="1400" u="sng" dirty="0">
                <a:sym typeface="Wingdings" panose="05000000000000000000" pitchFamily="2" charset="2"/>
              </a:rPr>
              <a:t> &lt; 40 anni </a:t>
            </a:r>
            <a:r>
              <a:rPr lang="it-IT" sz="1400" b="1" dirty="0">
                <a:sym typeface="Wingdings" panose="05000000000000000000" pitchFamily="2" charset="2"/>
              </a:rPr>
              <a:t>superiore</a:t>
            </a:r>
            <a:r>
              <a:rPr lang="it-IT" sz="1400" dirty="0">
                <a:sym typeface="Wingdings" panose="05000000000000000000" pitchFamily="2" charset="2"/>
              </a:rPr>
              <a:t> rispetto al dato nazionale</a:t>
            </a:r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5195239" y="2636442"/>
            <a:ext cx="3770095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</a:t>
            </a:r>
            <a:r>
              <a:rPr lang="it-IT" sz="1400" u="sng" dirty="0" err="1">
                <a:sym typeface="Wingdings" panose="05000000000000000000" pitchFamily="2" charset="2"/>
              </a:rPr>
              <a:t>capiazienda</a:t>
            </a:r>
            <a:r>
              <a:rPr lang="it-IT" sz="1400" u="sng" dirty="0">
                <a:sym typeface="Wingdings" panose="05000000000000000000" pitchFamily="2" charset="2"/>
              </a:rPr>
              <a:t> &gt;= 60 anni </a:t>
            </a:r>
            <a:r>
              <a:rPr lang="it-IT" sz="1400" b="1" dirty="0">
                <a:sym typeface="Wingdings" panose="05000000000000000000" pitchFamily="2" charset="2"/>
              </a:rPr>
              <a:t>inferiore</a:t>
            </a:r>
            <a:r>
              <a:rPr lang="it-IT" sz="1400" dirty="0">
                <a:sym typeface="Wingdings" panose="05000000000000000000" pitchFamily="2" charset="2"/>
              </a:rPr>
              <a:t> rispetto al dato nazionale</a:t>
            </a:r>
          </a:p>
        </p:txBody>
      </p:sp>
      <p:sp>
        <p:nvSpPr>
          <p:cNvPr id="9" name="Sottotitolo 2"/>
          <p:cNvSpPr txBox="1">
            <a:spLocks/>
          </p:cNvSpPr>
          <p:nvPr/>
        </p:nvSpPr>
        <p:spPr>
          <a:xfrm>
            <a:off x="5195239" y="3532658"/>
            <a:ext cx="3770095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u="sng" dirty="0">
                <a:sym typeface="Wingdings" panose="05000000000000000000" pitchFamily="2" charset="2"/>
              </a:rPr>
              <a:t>% </a:t>
            </a:r>
            <a:r>
              <a:rPr lang="it-IT" sz="1400" u="sng" dirty="0" err="1">
                <a:sym typeface="Wingdings" panose="05000000000000000000" pitchFamily="2" charset="2"/>
              </a:rPr>
              <a:t>capiazienda</a:t>
            </a:r>
            <a:r>
              <a:rPr lang="it-IT" sz="1400" u="sng" dirty="0">
                <a:sym typeface="Wingdings" panose="05000000000000000000" pitchFamily="2" charset="2"/>
              </a:rPr>
              <a:t> con titolo superiore all’obbligo,</a:t>
            </a:r>
            <a:r>
              <a:rPr lang="it-IT" sz="1400" dirty="0">
                <a:sym typeface="Wingdings" panose="05000000000000000000" pitchFamily="2" charset="2"/>
              </a:rPr>
              <a:t>  </a:t>
            </a:r>
            <a:r>
              <a:rPr lang="it-IT" sz="1400" b="1" dirty="0">
                <a:sym typeface="Wingdings" panose="05000000000000000000" pitchFamily="2" charset="2"/>
              </a:rPr>
              <a:t>superiore</a:t>
            </a:r>
            <a:r>
              <a:rPr lang="it-IT" sz="1400" dirty="0">
                <a:sym typeface="Wingdings" panose="05000000000000000000" pitchFamily="2" charset="2"/>
              </a:rPr>
              <a:t> rispetto al dato nazionale</a:t>
            </a:r>
          </a:p>
        </p:txBody>
      </p:sp>
      <p:sp>
        <p:nvSpPr>
          <p:cNvPr id="4" name="Rettangolo 3"/>
          <p:cNvSpPr/>
          <p:nvPr/>
        </p:nvSpPr>
        <p:spPr>
          <a:xfrm>
            <a:off x="159327" y="4100623"/>
            <a:ext cx="50359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Elaborazioni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ESP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su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Istat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, 7°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Censimento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generale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200" dirty="0" err="1">
                <a:latin typeface="Helvetica" panose="020B0604020202020204" pitchFamily="34" charset="0"/>
                <a:cs typeface="Helvetica" panose="020B0604020202020204" pitchFamily="34" charset="0"/>
              </a:rPr>
              <a:t>agricoltura</a:t>
            </a:r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 2020</a:t>
            </a:r>
          </a:p>
        </p:txBody>
      </p:sp>
    </p:spTree>
    <p:extLst>
      <p:ext uri="{BB962C8B-B14F-4D97-AF65-F5344CB8AC3E}">
        <p14:creationId xmlns:p14="http://schemas.microsoft.com/office/powerpoint/2010/main" val="173576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1456" y="0"/>
            <a:ext cx="7772400" cy="66050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dirty="0"/>
              <a:t>6) Giovani e ricambio generazionale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21456" y="672168"/>
            <a:ext cx="8437635" cy="3610658"/>
          </a:xfrm>
        </p:spPr>
        <p:txBody>
          <a:bodyPr/>
          <a:lstStyle/>
          <a:p>
            <a:r>
              <a:rPr lang="it-IT" dirty="0"/>
              <a:t>Dinamica delle imprese condotte da giovani con meno di 35 anni nel settore primario</a:t>
            </a:r>
          </a:p>
        </p:txBody>
      </p:sp>
      <p:sp>
        <p:nvSpPr>
          <p:cNvPr id="5" name="Rettangolo 4"/>
          <p:cNvSpPr/>
          <p:nvPr/>
        </p:nvSpPr>
        <p:spPr>
          <a:xfrm>
            <a:off x="1454034" y="4472314"/>
            <a:ext cx="42949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Fonte: </a:t>
            </a:r>
            <a:r>
              <a:rPr lang="en-GB" sz="1400" dirty="0" err="1"/>
              <a:t>Elaborazioni</a:t>
            </a:r>
            <a:r>
              <a:rPr lang="en-GB" sz="1400" dirty="0"/>
              <a:t> ESP </a:t>
            </a:r>
            <a:r>
              <a:rPr lang="en-GB" sz="1400" dirty="0" err="1"/>
              <a:t>su</a:t>
            </a:r>
            <a:r>
              <a:rPr lang="en-GB" sz="1400" dirty="0"/>
              <a:t> </a:t>
            </a:r>
            <a:r>
              <a:rPr lang="en-GB" sz="1400" dirty="0" err="1"/>
              <a:t>dati</a:t>
            </a:r>
            <a:r>
              <a:rPr lang="en-GB" sz="1400" dirty="0"/>
              <a:t> </a:t>
            </a:r>
            <a:r>
              <a:rPr lang="en-GB" sz="1400" dirty="0" err="1"/>
              <a:t>UnionCamere</a:t>
            </a:r>
            <a:r>
              <a:rPr lang="en-GB" sz="1400" dirty="0"/>
              <a:t> </a:t>
            </a:r>
            <a:r>
              <a:rPr lang="en-GB" sz="1400" dirty="0" err="1"/>
              <a:t>Lombardia</a:t>
            </a:r>
            <a:endParaRPr lang="en-GB" sz="14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142999"/>
            <a:ext cx="5339334" cy="3329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8141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5737" y="72682"/>
            <a:ext cx="7772400" cy="66050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dirty="0"/>
              <a:t>6) Giovani e ricambio generazionale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40327" y="723419"/>
            <a:ext cx="8118764" cy="43839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/>
              <a:t>% Aziende attive &lt;35 anni/ attive totali per provincia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9213" y="1287970"/>
            <a:ext cx="4721638" cy="3301117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2008909" y="4535874"/>
            <a:ext cx="42949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Fonte: </a:t>
            </a:r>
            <a:r>
              <a:rPr lang="en-GB" sz="1400" dirty="0" err="1"/>
              <a:t>Elaborazioni</a:t>
            </a:r>
            <a:r>
              <a:rPr lang="en-GB" sz="1400" dirty="0"/>
              <a:t> ESP </a:t>
            </a:r>
            <a:r>
              <a:rPr lang="en-GB" sz="1400" dirty="0" err="1"/>
              <a:t>su</a:t>
            </a:r>
            <a:r>
              <a:rPr lang="en-GB" sz="1400" dirty="0"/>
              <a:t> </a:t>
            </a:r>
            <a:r>
              <a:rPr lang="en-GB" sz="1400" dirty="0" err="1"/>
              <a:t>dati</a:t>
            </a:r>
            <a:r>
              <a:rPr lang="en-GB" sz="1400" dirty="0"/>
              <a:t> </a:t>
            </a:r>
            <a:r>
              <a:rPr lang="en-GB" sz="1400" dirty="0" err="1"/>
              <a:t>UnionCamere</a:t>
            </a:r>
            <a:r>
              <a:rPr lang="en-GB" sz="1400" dirty="0"/>
              <a:t> </a:t>
            </a:r>
            <a:r>
              <a:rPr lang="en-GB" sz="1400" dirty="0" err="1"/>
              <a:t>Lombardia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285005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85737" y="72682"/>
            <a:ext cx="7772400" cy="660502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dirty="0"/>
              <a:t>6) Giovani e ricambio generazionale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40327" y="723419"/>
            <a:ext cx="8118764" cy="43839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/>
              <a:t>% iscrizioni &lt;35 anni/iscrizioni totali, per provincia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366" y="1138050"/>
            <a:ext cx="4730210" cy="3288844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1094509" y="4381986"/>
            <a:ext cx="429490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Fonte: </a:t>
            </a:r>
            <a:r>
              <a:rPr lang="en-GB" sz="1400" dirty="0" err="1"/>
              <a:t>Elaborazioni</a:t>
            </a:r>
            <a:r>
              <a:rPr lang="en-GB" sz="1400" dirty="0"/>
              <a:t> ESP </a:t>
            </a:r>
            <a:r>
              <a:rPr lang="en-GB" sz="1400" dirty="0" err="1"/>
              <a:t>su</a:t>
            </a:r>
            <a:r>
              <a:rPr lang="en-GB" sz="1400" dirty="0"/>
              <a:t> </a:t>
            </a:r>
            <a:r>
              <a:rPr lang="en-GB" sz="1400" dirty="0" err="1"/>
              <a:t>dati</a:t>
            </a:r>
            <a:r>
              <a:rPr lang="en-GB" sz="1400" dirty="0"/>
              <a:t> </a:t>
            </a:r>
            <a:r>
              <a:rPr lang="en-GB" sz="1400" dirty="0" err="1"/>
              <a:t>UnionCamere</a:t>
            </a:r>
            <a:r>
              <a:rPr lang="en-GB" sz="1400" dirty="0"/>
              <a:t> </a:t>
            </a:r>
            <a:r>
              <a:rPr lang="en-GB" sz="1400" dirty="0" err="1"/>
              <a:t>Lombardia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56125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8545" y="2357"/>
            <a:ext cx="7772400" cy="475625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sz="2000" dirty="0"/>
              <a:t>6) Giovani e ricambio generazionale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8545" y="330297"/>
            <a:ext cx="8118764" cy="5171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/>
              <a:t> Attività agricole in complesso e condotte da giovani &lt;35 anni in Lombardia</a:t>
            </a:r>
          </a:p>
        </p:txBody>
      </p:sp>
      <p:sp>
        <p:nvSpPr>
          <p:cNvPr id="5" name="Rettangolo 4"/>
          <p:cNvSpPr/>
          <p:nvPr/>
        </p:nvSpPr>
        <p:spPr>
          <a:xfrm>
            <a:off x="5153891" y="4576042"/>
            <a:ext cx="429490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Fonte: </a:t>
            </a:r>
            <a:r>
              <a:rPr lang="en-GB" sz="1200" dirty="0" err="1"/>
              <a:t>Elaborazioni</a:t>
            </a:r>
            <a:r>
              <a:rPr lang="en-GB" sz="1200" dirty="0"/>
              <a:t> ESP </a:t>
            </a:r>
            <a:r>
              <a:rPr lang="en-GB" sz="1200" dirty="0" err="1"/>
              <a:t>su</a:t>
            </a:r>
            <a:r>
              <a:rPr lang="en-GB" sz="1200" dirty="0"/>
              <a:t> </a:t>
            </a:r>
            <a:r>
              <a:rPr lang="en-GB" sz="1200" dirty="0" err="1"/>
              <a:t>dati</a:t>
            </a:r>
            <a:r>
              <a:rPr lang="en-GB" sz="1200" dirty="0"/>
              <a:t> </a:t>
            </a:r>
            <a:r>
              <a:rPr lang="en-GB" sz="1200" dirty="0" err="1"/>
              <a:t>UnionCamere</a:t>
            </a:r>
            <a:r>
              <a:rPr lang="en-GB" sz="1200" dirty="0"/>
              <a:t> </a:t>
            </a:r>
            <a:r>
              <a:rPr lang="en-GB" sz="1200" dirty="0" err="1"/>
              <a:t>Lombardia</a:t>
            </a:r>
            <a:endParaRPr lang="en-GB" sz="1200" dirty="0"/>
          </a:p>
        </p:txBody>
      </p:sp>
      <p:sp>
        <p:nvSpPr>
          <p:cNvPr id="6" name="Sottotitolo 2"/>
          <p:cNvSpPr txBox="1">
            <a:spLocks/>
          </p:cNvSpPr>
          <p:nvPr/>
        </p:nvSpPr>
        <p:spPr>
          <a:xfrm>
            <a:off x="5153891" y="1362474"/>
            <a:ext cx="3937649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In verde</a:t>
            </a:r>
            <a:r>
              <a:rPr lang="it-IT" sz="1400" dirty="0">
                <a:sym typeface="Wingdings" panose="05000000000000000000" pitchFamily="2" charset="2"/>
              </a:rPr>
              <a:t> i comparti dove la % di iscrizioni giovani  è superiore alla % di iscrizioni totali</a:t>
            </a:r>
          </a:p>
        </p:txBody>
      </p:sp>
      <p:sp>
        <p:nvSpPr>
          <p:cNvPr id="7" name="Sottotitolo 2"/>
          <p:cNvSpPr txBox="1">
            <a:spLocks/>
          </p:cNvSpPr>
          <p:nvPr/>
        </p:nvSpPr>
        <p:spPr>
          <a:xfrm>
            <a:off x="5153891" y="2337834"/>
            <a:ext cx="3937649" cy="567965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it-IT" sz="1400" b="1" dirty="0">
                <a:solidFill>
                  <a:srgbClr val="00B050"/>
                </a:solidFill>
                <a:sym typeface="Wingdings" panose="05000000000000000000" pitchFamily="2" charset="2"/>
              </a:rPr>
              <a:t> Allevamenti (bovini, ovini, caprini) e coltivazioni associate all’allevamento</a:t>
            </a:r>
            <a:endParaRPr lang="it-IT" sz="1400" dirty="0">
              <a:sym typeface="Wingdings" panose="05000000000000000000" pitchFamily="2" charset="2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" y="754380"/>
            <a:ext cx="4610100" cy="409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553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34785" y="368117"/>
            <a:ext cx="7772400" cy="782503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it-IT" sz="2800" dirty="0"/>
              <a:t>GRAZIE PER L’ATTENZIONE</a:t>
            </a:r>
          </a:p>
        </p:txBody>
      </p:sp>
      <p:sp>
        <p:nvSpPr>
          <p:cNvPr id="4" name="Sottotito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</a:pPr>
            <a:r>
              <a:rPr lang="it-IT" altLang="it-IT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Daniele Cavicchioli, Roberto </a:t>
            </a:r>
            <a:r>
              <a:rPr lang="it-IT" altLang="it-IT" sz="2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Pretolani</a:t>
            </a:r>
            <a:endParaRPr lang="it-IT" altLang="it-IT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Bef>
                <a:spcPts val="1200"/>
              </a:spcBef>
              <a:spcAft>
                <a:spcPts val="1200"/>
              </a:spcAft>
            </a:pPr>
            <a:r>
              <a:rPr lang="it-IT" alt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daniele.cavicchioli@unimi.it</a:t>
            </a:r>
            <a:endParaRPr lang="it-IT" altLang="it-IT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1200"/>
              </a:spcAft>
            </a:pPr>
            <a:r>
              <a:rPr lang="it-IT" alt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Dipartimento di Scienze e Politiche Ambientali (ESP)</a:t>
            </a:r>
          </a:p>
          <a:p>
            <a:pPr algn="ctr">
              <a:lnSpc>
                <a:spcPct val="130000"/>
              </a:lnSpc>
              <a:spcBef>
                <a:spcPts val="600"/>
              </a:spcBef>
              <a:spcAft>
                <a:spcPts val="1200"/>
              </a:spcAft>
            </a:pPr>
            <a:r>
              <a:rPr lang="it-IT" altLang="it-IT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Università degli Studi di Milano</a:t>
            </a:r>
          </a:p>
          <a:p>
            <a:pPr algn="ctr">
              <a:spcBef>
                <a:spcPts val="600"/>
              </a:spcBef>
            </a:pPr>
            <a:endParaRPr lang="it-IT" altLang="it-IT" sz="1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8151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0054" y="0"/>
            <a:ext cx="8111836" cy="660502"/>
          </a:xfrm>
        </p:spPr>
        <p:txBody>
          <a:bodyPr>
            <a:normAutofit/>
          </a:bodyPr>
          <a:lstStyle/>
          <a:p>
            <a:r>
              <a:rPr lang="it-IT" sz="2400" dirty="0"/>
              <a:t>1) Sintesi degli andamenti recenti del settore</a:t>
            </a:r>
            <a:endParaRPr lang="it-IT" sz="2400" dirty="0">
              <a:solidFill>
                <a:srgbClr val="FF0000"/>
              </a:solidFill>
            </a:endParaRP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66255" y="570449"/>
            <a:ext cx="8700654" cy="220738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dirty="0">
                <a:sym typeface="Wingdings" panose="05000000000000000000" pitchFamily="2" charset="2"/>
              </a:rPr>
              <a:t>Principali dati economici del sistema agro-alimentare lombardo (milioni di €)</a:t>
            </a:r>
          </a:p>
          <a:p>
            <a:pPr>
              <a:lnSpc>
                <a:spcPct val="150000"/>
              </a:lnSpc>
            </a:pPr>
            <a:endParaRPr lang="it-IT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it-IT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it-IT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endParaRPr lang="it-IT" dirty="0">
              <a:sym typeface="Wingdings" panose="05000000000000000000" pitchFamily="2" charset="2"/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235" y="993717"/>
            <a:ext cx="8218975" cy="1784119"/>
          </a:xfrm>
          <a:prstGeom prst="rect">
            <a:avLst/>
          </a:prstGeom>
        </p:spPr>
      </p:pic>
      <p:sp>
        <p:nvSpPr>
          <p:cNvPr id="8" name="Sottotitolo 2"/>
          <p:cNvSpPr txBox="1">
            <a:spLocks/>
          </p:cNvSpPr>
          <p:nvPr/>
        </p:nvSpPr>
        <p:spPr>
          <a:xfrm>
            <a:off x="263235" y="2977406"/>
            <a:ext cx="2819400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B050"/>
                </a:solidFill>
                <a:sym typeface="Wingdings" panose="05000000000000000000" pitchFamily="2" charset="2"/>
              </a:rPr>
              <a:t>+ 8,3% </a:t>
            </a:r>
            <a:r>
              <a:rPr lang="it-IT" dirty="0">
                <a:sym typeface="Wingdings" panose="05000000000000000000" pitchFamily="2" charset="2"/>
              </a:rPr>
              <a:t>(20-21) della PPB</a:t>
            </a:r>
          </a:p>
        </p:txBody>
      </p:sp>
      <p:sp>
        <p:nvSpPr>
          <p:cNvPr id="9" name="Ovale 8"/>
          <p:cNvSpPr/>
          <p:nvPr/>
        </p:nvSpPr>
        <p:spPr>
          <a:xfrm>
            <a:off x="4426526" y="1440873"/>
            <a:ext cx="1524000" cy="214745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ottotitolo 2"/>
          <p:cNvSpPr txBox="1">
            <a:spLocks/>
          </p:cNvSpPr>
          <p:nvPr/>
        </p:nvSpPr>
        <p:spPr>
          <a:xfrm>
            <a:off x="3082635" y="2977406"/>
            <a:ext cx="2909456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FF0000"/>
                </a:solidFill>
                <a:sym typeface="Wingdings" panose="05000000000000000000" pitchFamily="2" charset="2"/>
              </a:rPr>
              <a:t>+ 11,6% </a:t>
            </a:r>
            <a:r>
              <a:rPr lang="it-IT" dirty="0">
                <a:sym typeface="Wingdings" panose="05000000000000000000" pitchFamily="2" charset="2"/>
              </a:rPr>
              <a:t>(20-21) di CI</a:t>
            </a:r>
          </a:p>
        </p:txBody>
      </p:sp>
      <p:sp>
        <p:nvSpPr>
          <p:cNvPr id="11" name="Ovale 10"/>
          <p:cNvSpPr/>
          <p:nvPr/>
        </p:nvSpPr>
        <p:spPr>
          <a:xfrm>
            <a:off x="4426526" y="1662547"/>
            <a:ext cx="1524000" cy="20781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e 11"/>
          <p:cNvSpPr/>
          <p:nvPr/>
        </p:nvSpPr>
        <p:spPr>
          <a:xfrm>
            <a:off x="4426527" y="2563091"/>
            <a:ext cx="1524000" cy="214745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ottotitolo 2"/>
          <p:cNvSpPr txBox="1">
            <a:spLocks/>
          </p:cNvSpPr>
          <p:nvPr/>
        </p:nvSpPr>
        <p:spPr>
          <a:xfrm>
            <a:off x="5572753" y="2977406"/>
            <a:ext cx="3411919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B050"/>
                </a:solidFill>
                <a:sym typeface="Wingdings" panose="05000000000000000000" pitchFamily="2" charset="2"/>
              </a:rPr>
              <a:t>+ 3,9% </a:t>
            </a:r>
            <a:r>
              <a:rPr lang="it-IT" dirty="0">
                <a:sym typeface="Wingdings" panose="05000000000000000000" pitchFamily="2" charset="2"/>
              </a:rPr>
              <a:t>di </a:t>
            </a:r>
            <a:r>
              <a:rPr lang="it-IT" dirty="0" err="1">
                <a:sym typeface="Wingdings" panose="05000000000000000000" pitchFamily="2" charset="2"/>
              </a:rPr>
              <a:t>Prod</a:t>
            </a:r>
            <a:r>
              <a:rPr lang="it-IT" dirty="0">
                <a:sym typeface="Wingdings" panose="05000000000000000000" pitchFamily="2" charset="2"/>
              </a:rPr>
              <a:t> Agroindustriale</a:t>
            </a:r>
          </a:p>
        </p:txBody>
      </p:sp>
      <p:sp>
        <p:nvSpPr>
          <p:cNvPr id="15" name="Sottotitolo 2"/>
          <p:cNvSpPr txBox="1">
            <a:spLocks/>
          </p:cNvSpPr>
          <p:nvPr/>
        </p:nvSpPr>
        <p:spPr>
          <a:xfrm>
            <a:off x="263235" y="3453739"/>
            <a:ext cx="3939237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FF0000"/>
                </a:solidFill>
                <a:sym typeface="Wingdings" panose="05000000000000000000" pitchFamily="2" charset="2"/>
              </a:rPr>
              <a:t>16% </a:t>
            </a:r>
            <a:r>
              <a:rPr lang="it-IT" dirty="0">
                <a:sym typeface="Wingdings" panose="05000000000000000000" pitchFamily="2" charset="2"/>
              </a:rPr>
              <a:t>Consumi Intermedi </a:t>
            </a:r>
            <a:r>
              <a:rPr lang="it-IT" dirty="0" err="1">
                <a:sym typeface="Wingdings" panose="05000000000000000000" pitchFamily="2" charset="2"/>
              </a:rPr>
              <a:t>Lomb</a:t>
            </a:r>
            <a:r>
              <a:rPr lang="it-IT" dirty="0">
                <a:sym typeface="Wingdings" panose="05000000000000000000" pitchFamily="2" charset="2"/>
              </a:rPr>
              <a:t>/Italia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6059383" y="1662547"/>
            <a:ext cx="2422827" cy="21771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Sottotitolo 2"/>
          <p:cNvSpPr txBox="1">
            <a:spLocks/>
          </p:cNvSpPr>
          <p:nvPr/>
        </p:nvSpPr>
        <p:spPr>
          <a:xfrm>
            <a:off x="4849091" y="3461657"/>
            <a:ext cx="4017817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B050"/>
                </a:solidFill>
                <a:sym typeface="Wingdings" panose="05000000000000000000" pitchFamily="2" charset="2"/>
              </a:rPr>
              <a:t>19% </a:t>
            </a:r>
            <a:r>
              <a:rPr lang="it-IT" dirty="0">
                <a:sym typeface="Wingdings" panose="05000000000000000000" pitchFamily="2" charset="2"/>
              </a:rPr>
              <a:t>Industria Alimentare </a:t>
            </a:r>
            <a:r>
              <a:rPr lang="it-IT" dirty="0" err="1">
                <a:sym typeface="Wingdings" panose="05000000000000000000" pitchFamily="2" charset="2"/>
              </a:rPr>
              <a:t>Lomb</a:t>
            </a:r>
            <a:r>
              <a:rPr lang="it-IT" dirty="0">
                <a:sym typeface="Wingdings" panose="05000000000000000000" pitchFamily="2" charset="2"/>
              </a:rPr>
              <a:t>/Italia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6059383" y="2331524"/>
            <a:ext cx="2422827" cy="21771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Sottotitolo 2"/>
          <p:cNvSpPr txBox="1">
            <a:spLocks/>
          </p:cNvSpPr>
          <p:nvPr/>
        </p:nvSpPr>
        <p:spPr>
          <a:xfrm>
            <a:off x="2822624" y="4093028"/>
            <a:ext cx="4528862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olidFill>
                  <a:srgbClr val="0070C0"/>
                </a:solidFill>
                <a:sym typeface="Wingdings" panose="05000000000000000000" pitchFamily="2" charset="2"/>
              </a:rPr>
              <a:t>15%</a:t>
            </a:r>
            <a:r>
              <a:rPr lang="it-IT" b="1" dirty="0">
                <a:solidFill>
                  <a:srgbClr val="00B050"/>
                </a:solidFill>
                <a:sym typeface="Wingdings" panose="05000000000000000000" pitchFamily="2" charset="2"/>
              </a:rPr>
              <a:t> </a:t>
            </a:r>
            <a:r>
              <a:rPr lang="it-IT" dirty="0" err="1">
                <a:sym typeface="Wingdings" panose="05000000000000000000" pitchFamily="2" charset="2"/>
              </a:rPr>
              <a:t>Prod</a:t>
            </a:r>
            <a:r>
              <a:rPr lang="it-IT" dirty="0">
                <a:sym typeface="Wingdings" panose="05000000000000000000" pitchFamily="2" charset="2"/>
              </a:rPr>
              <a:t> Agroindustriale </a:t>
            </a:r>
            <a:r>
              <a:rPr lang="it-IT" dirty="0" err="1">
                <a:sym typeface="Wingdings" panose="05000000000000000000" pitchFamily="2" charset="2"/>
              </a:rPr>
              <a:t>Lomb</a:t>
            </a:r>
            <a:r>
              <a:rPr lang="it-IT" dirty="0">
                <a:sym typeface="Wingdings" panose="05000000000000000000" pitchFamily="2" charset="2"/>
              </a:rPr>
              <a:t>/Ita</a:t>
            </a:r>
          </a:p>
        </p:txBody>
      </p:sp>
      <p:sp>
        <p:nvSpPr>
          <p:cNvPr id="21" name="Rettangolo 20"/>
          <p:cNvSpPr/>
          <p:nvPr/>
        </p:nvSpPr>
        <p:spPr>
          <a:xfrm>
            <a:off x="6059383" y="2557815"/>
            <a:ext cx="2422827" cy="217714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ttangolo 21"/>
          <p:cNvSpPr/>
          <p:nvPr/>
        </p:nvSpPr>
        <p:spPr>
          <a:xfrm>
            <a:off x="5972629" y="993717"/>
            <a:ext cx="2530363" cy="178411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chemeClr val="bg1"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ttangolo 3"/>
          <p:cNvSpPr/>
          <p:nvPr/>
        </p:nvSpPr>
        <p:spPr>
          <a:xfrm>
            <a:off x="263235" y="2762954"/>
            <a:ext cx="80118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(1) PPB + VA </a:t>
            </a:r>
            <a:r>
              <a:rPr lang="it-IT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ind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. </a:t>
            </a:r>
            <a:r>
              <a:rPr lang="it-IT" sz="12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Alim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 + PPB pesca;</a:t>
            </a:r>
            <a:r>
              <a:rPr lang="it-IT" sz="1200" dirty="0"/>
              <a:t> </a:t>
            </a:r>
            <a:r>
              <a:rPr lang="it-IT" sz="1200" dirty="0">
                <a:solidFill>
                  <a:srgbClr val="000000"/>
                </a:solidFill>
                <a:latin typeface="Times New Roman" panose="02020603050405020304" pitchFamily="18" charset="0"/>
              </a:rPr>
              <a:t>Fonte: elaborazione ESP su dati ISTAT</a:t>
            </a:r>
            <a:r>
              <a:rPr lang="it-IT" sz="1200" dirty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62995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/>
      <p:bldP spid="11" grpId="0" animBg="1"/>
      <p:bldP spid="12" grpId="0" animBg="1"/>
      <p:bldP spid="13" grpId="0"/>
      <p:bldP spid="15" grpId="0"/>
      <p:bldP spid="17" grpId="0" animBg="1"/>
      <p:bldP spid="18" grpId="0"/>
      <p:bldP spid="19" grpId="0" animBg="1"/>
      <p:bldP spid="20" grpId="0"/>
      <p:bldP spid="21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41183" y="45240"/>
            <a:ext cx="8719787" cy="440989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it-IT" sz="1800" dirty="0"/>
              <a:t>1) Sintesi degli andamenti recenti del settore: COMPOSIZIONE DELLA PPB LOMBARDA</a:t>
            </a:r>
            <a:endParaRPr lang="it-IT" sz="1800" dirty="0">
              <a:solidFill>
                <a:srgbClr val="FF0000"/>
              </a:solidFill>
            </a:endParaRPr>
          </a:p>
        </p:txBody>
      </p:sp>
      <p:graphicFrame>
        <p:nvGraphicFramePr>
          <p:cNvPr id="6" name="Grafico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272342"/>
              </p:ext>
            </p:extLst>
          </p:nvPr>
        </p:nvGraphicFramePr>
        <p:xfrm>
          <a:off x="387927" y="551542"/>
          <a:ext cx="8066644" cy="415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ttangolo 2"/>
          <p:cNvSpPr/>
          <p:nvPr/>
        </p:nvSpPr>
        <p:spPr>
          <a:xfrm>
            <a:off x="540327" y="4658569"/>
            <a:ext cx="25362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Elaborazione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ESP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su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ISTAT</a:t>
            </a:r>
          </a:p>
        </p:txBody>
      </p:sp>
      <p:sp>
        <p:nvSpPr>
          <p:cNvPr id="5" name="Sottotitolo 2"/>
          <p:cNvSpPr txBox="1">
            <a:spLocks/>
          </p:cNvSpPr>
          <p:nvPr/>
        </p:nvSpPr>
        <p:spPr>
          <a:xfrm>
            <a:off x="1322781" y="618834"/>
            <a:ext cx="781794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ym typeface="Wingdings" panose="05000000000000000000" pitchFamily="2" charset="2"/>
              </a:rPr>
              <a:t>9%</a:t>
            </a:r>
            <a:endParaRPr lang="it-IT" dirty="0">
              <a:sym typeface="Wingdings" panose="05000000000000000000" pitchFamily="2" charset="2"/>
            </a:endParaRPr>
          </a:p>
        </p:txBody>
      </p:sp>
      <p:sp>
        <p:nvSpPr>
          <p:cNvPr id="7" name="Sottotitolo 2"/>
          <p:cNvSpPr txBox="1">
            <a:spLocks/>
          </p:cNvSpPr>
          <p:nvPr/>
        </p:nvSpPr>
        <p:spPr>
          <a:xfrm>
            <a:off x="7926780" y="742202"/>
            <a:ext cx="680194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ym typeface="Wingdings" panose="05000000000000000000" pitchFamily="2" charset="2"/>
              </a:rPr>
              <a:t>16%</a:t>
            </a:r>
            <a:endParaRPr lang="it-IT" dirty="0">
              <a:sym typeface="Wingdings" panose="05000000000000000000" pitchFamily="2" charset="2"/>
            </a:endParaRPr>
          </a:p>
        </p:txBody>
      </p:sp>
      <p:sp>
        <p:nvSpPr>
          <p:cNvPr id="4" name="Parentesi graffa chiusa 3"/>
          <p:cNvSpPr/>
          <p:nvPr/>
        </p:nvSpPr>
        <p:spPr>
          <a:xfrm>
            <a:off x="1322781" y="1045029"/>
            <a:ext cx="346365" cy="2075542"/>
          </a:xfrm>
          <a:prstGeom prst="rightBrace">
            <a:avLst>
              <a:gd name="adj1" fmla="val 29285"/>
              <a:gd name="adj2" fmla="val 50350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ottotitolo 2"/>
          <p:cNvSpPr txBox="1">
            <a:spLocks/>
          </p:cNvSpPr>
          <p:nvPr/>
        </p:nvSpPr>
        <p:spPr>
          <a:xfrm>
            <a:off x="1713678" y="1816263"/>
            <a:ext cx="781794" cy="498763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ym typeface="Wingdings" panose="05000000000000000000" pitchFamily="2" charset="2"/>
              </a:rPr>
              <a:t>68%</a:t>
            </a:r>
            <a:endParaRPr lang="it-IT" dirty="0">
              <a:sym typeface="Wingdings" panose="05000000000000000000" pitchFamily="2" charset="2"/>
            </a:endParaRPr>
          </a:p>
        </p:txBody>
      </p:sp>
      <p:sp>
        <p:nvSpPr>
          <p:cNvPr id="9" name="Parentesi graffa chiusa 8"/>
          <p:cNvSpPr/>
          <p:nvPr/>
        </p:nvSpPr>
        <p:spPr>
          <a:xfrm>
            <a:off x="7926780" y="1277255"/>
            <a:ext cx="346365" cy="1785259"/>
          </a:xfrm>
          <a:prstGeom prst="rightBrace">
            <a:avLst>
              <a:gd name="adj1" fmla="val 29285"/>
              <a:gd name="adj2" fmla="val 50350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Sottotitolo 2"/>
          <p:cNvSpPr txBox="1">
            <a:spLocks/>
          </p:cNvSpPr>
          <p:nvPr/>
        </p:nvSpPr>
        <p:spPr>
          <a:xfrm>
            <a:off x="8273145" y="1886019"/>
            <a:ext cx="781794" cy="42900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it-IT" b="1" dirty="0">
                <a:sym typeface="Wingdings" panose="05000000000000000000" pitchFamily="2" charset="2"/>
              </a:rPr>
              <a:t>64%</a:t>
            </a:r>
            <a:endParaRPr lang="it-IT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3105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399" y="70766"/>
            <a:ext cx="8901545" cy="49529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2000" dirty="0"/>
              <a:t>1) Sintesi degli andamenti recenti del settore</a:t>
            </a:r>
            <a:endParaRPr lang="it-IT" sz="2000" b="0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0824955"/>
              </p:ext>
            </p:extLst>
          </p:nvPr>
        </p:nvGraphicFramePr>
        <p:xfrm>
          <a:off x="1052287" y="566057"/>
          <a:ext cx="7489370" cy="4034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tangolo 4"/>
          <p:cNvSpPr/>
          <p:nvPr/>
        </p:nvSpPr>
        <p:spPr>
          <a:xfrm>
            <a:off x="1215242" y="4531611"/>
            <a:ext cx="25362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Elaborazione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ESP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su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ISTAT</a:t>
            </a:r>
          </a:p>
        </p:txBody>
      </p:sp>
    </p:spTree>
    <p:extLst>
      <p:ext uri="{BB962C8B-B14F-4D97-AF65-F5344CB8AC3E}">
        <p14:creationId xmlns:p14="http://schemas.microsoft.com/office/powerpoint/2010/main" val="2141410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399" y="50698"/>
            <a:ext cx="8901545" cy="6605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2000" dirty="0"/>
              <a:t>1) Sintesi degli andamenti recenti del settore</a:t>
            </a:r>
            <a:endParaRPr lang="it-IT" sz="2000" b="0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6420576"/>
              </p:ext>
            </p:extLst>
          </p:nvPr>
        </p:nvGraphicFramePr>
        <p:xfrm>
          <a:off x="1458686" y="711200"/>
          <a:ext cx="6451600" cy="3541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ttangolo 5"/>
          <p:cNvSpPr/>
          <p:nvPr/>
        </p:nvSpPr>
        <p:spPr>
          <a:xfrm>
            <a:off x="1458686" y="4288106"/>
            <a:ext cx="25362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Elaborazione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ESP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su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ISTAT</a:t>
            </a:r>
          </a:p>
        </p:txBody>
      </p:sp>
    </p:spTree>
    <p:extLst>
      <p:ext uri="{BB962C8B-B14F-4D97-AF65-F5344CB8AC3E}">
        <p14:creationId xmlns:p14="http://schemas.microsoft.com/office/powerpoint/2010/main" val="29716612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399" y="186983"/>
            <a:ext cx="8901545" cy="6605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2000" dirty="0"/>
              <a:t>1) Sintesi degli andamenti recenti del settore</a:t>
            </a:r>
            <a:endParaRPr lang="it-IT" sz="2000" b="0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8295069"/>
              </p:ext>
            </p:extLst>
          </p:nvPr>
        </p:nvGraphicFramePr>
        <p:xfrm>
          <a:off x="928913" y="1001486"/>
          <a:ext cx="7126515" cy="3447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ttangolo 4"/>
          <p:cNvSpPr/>
          <p:nvPr/>
        </p:nvSpPr>
        <p:spPr>
          <a:xfrm>
            <a:off x="1215242" y="4531611"/>
            <a:ext cx="25362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Elaborazione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ESP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su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ISTAT</a:t>
            </a:r>
          </a:p>
        </p:txBody>
      </p:sp>
    </p:spTree>
    <p:extLst>
      <p:ext uri="{BB962C8B-B14F-4D97-AF65-F5344CB8AC3E}">
        <p14:creationId xmlns:p14="http://schemas.microsoft.com/office/powerpoint/2010/main" val="23964011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399" y="121668"/>
            <a:ext cx="8901545" cy="6605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it-IT" sz="2000" dirty="0"/>
              <a:t>1) Sintesi degli andamenti recenti del settore</a:t>
            </a:r>
            <a:endParaRPr lang="it-IT" sz="2000" b="0" dirty="0">
              <a:solidFill>
                <a:srgbClr val="FF0000"/>
              </a:solidFill>
            </a:endParaRPr>
          </a:p>
        </p:txBody>
      </p:sp>
      <p:graphicFrame>
        <p:nvGraphicFramePr>
          <p:cNvPr id="4" name="Grafic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14516865"/>
              </p:ext>
            </p:extLst>
          </p:nvPr>
        </p:nvGraphicFramePr>
        <p:xfrm>
          <a:off x="928914" y="914400"/>
          <a:ext cx="7336972" cy="3621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ttangolo 5"/>
          <p:cNvSpPr/>
          <p:nvPr/>
        </p:nvSpPr>
        <p:spPr>
          <a:xfrm>
            <a:off x="1215242" y="4531611"/>
            <a:ext cx="2536272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Elaborazione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ESP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su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ISTAT</a:t>
            </a:r>
          </a:p>
        </p:txBody>
      </p:sp>
    </p:spTree>
    <p:extLst>
      <p:ext uri="{BB962C8B-B14F-4D97-AF65-F5344CB8AC3E}">
        <p14:creationId xmlns:p14="http://schemas.microsoft.com/office/powerpoint/2010/main" val="3113203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07818" y="99896"/>
            <a:ext cx="8929255" cy="660502"/>
          </a:xfrm>
        </p:spPr>
        <p:txBody>
          <a:bodyPr>
            <a:noAutofit/>
          </a:bodyPr>
          <a:lstStyle/>
          <a:p>
            <a:r>
              <a:rPr lang="it-IT" sz="1800" dirty="0"/>
              <a:t>1) Sintesi degli andamenti recenti del settore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207818" y="847485"/>
            <a:ext cx="8451273" cy="517188"/>
          </a:xfrm>
        </p:spPr>
        <p:txBody>
          <a:bodyPr/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it-IT" dirty="0"/>
              <a:t>Aziende che hanno risentito degli effetti del </a:t>
            </a:r>
            <a:r>
              <a:rPr lang="it-IT" dirty="0" err="1"/>
              <a:t>Covid</a:t>
            </a:r>
            <a:r>
              <a:rPr lang="it-IT" dirty="0"/>
              <a:t> (Censimento Agricoltura 2020)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78" y="1509242"/>
            <a:ext cx="1262130" cy="2342322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0307" y="1509242"/>
            <a:ext cx="2378369" cy="2376959"/>
          </a:xfrm>
          <a:prstGeom prst="rect">
            <a:avLst/>
          </a:prstGeom>
        </p:spPr>
      </p:pic>
      <p:sp>
        <p:nvSpPr>
          <p:cNvPr id="6" name="Rettangolo 5"/>
          <p:cNvSpPr/>
          <p:nvPr/>
        </p:nvSpPr>
        <p:spPr>
          <a:xfrm>
            <a:off x="402442" y="3972811"/>
            <a:ext cx="3881191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Fonte: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Elaborazione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dati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ISTAT,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Censimento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1050" dirty="0" err="1">
                <a:latin typeface="Helvetica" panose="020B0604020202020204" pitchFamily="34" charset="0"/>
                <a:cs typeface="Helvetica" panose="020B0604020202020204" pitchFamily="34" charset="0"/>
              </a:rPr>
              <a:t>Agricoltura</a:t>
            </a:r>
            <a:r>
              <a:rPr lang="en-GB" sz="1050" dirty="0">
                <a:latin typeface="Helvetica" panose="020B0604020202020204" pitchFamily="34" charset="0"/>
                <a:cs typeface="Helvetica" panose="020B0604020202020204" pitchFamily="34" charset="0"/>
              </a:rPr>
              <a:t> 2020</a:t>
            </a:r>
          </a:p>
        </p:txBody>
      </p:sp>
      <p:sp>
        <p:nvSpPr>
          <p:cNvPr id="7" name="Sottotitolo 2"/>
          <p:cNvSpPr txBox="1">
            <a:spLocks/>
          </p:cNvSpPr>
          <p:nvPr/>
        </p:nvSpPr>
        <p:spPr>
          <a:xfrm>
            <a:off x="4412343" y="1994114"/>
            <a:ext cx="4572000" cy="115548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it-IT" sz="1700" dirty="0"/>
              <a:t>Quota aziende lombarde superiore al dato nazionale</a:t>
            </a:r>
          </a:p>
          <a:p>
            <a:pPr algn="ctr">
              <a:spcBef>
                <a:spcPct val="0"/>
              </a:spcBef>
            </a:pPr>
            <a:endParaRPr lang="it-IT" sz="1700" dirty="0"/>
          </a:p>
          <a:p>
            <a:pPr algn="ctr">
              <a:spcBef>
                <a:spcPct val="0"/>
              </a:spcBef>
            </a:pPr>
            <a:r>
              <a:rPr lang="it-IT" sz="1700" dirty="0"/>
              <a:t>Ma inferiore al comparto Nord-ovest</a:t>
            </a:r>
          </a:p>
        </p:txBody>
      </p:sp>
    </p:spTree>
    <p:extLst>
      <p:ext uri="{BB962C8B-B14F-4D97-AF65-F5344CB8AC3E}">
        <p14:creationId xmlns:p14="http://schemas.microsoft.com/office/powerpoint/2010/main" val="38600893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2981</TotalTime>
  <Words>1209</Words>
  <Application>Microsoft Office PowerPoint</Application>
  <PresentationFormat>Presentazione su schermo (16:9)</PresentationFormat>
  <Paragraphs>134</Paragraphs>
  <Slides>26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26</vt:i4>
      </vt:variant>
    </vt:vector>
  </HeadingPairs>
  <TitlesOfParts>
    <vt:vector size="32" baseType="lpstr">
      <vt:lpstr>Arial</vt:lpstr>
      <vt:lpstr>Calibri</vt:lpstr>
      <vt:lpstr>Helvetica</vt:lpstr>
      <vt:lpstr>Times New Roman</vt:lpstr>
      <vt:lpstr>TimesNewRomanPSMT</vt:lpstr>
      <vt:lpstr>Tema di Office</vt:lpstr>
      <vt:lpstr>              </vt:lpstr>
      <vt:lpstr>ARTICOLAZIONE DELL’INTERVENTO</vt:lpstr>
      <vt:lpstr>1) Sintesi degli andamenti recenti del settore</vt:lpstr>
      <vt:lpstr>1) Sintesi degli andamenti recenti del settore: COMPOSIZIONE DELLA PPB LOMBARDA</vt:lpstr>
      <vt:lpstr>1) Sintesi degli andamenti recenti del settore</vt:lpstr>
      <vt:lpstr>1) Sintesi degli andamenti recenti del settore</vt:lpstr>
      <vt:lpstr>1) Sintesi degli andamenti recenti del settore</vt:lpstr>
      <vt:lpstr>1) Sintesi degli andamenti recenti del settore</vt:lpstr>
      <vt:lpstr>1) Sintesi degli andamenti recenti del settore</vt:lpstr>
      <vt:lpstr>1) Sintesi degli andamenti recenti del settore</vt:lpstr>
      <vt:lpstr>2) Principali caratteristiche del sistema agroalimentare lombardo</vt:lpstr>
      <vt:lpstr>2) Principali caratteristiche del sistema agroalimentare lombardo</vt:lpstr>
      <vt:lpstr>2) Principali caratteristiche del sistema agroalimentare lombardo</vt:lpstr>
      <vt:lpstr>2) Principali caratteristiche del sistema agroalimentare lombardo</vt:lpstr>
      <vt:lpstr>3) Principali caratteristiche strutturali delle aziende agricole lombarde</vt:lpstr>
      <vt:lpstr>3) Principali caratteristiche strutturali delle aziende agricole lombarde </vt:lpstr>
      <vt:lpstr>4) Redditività delle aziende agricole lombarde</vt:lpstr>
      <vt:lpstr>4) Redditività delle aziende agricole lombarde</vt:lpstr>
      <vt:lpstr>4) Redditività delle aziende agricole lombarde</vt:lpstr>
      <vt:lpstr>5) Innovazione, digitalizzazione, formazione</vt:lpstr>
      <vt:lpstr>6) Giovani e ricambio generazionale</vt:lpstr>
      <vt:lpstr>6) Giovani e ricambio generazionale</vt:lpstr>
      <vt:lpstr>6) Giovani e ricambio generazionale</vt:lpstr>
      <vt:lpstr>6) Giovani e ricambio generazionale</vt:lpstr>
      <vt:lpstr>6) Giovani e ricambio generazionale</vt:lpstr>
      <vt:lpstr>GRAZIE PER L’ATTENZIONE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Maria Silvia Giannini</cp:lastModifiedBy>
  <cp:revision>196</cp:revision>
  <dcterms:created xsi:type="dcterms:W3CDTF">2017-12-04T13:54:02Z</dcterms:created>
  <dcterms:modified xsi:type="dcterms:W3CDTF">2023-02-07T13:26:59Z</dcterms:modified>
</cp:coreProperties>
</file>