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sldIdLst>
    <p:sldId id="256" r:id="rId2"/>
    <p:sldId id="979" r:id="rId3"/>
    <p:sldId id="317" r:id="rId4"/>
    <p:sldId id="994" r:id="rId5"/>
    <p:sldId id="987" r:id="rId6"/>
    <p:sldId id="980" r:id="rId7"/>
    <p:sldId id="949" r:id="rId8"/>
    <p:sldId id="950" r:id="rId9"/>
    <p:sldId id="996" r:id="rId10"/>
    <p:sldId id="983" r:id="rId11"/>
    <p:sldId id="952" r:id="rId12"/>
    <p:sldId id="984" r:id="rId13"/>
    <p:sldId id="988" r:id="rId14"/>
    <p:sldId id="990" r:id="rId15"/>
    <p:sldId id="1003" r:id="rId16"/>
    <p:sldId id="991" r:id="rId17"/>
    <p:sldId id="993" r:id="rId18"/>
    <p:sldId id="992" r:id="rId19"/>
    <p:sldId id="995" r:id="rId20"/>
    <p:sldId id="1002" r:id="rId21"/>
    <p:sldId id="999" r:id="rId22"/>
    <p:sldId id="955" r:id="rId23"/>
    <p:sldId id="998" r:id="rId24"/>
  </p:sldIdLst>
  <p:sldSz cx="9144000" cy="5143500" type="screen16x9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056633"/>
    <a:srgbClr val="202121"/>
    <a:srgbClr val="AEB0B3"/>
    <a:srgbClr val="E9ED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5758FB7-9AC5-4552-8A53-C91805E547FA}" styleName="Stile con tema 1 - Color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BC89EF96-8CEA-46FF-86C4-4CE0E7609802}" styleName="Stile chiaro 3 - Colore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84" autoAdjust="0"/>
  </p:normalViewPr>
  <p:slideViewPr>
    <p:cSldViewPr snapToGrid="0" snapToObjects="1">
      <p:cViewPr varScale="1">
        <p:scale>
          <a:sx n="111" d="100"/>
          <a:sy n="111" d="100"/>
        </p:scale>
        <p:origin x="306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Cartel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Cartel2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Cartel1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2521737475750495"/>
          <c:y val="3.7781099128836829E-2"/>
          <c:w val="0.5051207890287851"/>
          <c:h val="0.77898134590274692"/>
        </c:manualLayout>
      </c:layout>
      <c:pieChart>
        <c:varyColors val="1"/>
        <c:ser>
          <c:idx val="0"/>
          <c:order val="0"/>
          <c:tx>
            <c:strRef>
              <c:f>Foglio1!$F$3</c:f>
              <c:strCache>
                <c:ptCount val="1"/>
                <c:pt idx="0">
                  <c:v>€</c:v>
                </c:pt>
              </c:strCache>
            </c:strRef>
          </c:tx>
          <c:explosion val="7"/>
          <c:dPt>
            <c:idx val="0"/>
            <c:bubble3D val="0"/>
            <c:spPr>
              <a:solidFill>
                <a:srgbClr val="0566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E705-48D4-AF6B-44ED5219E2AE}"/>
              </c:ext>
            </c:extLst>
          </c:dPt>
          <c:dPt>
            <c:idx val="1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E705-48D4-AF6B-44ED5219E2AE}"/>
              </c:ext>
            </c:extLst>
          </c:dPt>
          <c:dPt>
            <c:idx val="2"/>
            <c:bubble3D val="0"/>
            <c:spPr>
              <a:solidFill>
                <a:schemeClr val="accent3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E705-48D4-AF6B-44ED5219E2AE}"/>
              </c:ext>
            </c:extLst>
          </c:dPt>
          <c:dLbls>
            <c:dLbl>
              <c:idx val="0"/>
              <c:spPr>
                <a:solidFill>
                  <a:sysClr val="window" lastClr="FFFFFF"/>
                </a:solidFill>
                <a:ln>
                  <a:noFill/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00" b="1" i="0" u="none" strike="noStrike" kern="1200" baseline="0">
                      <a:solidFill>
                        <a:srgbClr val="FF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1-E705-48D4-AF6B-44ED5219E2AE}"/>
                </c:ext>
              </c:extLst>
            </c:dLbl>
            <c:dLbl>
              <c:idx val="2"/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0767908601576726"/>
                      <c:h val="0.1856187218283687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E705-48D4-AF6B-44ED5219E2AE}"/>
                </c:ext>
              </c:extLst>
            </c:dLbl>
            <c:spPr>
              <a:solidFill>
                <a:sysClr val="window" lastClr="FFFFFF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Foglio1!$G$2:$I$2</c:f>
              <c:strCache>
                <c:ptCount val="3"/>
                <c:pt idx="0">
                  <c:v>PAGAMENTI DIRETTI</c:v>
                </c:pt>
                <c:pt idx="1">
                  <c:v>SOSTEGNO SETTORIALE</c:v>
                </c:pt>
                <c:pt idx="2">
                  <c:v>SVILUPPO RURALE</c:v>
                </c:pt>
              </c:strCache>
            </c:strRef>
          </c:cat>
          <c:val>
            <c:numRef>
              <c:f>Foglio1!$G$3:$I$3</c:f>
              <c:numCache>
                <c:formatCode>General</c:formatCode>
                <c:ptCount val="3"/>
                <c:pt idx="0">
                  <c:v>3628.5</c:v>
                </c:pt>
                <c:pt idx="1">
                  <c:v>417.6</c:v>
                </c:pt>
                <c:pt idx="2">
                  <c:v>3279.5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705-48D4-AF6B-44ED5219E2AE}"/>
            </c:ext>
          </c:extLst>
        </c:ser>
        <c:ser>
          <c:idx val="1"/>
          <c:order val="1"/>
          <c:tx>
            <c:strRef>
              <c:f>Foglio1!$F$4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8-E705-48D4-AF6B-44ED5219E2AE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A-E705-48D4-AF6B-44ED5219E2A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C-E705-48D4-AF6B-44ED5219E2AE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Foglio1!$G$2:$I$2</c:f>
              <c:strCache>
                <c:ptCount val="3"/>
                <c:pt idx="0">
                  <c:v>PAGAMENTI DIRETTI</c:v>
                </c:pt>
                <c:pt idx="1">
                  <c:v>SOSTEGNO SETTORIALE</c:v>
                </c:pt>
                <c:pt idx="2">
                  <c:v>SVILUPPO RURALE</c:v>
                </c:pt>
              </c:strCache>
            </c:strRef>
          </c:cat>
          <c:val>
            <c:numRef>
              <c:f>Foglio1!$G$4:$I$4</c:f>
              <c:numCache>
                <c:formatCode>0.00</c:formatCode>
                <c:ptCount val="3"/>
                <c:pt idx="0">
                  <c:v>0</c:v>
                </c:pt>
                <c:pt idx="1">
                  <c:v>0</c:v>
                </c:pt>
                <c:pt idx="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D-E705-48D4-AF6B-44ED5219E2A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Foglio1!$B$12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375-4ECC-BDC1-053CDDE945AD}"/>
              </c:ext>
            </c:extLst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375-4ECC-BDC1-053CDDE945A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375-4ECC-BDC1-053CDDE945AD}"/>
              </c:ext>
            </c:extLst>
          </c:dPt>
          <c:dPt>
            <c:idx val="3"/>
            <c:bubble3D val="0"/>
            <c:spPr>
              <a:solidFill>
                <a:srgbClr val="0566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375-4ECC-BDC1-053CDDE945A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6375-4ECC-BDC1-053CDDE945A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6375-4ECC-BDC1-053CDDE945AD}"/>
              </c:ext>
            </c:extLst>
          </c:dPt>
          <c:dLbls>
            <c:dLbl>
              <c:idx val="1"/>
              <c:tx>
                <c:rich>
                  <a:bodyPr/>
                  <a:lstStyle/>
                  <a:p>
                    <a:r>
                      <a:rPr lang="en-US" b="1" dirty="0"/>
                      <a:t>ECO 1</a:t>
                    </a:r>
                  </a:p>
                  <a:p>
                    <a:fld id="{B58FBE76-993A-49D4-9859-012E9F2908B6}" type="VALUE">
                      <a:rPr lang="en-US" smtClean="0"/>
                      <a:pPr/>
                      <a:t>[VALORE]</a:t>
                    </a:fld>
                    <a:endParaRPr lang="it-IT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375-4ECC-BDC1-053CDDE945AD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ECO 2</a:t>
                    </a:r>
                  </a:p>
                  <a:p>
                    <a:fld id="{9130D792-B4DF-440F-A303-9870D0741F21}" type="VALUE">
                      <a:rPr lang="en-US" smtClean="0"/>
                      <a:pPr/>
                      <a:t>[VALORE]</a:t>
                    </a:fld>
                    <a:endParaRPr lang="it-IT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6375-4ECC-BDC1-053CDDE945AD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ECO 4 </a:t>
                    </a:r>
                  </a:p>
                  <a:p>
                    <a:fld id="{E419007E-2395-4A7C-B1CF-796C3B33D4A6}" type="VALUE">
                      <a:rPr lang="en-US" smtClean="0"/>
                      <a:pPr/>
                      <a:t>[VALORE]</a:t>
                    </a:fld>
                    <a:endParaRPr lang="it-IT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6375-4ECC-BDC1-053CDDE945AD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ECO 3 </a:t>
                    </a:r>
                  </a:p>
                  <a:p>
                    <a:fld id="{E1FB9F81-299D-424F-B9D6-99A38CBC746E}" type="VALUE">
                      <a:rPr lang="en-US" smtClean="0"/>
                      <a:pPr/>
                      <a:t>[VALORE]</a:t>
                    </a:fld>
                    <a:endParaRPr lang="it-IT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9-6375-4ECC-BDC1-053CDDE945AD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ECO 5</a:t>
                    </a:r>
                  </a:p>
                  <a:p>
                    <a:fld id="{0C221C41-4F97-4332-B05F-B556D06AC7DA}" type="VALUE">
                      <a:rPr lang="en-US" smtClean="0"/>
                      <a:pPr/>
                      <a:t>[VALORE]</a:t>
                    </a:fld>
                    <a:endParaRPr lang="it-IT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B-6375-4ECC-BDC1-053CDDE945A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Foglio1!$A$13:$A$18</c:f>
              <c:strCache>
                <c:ptCount val="6"/>
                <c:pt idx="1">
                  <c:v>ECO 1</c:v>
                </c:pt>
                <c:pt idx="2">
                  <c:v>ECO 2</c:v>
                </c:pt>
                <c:pt idx="3">
                  <c:v>ECO 3 </c:v>
                </c:pt>
                <c:pt idx="4">
                  <c:v>ECO 4 </c:v>
                </c:pt>
                <c:pt idx="5">
                  <c:v>ECO 5 </c:v>
                </c:pt>
              </c:strCache>
            </c:strRef>
          </c:cat>
          <c:val>
            <c:numRef>
              <c:f>Foglio1!$B$13:$B$18</c:f>
              <c:numCache>
                <c:formatCode>0.00%</c:formatCode>
                <c:ptCount val="6"/>
                <c:pt idx="1">
                  <c:v>0.42399999999999999</c:v>
                </c:pt>
                <c:pt idx="2">
                  <c:v>0.17499999999999999</c:v>
                </c:pt>
                <c:pt idx="3">
                  <c:v>0.16900000000000001</c:v>
                </c:pt>
                <c:pt idx="4">
                  <c:v>0.183</c:v>
                </c:pt>
                <c:pt idx="5">
                  <c:v>4.9000000000000002E-2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375-4ECC-BDC1-053CDDE945A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10"/>
          <c:dPt>
            <c:idx val="0"/>
            <c:bubble3D val="0"/>
            <c:explosion val="1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9D-4DDC-951E-C87D9B50A1E0}"/>
              </c:ext>
            </c:extLst>
          </c:dPt>
          <c:dPt>
            <c:idx val="1"/>
            <c:bubble3D val="0"/>
            <c:explosion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9D-4DDC-951E-C87D9B50A1E0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5CA89288-15AD-4AC7-9787-18C10C6C252E}" type="CATEGORYNAME">
                      <a:rPr lang="en-US">
                        <a:solidFill>
                          <a:srgbClr val="C00000"/>
                        </a:solidFill>
                      </a:rPr>
                      <a:pPr/>
                      <a:t>[NOME CATEGORIA]</a:t>
                    </a:fld>
                    <a:r>
                      <a:rPr lang="en-US" baseline="0" dirty="0">
                        <a:solidFill>
                          <a:srgbClr val="C00000"/>
                        </a:solidFill>
                      </a:rPr>
                      <a:t>
</a:t>
                    </a:r>
                    <a:fld id="{A60E2457-4106-4015-B21A-4DF8BE095128}" type="PERCENTAGE">
                      <a:rPr lang="en-US" sz="1400" baseline="0">
                        <a:solidFill>
                          <a:srgbClr val="C00000"/>
                        </a:solidFill>
                      </a:rPr>
                      <a:pPr/>
                      <a:t>[PERCENTUALE]</a:t>
                    </a:fld>
                    <a:endParaRPr lang="en-US" baseline="0" dirty="0">
                      <a:solidFill>
                        <a:srgbClr val="C00000"/>
                      </a:solidFill>
                    </a:endParaRPr>
                  </a:p>
                </c:rich>
              </c:tx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29D-4DDC-951E-C87D9B50A1E0}"/>
                </c:ext>
              </c:extLst>
            </c:dLbl>
            <c:dLbl>
              <c:idx val="1"/>
              <c:layout>
                <c:manualLayout>
                  <c:x val="3.8151071952105069E-3"/>
                  <c:y val="3.9174115025283701E-2"/>
                </c:manualLayout>
              </c:layout>
              <c:tx>
                <c:rich>
                  <a:bodyPr/>
                  <a:lstStyle/>
                  <a:p>
                    <a:fld id="{1E13750C-226C-4685-9C4D-3D585451A067}" type="CATEGORYNAME">
                      <a:rPr lang="en-US"/>
                      <a:pPr/>
                      <a:t>[NOME CATEGORIA]</a:t>
                    </a:fld>
                    <a:r>
                      <a:rPr lang="en-US" baseline="0" dirty="0"/>
                      <a:t>
</a:t>
                    </a:r>
                    <a:fld id="{79EC312C-36C4-4AD2-8B44-EBE6AF2BD100}" type="PERCENTAGE">
                      <a:rPr lang="en-US" sz="1400" baseline="0"/>
                      <a:pPr/>
                      <a:t>[PERCENTUALE]</a:t>
                    </a:fld>
                    <a:endParaRPr lang="en-US" baseline="0" dirty="0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502347773250327"/>
                      <c:h val="0.25664529991643925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29D-4DDC-951E-C87D9B50A1E0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prstClr val="white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Foglio1!$L$5:$L$6</c:f>
              <c:strCache>
                <c:ptCount val="2"/>
                <c:pt idx="0">
                  <c:v>PREMI ACCOPPIATI ZOOTECNIA </c:v>
                </c:pt>
                <c:pt idx="1">
                  <c:v>PREMI ACCOPPIATI SUPERFICIE</c:v>
                </c:pt>
              </c:strCache>
            </c:strRef>
          </c:cat>
          <c:val>
            <c:numRef>
              <c:f>Foglio1!$M$5:$M$6</c:f>
              <c:numCache>
                <c:formatCode>0.00%</c:formatCode>
                <c:ptCount val="2"/>
                <c:pt idx="0">
                  <c:v>0.48199999999999998</c:v>
                </c:pt>
                <c:pt idx="1">
                  <c:v>0.51800000000000002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29D-4DDC-951E-C87D9B50A1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F417E-8E24-45B4-8F43-A370FE5F7F88}" type="datetimeFigureOut">
              <a:rPr lang="it-IT" smtClean="0"/>
              <a:t>07/02/2023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8519EE-98BF-4AB1-883A-0679DC34BF5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758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8519EE-98BF-4AB1-883A-0679DC34BF5C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964238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8519EE-98BF-4AB1-883A-0679DC34BF5C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75452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8519EE-98BF-4AB1-883A-0679DC34BF5C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7037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8519EE-98BF-4AB1-883A-0679DC34BF5C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77156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88519EE-98BF-4AB1-883A-0679DC34BF5C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0106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L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0" y="306553"/>
            <a:ext cx="9144000" cy="3031733"/>
          </a:xfrm>
        </p:spPr>
        <p:txBody>
          <a:bodyPr/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359371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L_intern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" y="0"/>
            <a:ext cx="9143193" cy="5143349"/>
          </a:xfrm>
          <a:prstGeom prst="rect">
            <a:avLst/>
          </a:prstGeom>
        </p:spPr>
      </p:pic>
      <p:sp>
        <p:nvSpPr>
          <p:cNvPr id="9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329222"/>
            <a:ext cx="7772400" cy="660502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56633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10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5800" y="1401379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Testo</a:t>
            </a:r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-87586" y="14889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266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" y="0"/>
            <a:ext cx="9143355" cy="5143440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306553"/>
            <a:ext cx="8229600" cy="415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228491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056633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91993" y="1633818"/>
            <a:ext cx="8560014" cy="115185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1000"/>
              </a:spcAft>
            </a:pP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r>
              <a:rPr lang="it-IT" sz="1800" i="1" dirty="0">
                <a:latin typeface="Helvetica" panose="020B0604020202030204" pitchFamily="34" charset="0"/>
              </a:rPr>
              <a:t> </a:t>
            </a:r>
            <a:br>
              <a:rPr lang="it-IT" sz="1800" i="1" dirty="0">
                <a:latin typeface="Helvetica" panose="020B0604020202030204" pitchFamily="34" charset="0"/>
              </a:rPr>
            </a:br>
            <a:br>
              <a:rPr lang="it-IT" sz="2200" dirty="0"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endParaRPr lang="it-IT" sz="20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369871" y="1397285"/>
            <a:ext cx="838371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sz="2800" b="1" i="1" dirty="0">
                <a:solidFill>
                  <a:srgbClr val="056633"/>
                </a:solidFill>
                <a:latin typeface="Helvetica" panose="020B0604020202030204" pitchFamily="34" charset="0"/>
              </a:rPr>
              <a:t>PAGAMENTI DIRETTI PSP 2023 - 2027</a:t>
            </a:r>
          </a:p>
          <a:p>
            <a:pPr algn="ctr">
              <a:spcBef>
                <a:spcPts val="600"/>
              </a:spcBef>
            </a:pPr>
            <a:endParaRPr lang="it-IT" altLang="it-IT" b="1" i="1" dirty="0">
              <a:latin typeface="Helvetica Light" pitchFamily="50" charset="0"/>
            </a:endParaRPr>
          </a:p>
          <a:p>
            <a:pPr algn="ctr">
              <a:spcBef>
                <a:spcPts val="600"/>
              </a:spcBef>
            </a:pPr>
            <a:endParaRPr lang="it-IT" altLang="it-IT" b="1" i="1" dirty="0">
              <a:latin typeface="Helvetica Light" pitchFamily="50" charset="0"/>
            </a:endParaRPr>
          </a:p>
          <a:p>
            <a:pPr algn="ctr">
              <a:spcBef>
                <a:spcPts val="600"/>
              </a:spcBef>
            </a:pPr>
            <a:r>
              <a:rPr lang="it-IT" altLang="it-IT" b="1" i="1" dirty="0">
                <a:latin typeface="Helvetica Light" pitchFamily="50" charset="0"/>
              </a:rPr>
              <a:t>Ida Santagata</a:t>
            </a:r>
          </a:p>
          <a:p>
            <a:pPr algn="ctr">
              <a:spcBef>
                <a:spcPts val="600"/>
              </a:spcBef>
            </a:pPr>
            <a:endParaRPr lang="it-IT" altLang="it-IT" b="1" i="1" dirty="0">
              <a:latin typeface="Helvetica Light" pitchFamily="50" charset="0"/>
            </a:endParaRPr>
          </a:p>
          <a:p>
            <a:pPr algn="ctr">
              <a:spcBef>
                <a:spcPts val="600"/>
              </a:spcBef>
            </a:pPr>
            <a:r>
              <a:rPr lang="it-IT" altLang="it-IT" sz="1800" dirty="0">
                <a:latin typeface="Helvetica Light" pitchFamily="50" charset="0"/>
              </a:rPr>
              <a:t>Milano, </a:t>
            </a:r>
            <a:r>
              <a:rPr lang="it-IT" sz="1800" u="none" strike="noStrike" baseline="0" dirty="0">
                <a:latin typeface="Helvetica Light" pitchFamily="50" charset="0"/>
              </a:rPr>
              <a:t>7 febbraio 2023</a:t>
            </a:r>
            <a:endParaRPr lang="it-IT" altLang="it-IT" sz="1800" dirty="0">
              <a:latin typeface="Helvetica Light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454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396" y="346461"/>
            <a:ext cx="8945593" cy="487597"/>
          </a:xfrm>
        </p:spPr>
        <p:txBody>
          <a:bodyPr>
            <a:normAutofit fontScale="90000"/>
          </a:bodyPr>
          <a:lstStyle/>
          <a:p>
            <a:pPr algn="ctr"/>
            <a:r>
              <a:rPr lang="it-IT" sz="1800" dirty="0"/>
              <a:t>PAGAMENTI DIRETTI DISACCOPPIATI</a:t>
            </a:r>
            <a:br>
              <a:rPr lang="it-IT" sz="1959" dirty="0"/>
            </a:br>
            <a:r>
              <a:rPr lang="it-IT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SOSTEGNO DI BASE AL REDDITO PER LA SOSTENIBILITA’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078" y="846938"/>
            <a:ext cx="8349773" cy="2708776"/>
          </a:xfrm>
        </p:spPr>
        <p:txBody>
          <a:bodyPr/>
          <a:lstStyle/>
          <a:p>
            <a:pPr marL="331783" lvl="1"/>
            <a:r>
              <a:rPr lang="it-IT" sz="2400" b="1" dirty="0">
                <a:solidFill>
                  <a:schemeClr val="tx1"/>
                </a:solidFill>
              </a:rPr>
              <a:t>DIRITTI ALL’AIUTO (TITOLI PAC)</a:t>
            </a:r>
            <a:endParaRPr lang="it-IT" sz="2000" b="1" dirty="0">
              <a:solidFill>
                <a:schemeClr val="tx1"/>
              </a:solidFill>
            </a:endParaRPr>
          </a:p>
          <a:p>
            <a:pPr marL="331783" lvl="1" algn="just"/>
            <a:r>
              <a:rPr lang="it-IT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RISERVA NAZIONALE: </a:t>
            </a:r>
            <a:r>
              <a:rPr lang="it-IT" sz="1800" dirty="0">
                <a:solidFill>
                  <a:schemeClr val="tx1"/>
                </a:solidFill>
              </a:rPr>
              <a:t>Superficie minima 1 ha</a:t>
            </a:r>
          </a:p>
          <a:p>
            <a:pPr marL="674683" lvl="1" indent="-342900" algn="just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</a:rPr>
              <a:t>GIOVANE AGRICOLTORE: 18 - 40 anni, (stessi requisiti del sostegno giovani agricoltori)</a:t>
            </a:r>
          </a:p>
          <a:p>
            <a:pPr marL="674683" lvl="1" indent="-342900" algn="just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</a:rPr>
              <a:t>NUOVO AGRICOLTORE: 41 - </a:t>
            </a:r>
            <a:r>
              <a:rPr lang="it-IT" sz="1800" b="1" dirty="0">
                <a:solidFill>
                  <a:schemeClr val="tx1"/>
                </a:solidFill>
              </a:rPr>
              <a:t>60 anni, </a:t>
            </a:r>
            <a:r>
              <a:rPr lang="it-IT" sz="1800" dirty="0">
                <a:solidFill>
                  <a:schemeClr val="tx1"/>
                </a:solidFill>
              </a:rPr>
              <a:t>insediato nei due anni precedenti all’anno di domanda e con </a:t>
            </a:r>
            <a:r>
              <a:rPr lang="it-IT" sz="1800" u="sng" dirty="0">
                <a:solidFill>
                  <a:schemeClr val="tx1"/>
                </a:solidFill>
              </a:rPr>
              <a:t>requisito di istruzione e competenza.</a:t>
            </a:r>
          </a:p>
          <a:p>
            <a:pPr marL="674683" lvl="1" indent="-342900" algn="just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</a:rPr>
              <a:t>DECISIONI GIUDIZIARIE</a:t>
            </a:r>
          </a:p>
          <a:p>
            <a:pPr marL="674683" lvl="1" indent="-342900" algn="just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</a:rPr>
              <a:t>(secondariamente) superfici in aree svantaggiate</a:t>
            </a:r>
          </a:p>
          <a:p>
            <a:pPr marL="331783" lvl="1" algn="just"/>
            <a:endParaRPr lang="it-IT" sz="105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31783" lvl="1" algn="just"/>
            <a:r>
              <a:rPr lang="it-IT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TRASFERIMENTO TITOLI</a:t>
            </a:r>
            <a:r>
              <a:rPr lang="it-IT" sz="1800" b="1" dirty="0">
                <a:solidFill>
                  <a:schemeClr val="tx1"/>
                </a:solidFill>
              </a:rPr>
              <a:t>: definitivo o temporaneo </a:t>
            </a:r>
            <a:r>
              <a:rPr lang="it-IT" sz="1800" dirty="0">
                <a:solidFill>
                  <a:schemeClr val="tx1"/>
                </a:solidFill>
              </a:rPr>
              <a:t>(affitto se senza terra decurtazione del 50% del valore del titolo). NOVITA’: vincolo di non trasferibilità per tre anni dei titoli ottenuti da riserva nazionale 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E2953F2-6E8B-7CF7-0B3F-1F451085E73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889" y="4294812"/>
            <a:ext cx="443485" cy="23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5346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8762" y="585627"/>
            <a:ext cx="7838593" cy="732867"/>
          </a:xfrm>
        </p:spPr>
        <p:txBody>
          <a:bodyPr>
            <a:normAutofit fontScale="90000"/>
          </a:bodyPr>
          <a:lstStyle/>
          <a:p>
            <a:pPr algn="ctr"/>
            <a:r>
              <a:rPr lang="it-IT" sz="1800" dirty="0"/>
              <a:t>PAGAMENTI DIRETTI DISACCOPPIATI </a:t>
            </a:r>
            <a:br>
              <a:rPr lang="it-IT" sz="2000" dirty="0"/>
            </a:b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SOSTEGNO RIDISTRIBUTIVO COMPLEMENTARE </a:t>
            </a:r>
            <a:b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 REDDITO PER LA SOSTENIBILITÀ</a:t>
            </a:r>
            <a:br>
              <a:rPr lang="it-IT" sz="2200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700" y="1171168"/>
            <a:ext cx="8523655" cy="2335956"/>
          </a:xfrm>
        </p:spPr>
        <p:txBody>
          <a:bodyPr/>
          <a:lstStyle/>
          <a:p>
            <a:endParaRPr lang="it-IT" dirty="0"/>
          </a:p>
          <a:p>
            <a:pPr marL="539152" lvl="1" indent="-207369" algn="just">
              <a:buFont typeface="Arial" panose="020B0604020202020204" pitchFamily="34" charset="0"/>
              <a:buChar char="•"/>
            </a:pPr>
            <a:r>
              <a:rPr lang="en-US" sz="1742" dirty="0">
                <a:solidFill>
                  <a:schemeClr val="tx1"/>
                </a:solidFill>
                <a:cs typeface="Arial" panose="020B0604020202020204" pitchFamily="34" charset="0"/>
              </a:rPr>
              <a:t>Pagamento </a:t>
            </a:r>
            <a:r>
              <a:rPr lang="en-US" sz="1742" dirty="0" err="1">
                <a:solidFill>
                  <a:schemeClr val="tx1"/>
                </a:solidFill>
                <a:cs typeface="Arial" panose="020B0604020202020204" pitchFamily="34" charset="0"/>
              </a:rPr>
              <a:t>disaccoppiato</a:t>
            </a:r>
            <a:r>
              <a:rPr lang="en-US" sz="1742" dirty="0">
                <a:solidFill>
                  <a:schemeClr val="tx1"/>
                </a:solidFill>
                <a:cs typeface="Arial" panose="020B0604020202020204" pitchFamily="34" charset="0"/>
              </a:rPr>
              <a:t>  per </a:t>
            </a:r>
            <a:r>
              <a:rPr lang="en-US" sz="1742" dirty="0" err="1">
                <a:solidFill>
                  <a:schemeClr val="tx1"/>
                </a:solidFill>
                <a:cs typeface="Arial" panose="020B0604020202020204" pitchFamily="34" charset="0"/>
              </a:rPr>
              <a:t>beneficiari</a:t>
            </a:r>
            <a:r>
              <a:rPr lang="en-US" sz="1742" dirty="0">
                <a:solidFill>
                  <a:schemeClr val="tx1"/>
                </a:solidFill>
                <a:cs typeface="Arial" panose="020B0604020202020204" pitchFamily="34" charset="0"/>
              </a:rPr>
              <a:t> con d</a:t>
            </a:r>
            <a:r>
              <a:rPr lang="it-IT" sz="1742" dirty="0" err="1">
                <a:solidFill>
                  <a:schemeClr val="tx1"/>
                </a:solidFill>
                <a:cs typeface="Arial" panose="020B0604020202020204" pitchFamily="34" charset="0"/>
              </a:rPr>
              <a:t>imensione</a:t>
            </a:r>
            <a:r>
              <a:rPr lang="it-IT" sz="1742" dirty="0">
                <a:solidFill>
                  <a:schemeClr val="tx1"/>
                </a:solidFill>
                <a:cs typeface="Arial" panose="020B0604020202020204" pitchFamily="34" charset="0"/>
              </a:rPr>
              <a:t> aziendale da 0,5 ha a 50 ha ammissibili </a:t>
            </a:r>
            <a:r>
              <a:rPr lang="en-US" sz="1742" dirty="0" err="1">
                <a:solidFill>
                  <a:schemeClr val="tx1"/>
                </a:solidFill>
                <a:cs typeface="Arial" panose="020B0604020202020204" pitchFamily="34" charset="0"/>
              </a:rPr>
              <a:t>che</a:t>
            </a:r>
            <a:r>
              <a:rPr lang="en-US" sz="1742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742" dirty="0" err="1">
                <a:solidFill>
                  <a:schemeClr val="tx1"/>
                </a:solidFill>
                <a:cs typeface="Arial" panose="020B0604020202020204" pitchFamily="34" charset="0"/>
              </a:rPr>
              <a:t>hanno</a:t>
            </a:r>
            <a:r>
              <a:rPr lang="en-US" sz="1742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742" dirty="0" err="1">
                <a:solidFill>
                  <a:schemeClr val="tx1"/>
                </a:solidFill>
                <a:cs typeface="Arial" panose="020B0604020202020204" pitchFamily="34" charset="0"/>
              </a:rPr>
              <a:t>diritto</a:t>
            </a:r>
            <a:r>
              <a:rPr lang="en-US" sz="1742" dirty="0">
                <a:solidFill>
                  <a:schemeClr val="tx1"/>
                </a:solidFill>
                <a:cs typeface="Arial" panose="020B0604020202020204" pitchFamily="34" charset="0"/>
              </a:rPr>
              <a:t> al </a:t>
            </a:r>
            <a:r>
              <a:rPr lang="it-IT" sz="1742" dirty="0">
                <a:solidFill>
                  <a:schemeClr val="tx1"/>
                </a:solidFill>
                <a:cs typeface="Arial" panose="020B0604020202020204" pitchFamily="34" charset="0"/>
              </a:rPr>
              <a:t>Sostegno di base al reddito. </a:t>
            </a:r>
          </a:p>
          <a:p>
            <a:pPr marL="539152" lvl="1" indent="-207369" algn="just">
              <a:buFont typeface="Arial" panose="020B0604020202020204" pitchFamily="34" charset="0"/>
              <a:buChar char="•"/>
            </a:pPr>
            <a:r>
              <a:rPr lang="en-US" sz="1742" dirty="0" err="1">
                <a:solidFill>
                  <a:schemeClr val="tx1"/>
                </a:solidFill>
                <a:cs typeface="Arial" panose="020B0604020202020204" pitchFamily="34" charset="0"/>
              </a:rPr>
              <a:t>Pagamento</a:t>
            </a:r>
            <a:r>
              <a:rPr lang="en-US" sz="1742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742" dirty="0" err="1">
                <a:solidFill>
                  <a:schemeClr val="tx1"/>
                </a:solidFill>
                <a:cs typeface="Arial" panose="020B0604020202020204" pitchFamily="34" charset="0"/>
              </a:rPr>
              <a:t>erogato</a:t>
            </a:r>
            <a:r>
              <a:rPr lang="en-US" sz="1742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742" dirty="0" err="1">
                <a:solidFill>
                  <a:schemeClr val="tx1"/>
                </a:solidFill>
                <a:cs typeface="Arial" panose="020B0604020202020204" pitchFamily="34" charset="0"/>
              </a:rPr>
              <a:t>fino</a:t>
            </a:r>
            <a:r>
              <a:rPr lang="en-US" sz="1742" dirty="0">
                <a:solidFill>
                  <a:schemeClr val="tx1"/>
                </a:solidFill>
                <a:cs typeface="Arial" panose="020B0604020202020204" pitchFamily="34" charset="0"/>
              </a:rPr>
              <a:t> a 14 ha </a:t>
            </a:r>
            <a:r>
              <a:rPr lang="it-IT" sz="1742" dirty="0">
                <a:solidFill>
                  <a:schemeClr val="tx1"/>
                </a:solidFill>
              </a:rPr>
              <a:t>compresi gli ettari eccedenti rispetto a quelli utilizzati per l’attivazione dei diritti all’aiuto. Importo previsto </a:t>
            </a:r>
            <a:r>
              <a:rPr lang="it-IT" sz="1742" b="1" i="1" dirty="0">
                <a:solidFill>
                  <a:schemeClr val="tx1"/>
                </a:solidFill>
              </a:rPr>
              <a:t>81,70 €/ha</a:t>
            </a:r>
            <a:r>
              <a:rPr lang="it-IT" sz="1742" dirty="0">
                <a:solidFill>
                  <a:schemeClr val="tx1"/>
                </a:solidFill>
              </a:rPr>
              <a:t>.</a:t>
            </a:r>
          </a:p>
          <a:p>
            <a:pPr marL="331783" lvl="1" algn="just"/>
            <a:endParaRPr lang="it-IT" sz="1742" dirty="0">
              <a:solidFill>
                <a:schemeClr val="tx1"/>
              </a:solidFill>
            </a:endParaRPr>
          </a:p>
          <a:p>
            <a:pPr marL="539152" lvl="1" indent="-207369" algn="l">
              <a:buFont typeface="Arial" panose="020B0604020202020204" pitchFamily="34" charset="0"/>
              <a:buChar char="•"/>
            </a:pPr>
            <a:endParaRPr lang="en-US" sz="174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31783" lvl="1" algn="l"/>
            <a:endParaRPr lang="en-US" sz="174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3" name="Immagine 72">
            <a:extLst>
              <a:ext uri="{FF2B5EF4-FFF2-40B4-BE49-F238E27FC236}">
                <a16:creationId xmlns:a16="http://schemas.microsoft.com/office/drawing/2014/main" id="{8F5B6E43-FD80-1C4D-A92B-06E8D936B8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3" y="130014"/>
            <a:ext cx="919030" cy="487596"/>
          </a:xfrm>
          <a:prstGeom prst="rect">
            <a:avLst/>
          </a:prstGeom>
        </p:spPr>
      </p:pic>
      <p:sp>
        <p:nvSpPr>
          <p:cNvPr id="5" name="Titolo 1">
            <a:extLst>
              <a:ext uri="{FF2B5EF4-FFF2-40B4-BE49-F238E27FC236}">
                <a16:creationId xmlns:a16="http://schemas.microsoft.com/office/drawing/2014/main" id="{1FA7C15B-5BBD-621F-A6D9-5553CDCD6D23}"/>
              </a:ext>
            </a:extLst>
          </p:cNvPr>
          <p:cNvSpPr txBox="1">
            <a:spLocks/>
          </p:cNvSpPr>
          <p:nvPr/>
        </p:nvSpPr>
        <p:spPr>
          <a:xfrm>
            <a:off x="872505" y="2506568"/>
            <a:ext cx="7838593" cy="487597"/>
          </a:xfrm>
          <a:prstGeom prst="rect">
            <a:avLst/>
          </a:prstGeom>
        </p:spPr>
        <p:txBody>
          <a:bodyPr vert="horz" lIns="66359" tIns="33180" rIns="66359" bIns="33180" rtlCol="0" anchor="ctr">
            <a:noAutofit/>
          </a:bodyPr>
          <a:lstStyle>
            <a:lvl1pPr algn="l" defTabSz="45719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algn="ctr"/>
            <a:br>
              <a:rPr lang="it-IT" sz="1742" dirty="0"/>
            </a:br>
            <a:endParaRPr lang="it-IT" sz="1742" dirty="0">
              <a:highlight>
                <a:srgbClr val="FFFF00"/>
              </a:highlight>
            </a:endParaRPr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4A51E992-5DCB-E67A-36C6-59D528FDBB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216514"/>
              </p:ext>
            </p:extLst>
          </p:nvPr>
        </p:nvGraphicFramePr>
        <p:xfrm>
          <a:off x="1681518" y="2880426"/>
          <a:ext cx="5651678" cy="1318617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158784">
                  <a:extLst>
                    <a:ext uri="{9D8B030D-6E8A-4147-A177-3AD203B41FA5}">
                      <a16:colId xmlns:a16="http://schemas.microsoft.com/office/drawing/2014/main" val="1255392885"/>
                    </a:ext>
                  </a:extLst>
                </a:gridCol>
                <a:gridCol w="1439971">
                  <a:extLst>
                    <a:ext uri="{9D8B030D-6E8A-4147-A177-3AD203B41FA5}">
                      <a16:colId xmlns:a16="http://schemas.microsoft.com/office/drawing/2014/main" val="1648389296"/>
                    </a:ext>
                  </a:extLst>
                </a:gridCol>
                <a:gridCol w="2052923">
                  <a:extLst>
                    <a:ext uri="{9D8B030D-6E8A-4147-A177-3AD203B41FA5}">
                      <a16:colId xmlns:a16="http://schemas.microsoft.com/office/drawing/2014/main" val="3812863432"/>
                    </a:ext>
                  </a:extLst>
                </a:gridCol>
              </a:tblGrid>
              <a:tr h="390480"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N. AZIENDE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SUP. PAGABILE (HA)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060244"/>
                  </a:ext>
                </a:extLst>
              </a:tr>
              <a:tr h="30937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N. AZIENDE SOTTO I 50 HA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21.342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193.312,35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23644700"/>
                  </a:ext>
                </a:extLst>
              </a:tr>
              <a:tr h="309379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AZIENDE &lt; 14 HA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13.232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113.540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73213208"/>
                  </a:ext>
                </a:extLst>
              </a:tr>
              <a:tr h="309379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u="none" strike="noStrike" dirty="0">
                          <a:effectLst/>
                        </a:rPr>
                        <a:t>AZIENDE TRA 14 E 50 HA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8.110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79.772,35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05142252"/>
                  </a:ext>
                </a:extLst>
              </a:tr>
            </a:tbl>
          </a:graphicData>
        </a:graphic>
      </p:graphicFrame>
      <p:sp>
        <p:nvSpPr>
          <p:cNvPr id="8" name="Sottotitolo 2">
            <a:extLst>
              <a:ext uri="{FF2B5EF4-FFF2-40B4-BE49-F238E27FC236}">
                <a16:creationId xmlns:a16="http://schemas.microsoft.com/office/drawing/2014/main" id="{09B3843D-F952-BDDA-EF88-962BFDF80587}"/>
              </a:ext>
            </a:extLst>
          </p:cNvPr>
          <p:cNvSpPr txBox="1">
            <a:spLocks/>
          </p:cNvSpPr>
          <p:nvPr/>
        </p:nvSpPr>
        <p:spPr>
          <a:xfrm>
            <a:off x="887104" y="4001595"/>
            <a:ext cx="7369791" cy="76809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dirty="0"/>
          </a:p>
          <a:p>
            <a:pPr marL="331783" lvl="1" algn="just"/>
            <a:r>
              <a:rPr lang="it-IT" sz="1742" dirty="0">
                <a:solidFill>
                  <a:schemeClr val="tx1"/>
                </a:solidFill>
              </a:rPr>
              <a:t>TOTALE PAGAMENTO RIDISTRIBUTIVO LOMBARDIA: 15.793.590,40 €</a:t>
            </a:r>
          </a:p>
          <a:p>
            <a:pPr marL="539152" lvl="1" indent="-207369" algn="l">
              <a:buFont typeface="Arial" panose="020B0604020202020204" pitchFamily="34" charset="0"/>
              <a:buChar char="•"/>
            </a:pPr>
            <a:endParaRPr lang="en-US" sz="174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31783" lvl="1" algn="l"/>
            <a:endParaRPr lang="en-US" sz="1742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C6AED2E8-42D7-9D51-85A1-A3731CC91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0063" y="2913797"/>
            <a:ext cx="847340" cy="32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5238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396" y="346461"/>
            <a:ext cx="8945593" cy="487597"/>
          </a:xfrm>
        </p:spPr>
        <p:txBody>
          <a:bodyPr>
            <a:normAutofit fontScale="90000"/>
          </a:bodyPr>
          <a:lstStyle/>
          <a:p>
            <a:pPr algn="ctr"/>
            <a:r>
              <a:rPr lang="it-IT" sz="1800" dirty="0"/>
              <a:t>PAGAMENTI DIRETTI DISACCOPPIATI</a:t>
            </a:r>
            <a:br>
              <a:rPr lang="it-IT" sz="1959" dirty="0"/>
            </a:br>
            <a:r>
              <a:rPr lang="it-IT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SOSTEGNO PER I GIOVANI AGRICOLTORI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" y="1158370"/>
            <a:ext cx="8945592" cy="3253973"/>
          </a:xfrm>
        </p:spPr>
        <p:txBody>
          <a:bodyPr/>
          <a:lstStyle/>
          <a:p>
            <a:pPr marL="539152" lvl="1" indent="-207369" algn="just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</a:rPr>
              <a:t>Pagamento disaccoppiato annuale per ettaro ammissibile fino a 90 ha</a:t>
            </a:r>
            <a:r>
              <a:rPr lang="en-US" sz="1800" i="1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per chi ha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diritto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al </a:t>
            </a:r>
            <a:r>
              <a:rPr lang="en-US" sz="1800" dirty="0" err="1">
                <a:solidFill>
                  <a:schemeClr val="tx1"/>
                </a:solidFill>
                <a:cs typeface="Arial" panose="020B0604020202020204" pitchFamily="34" charset="0"/>
              </a:rPr>
              <a:t>Sostegno</a:t>
            </a:r>
            <a:r>
              <a:rPr lang="en-US" sz="1800" dirty="0">
                <a:solidFill>
                  <a:schemeClr val="tx1"/>
                </a:solidFill>
                <a:cs typeface="Arial" panose="020B0604020202020204" pitchFamily="34" charset="0"/>
              </a:rPr>
              <a:t> di base</a:t>
            </a:r>
            <a:r>
              <a:rPr lang="it-IT" sz="1800" dirty="0">
                <a:solidFill>
                  <a:schemeClr val="tx1"/>
                </a:solidFill>
              </a:rPr>
              <a:t> compresi gli ettari eccedenti rispetto a quelli utilizzati per l’attivazione dei diritti all’aiuto.</a:t>
            </a:r>
          </a:p>
          <a:p>
            <a:pPr marL="539152" lvl="1" indent="-207369" algn="just">
              <a:buFont typeface="Arial" panose="020B0604020202020204" pitchFamily="34" charset="0"/>
              <a:buChar char="•"/>
            </a:pPr>
            <a:endParaRPr lang="it-IT" sz="800" b="1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539152" lvl="1" indent="-207369" algn="just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</a:rPr>
              <a:t>Pagamento concesso per 5 anni consecutivi alla presentazione della prima domanda. Importo previsto </a:t>
            </a:r>
            <a:r>
              <a:rPr lang="it-IT" sz="1800" b="1" i="1" dirty="0">
                <a:solidFill>
                  <a:schemeClr val="tx1"/>
                </a:solidFill>
              </a:rPr>
              <a:t>83,50 €/ha</a:t>
            </a:r>
            <a:r>
              <a:rPr lang="it-IT" sz="1800" dirty="0">
                <a:solidFill>
                  <a:schemeClr val="tx1"/>
                </a:solidFill>
              </a:rPr>
              <a:t>.</a:t>
            </a:r>
          </a:p>
          <a:p>
            <a:pPr marL="539152" lvl="1" indent="-207369" algn="just">
              <a:buFont typeface="Arial" panose="020B0604020202020204" pitchFamily="34" charset="0"/>
              <a:buChar char="•"/>
            </a:pPr>
            <a:endParaRPr lang="it-IT" sz="800" dirty="0">
              <a:solidFill>
                <a:schemeClr val="tx1"/>
              </a:solidFill>
            </a:endParaRPr>
          </a:p>
          <a:p>
            <a:pPr marL="539152" lvl="1" indent="-207369" algn="just"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chemeClr val="tx1"/>
                </a:solidFill>
              </a:rPr>
              <a:t>Requisiti:</a:t>
            </a:r>
          </a:p>
          <a:p>
            <a:pPr marL="1074733" lvl="2" indent="-285750" algn="just"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chemeClr val="tx1"/>
                </a:solidFill>
              </a:rPr>
              <a:t>Requisito anagrafico (18-40 anni)</a:t>
            </a:r>
          </a:p>
          <a:p>
            <a:pPr marL="1074733" lvl="2" indent="-285750" algn="just"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chemeClr val="tx1"/>
                </a:solidFill>
              </a:rPr>
              <a:t>Insediamento per la prima volta come «capo azienda» nei 5 anni precedenti la presentazione della Domanda</a:t>
            </a:r>
          </a:p>
          <a:p>
            <a:pPr marL="1074733" lvl="2" indent="-285750" algn="just">
              <a:buFont typeface="Wingdings" panose="05000000000000000000" pitchFamily="2" charset="2"/>
              <a:buChar char="ü"/>
            </a:pPr>
            <a:r>
              <a:rPr lang="it-IT" sz="1800" b="1" dirty="0">
                <a:solidFill>
                  <a:schemeClr val="tx1"/>
                </a:solidFill>
              </a:rPr>
              <a:t>Requisito Formazione e competenza</a:t>
            </a:r>
          </a:p>
          <a:p>
            <a:pPr marL="663566" lvl="2" algn="l">
              <a:spcBef>
                <a:spcPts val="0"/>
              </a:spcBef>
            </a:pPr>
            <a:endParaRPr lang="it-IT" dirty="0">
              <a:solidFill>
                <a:schemeClr val="tx1"/>
              </a:solidFill>
              <a:highlight>
                <a:srgbClr val="FFFF00"/>
              </a:highlight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1DCCB2A-B506-8FB9-0348-284EE6CF9BC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983" y="1792648"/>
            <a:ext cx="443485" cy="23529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E80414A-ACCE-91A0-988E-A6E6BF14E22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196" y="4278177"/>
            <a:ext cx="443485" cy="23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516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82895" y="451858"/>
            <a:ext cx="9858409" cy="487597"/>
          </a:xfrm>
        </p:spPr>
        <p:txBody>
          <a:bodyPr>
            <a:noAutofit/>
          </a:bodyPr>
          <a:lstStyle/>
          <a:p>
            <a:pPr algn="ctr"/>
            <a:r>
              <a:rPr lang="it-IT" sz="2000" dirty="0"/>
              <a:t>PAGAMENTI DIRETTI DISACCOPPIATI </a:t>
            </a:r>
            <a:br>
              <a:rPr lang="it-IT" sz="2000" dirty="0"/>
            </a:br>
            <a:r>
              <a:rPr lang="it-IT" sz="2032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REGIMI PER IL CLIMA, L’AMBIENTE E IL BENESSERE DEGLI ANIMALI </a:t>
            </a:r>
            <a:r>
              <a:rPr lang="it-IT" sz="2032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(ECOSCHEMI)</a:t>
            </a:r>
            <a:endParaRPr lang="it-IT" sz="1742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Grafico 3">
            <a:extLst>
              <a:ext uri="{FF2B5EF4-FFF2-40B4-BE49-F238E27FC236}">
                <a16:creationId xmlns:a16="http://schemas.microsoft.com/office/drawing/2014/main" id="{3844451D-A89E-145A-9938-8AF8618756E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1484451"/>
              </p:ext>
            </p:extLst>
          </p:nvPr>
        </p:nvGraphicFramePr>
        <p:xfrm>
          <a:off x="4993241" y="1520025"/>
          <a:ext cx="4238626" cy="2981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Tabella 5">
            <a:extLst>
              <a:ext uri="{FF2B5EF4-FFF2-40B4-BE49-F238E27FC236}">
                <a16:creationId xmlns:a16="http://schemas.microsoft.com/office/drawing/2014/main" id="{B33E3C60-D2A7-99C9-91BB-1017684782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288425"/>
              </p:ext>
            </p:extLst>
          </p:nvPr>
        </p:nvGraphicFramePr>
        <p:xfrm>
          <a:off x="294767" y="1653709"/>
          <a:ext cx="4529946" cy="2731196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3445026">
                  <a:extLst>
                    <a:ext uri="{9D8B030D-6E8A-4147-A177-3AD203B41FA5}">
                      <a16:colId xmlns:a16="http://schemas.microsoft.com/office/drawing/2014/main" val="1530108823"/>
                    </a:ext>
                  </a:extLst>
                </a:gridCol>
                <a:gridCol w="1084920">
                  <a:extLst>
                    <a:ext uri="{9D8B030D-6E8A-4147-A177-3AD203B41FA5}">
                      <a16:colId xmlns:a16="http://schemas.microsoft.com/office/drawing/2014/main" val="4170685663"/>
                    </a:ext>
                  </a:extLst>
                </a:gridCol>
              </a:tblGrid>
              <a:tr h="26584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it-IT" sz="120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Tipologia di eco-schemi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 Light" panose="020F0302020204030204" pitchFamily="34" charset="0"/>
                      </a:endParaRPr>
                    </a:p>
                  </a:txBody>
                  <a:tcPr marL="5903" marR="5903" marT="5903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Plafond annuo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 Light" panose="020F0302020204030204" pitchFamily="34" charset="0"/>
                      </a:endParaRPr>
                    </a:p>
                  </a:txBody>
                  <a:tcPr marL="5903" marR="5903" marT="5903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465518"/>
                  </a:ext>
                </a:extLst>
              </a:tr>
              <a:tr h="206318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200" u="none" strike="noStrike" dirty="0"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</a:rPr>
                        <a:t>(euro)</a:t>
                      </a:r>
                      <a:endParaRPr lang="it-IT" sz="1200" b="1" i="0" u="none" strike="noStrike" dirty="0">
                        <a:solidFill>
                          <a:srgbClr val="FFFFFF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 Light" panose="020F0302020204030204" pitchFamily="34" charset="0"/>
                      </a:endParaRPr>
                    </a:p>
                  </a:txBody>
                  <a:tcPr marL="5903" marR="5903" marT="5903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168691"/>
                  </a:ext>
                </a:extLst>
              </a:tr>
              <a:tr h="372874">
                <a:tc>
                  <a:txBody>
                    <a:bodyPr/>
                    <a:lstStyle/>
                    <a:p>
                      <a:pPr marL="85725" indent="0" algn="l" rtl="0" fontAlgn="ctr">
                        <a:tabLst>
                          <a:tab pos="3225800" algn="l"/>
                        </a:tabLst>
                      </a:pPr>
                      <a:r>
                        <a:rPr lang="it-IT" sz="1100" b="1" u="none" strike="noStrike" dirty="0">
                          <a:effectLst/>
                        </a:rPr>
                        <a:t>ECO 1 </a:t>
                      </a:r>
                      <a:r>
                        <a:rPr lang="it-IT" sz="1100" u="none" strike="noStrike" dirty="0">
                          <a:effectLst/>
                        </a:rPr>
                        <a:t>– Pagamento per la riduzione dell’antimicrobico resistenza e per il benessere animale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3" marR="5903" marT="590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>
                          <a:effectLst/>
                        </a:rPr>
                        <a:t>376.424.142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03" marR="5903" marT="5903" marB="0" anchor="ctr"/>
                </a:tc>
                <a:extLst>
                  <a:ext uri="{0D108BD9-81ED-4DB2-BD59-A6C34878D82A}">
                    <a16:rowId xmlns:a16="http://schemas.microsoft.com/office/drawing/2014/main" val="378074149"/>
                  </a:ext>
                </a:extLst>
              </a:tr>
              <a:tr h="328870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it-IT" sz="1100" b="1" u="none" strike="noStrike" dirty="0">
                          <a:effectLst/>
                        </a:rPr>
                        <a:t>EC0 2 </a:t>
                      </a:r>
                      <a:r>
                        <a:rPr lang="it-IT" sz="1100" u="none" strike="noStrike" dirty="0">
                          <a:effectLst/>
                        </a:rPr>
                        <a:t>– Pagamento per inerbimento delle colture arboree 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3" marR="5903" marT="590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>
                          <a:effectLst/>
                        </a:rPr>
                        <a:t>155.325.576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03" marR="5903" marT="5903" marB="0" anchor="ctr"/>
                </a:tc>
                <a:extLst>
                  <a:ext uri="{0D108BD9-81ED-4DB2-BD59-A6C34878D82A}">
                    <a16:rowId xmlns:a16="http://schemas.microsoft.com/office/drawing/2014/main" val="2422230077"/>
                  </a:ext>
                </a:extLst>
              </a:tr>
              <a:tr h="386535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it-IT" sz="1100" b="1" u="none" strike="noStrike" dirty="0">
                          <a:effectLst/>
                        </a:rPr>
                        <a:t>ECO 3 </a:t>
                      </a:r>
                      <a:r>
                        <a:rPr lang="it-IT" sz="1100" u="none" strike="noStrike" dirty="0">
                          <a:effectLst/>
                        </a:rPr>
                        <a:t>– Pagamento per la salvaguardia di olivi di valore paesaggistico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3" marR="5903" marT="590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>
                          <a:effectLst/>
                        </a:rPr>
                        <a:t>150.021.388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03" marR="5903" marT="5903" marB="0" anchor="ctr"/>
                </a:tc>
                <a:extLst>
                  <a:ext uri="{0D108BD9-81ED-4DB2-BD59-A6C34878D82A}">
                    <a16:rowId xmlns:a16="http://schemas.microsoft.com/office/drawing/2014/main" val="1751959622"/>
                  </a:ext>
                </a:extLst>
              </a:tr>
              <a:tr h="372874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it-IT" sz="1100" b="1" u="none" strike="noStrike" dirty="0">
                          <a:effectLst/>
                        </a:rPr>
                        <a:t>ECO 4 </a:t>
                      </a:r>
                      <a:r>
                        <a:rPr lang="it-IT" sz="1100" u="none" strike="noStrike" dirty="0">
                          <a:effectLst/>
                        </a:rPr>
                        <a:t>– Pagamento per sistemi foraggeri estensivi con avvicendamento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3" marR="5903" marT="590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>
                          <a:effectLst/>
                        </a:rPr>
                        <a:t>162.662.918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03" marR="5903" marT="5903" marB="0" anchor="ctr"/>
                </a:tc>
                <a:extLst>
                  <a:ext uri="{0D108BD9-81ED-4DB2-BD59-A6C34878D82A}">
                    <a16:rowId xmlns:a16="http://schemas.microsoft.com/office/drawing/2014/main" val="3387970039"/>
                  </a:ext>
                </a:extLst>
              </a:tr>
              <a:tr h="372874">
                <a:tc>
                  <a:txBody>
                    <a:bodyPr/>
                    <a:lstStyle/>
                    <a:p>
                      <a:pPr marL="85725" indent="0" algn="l" rtl="0" fontAlgn="ctr"/>
                      <a:r>
                        <a:rPr lang="it-IT" sz="1100" b="1" u="none" strike="noStrike" dirty="0">
                          <a:effectLst/>
                        </a:rPr>
                        <a:t>ECO 5 </a:t>
                      </a:r>
                      <a:r>
                        <a:rPr lang="it-IT" sz="1100" u="none" strike="noStrike" dirty="0">
                          <a:effectLst/>
                        </a:rPr>
                        <a:t>– Pagamento per misure specifiche per gli impollinatori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3" marR="5903" marT="590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u="none" strike="noStrike" dirty="0">
                          <a:effectLst/>
                        </a:rPr>
                        <a:t>43.359.550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03" marR="5903" marT="5903" marB="0" anchor="ctr"/>
                </a:tc>
                <a:extLst>
                  <a:ext uri="{0D108BD9-81ED-4DB2-BD59-A6C34878D82A}">
                    <a16:rowId xmlns:a16="http://schemas.microsoft.com/office/drawing/2014/main" val="4164636280"/>
                  </a:ext>
                </a:extLst>
              </a:tr>
              <a:tr h="243061">
                <a:tc>
                  <a:txBody>
                    <a:bodyPr/>
                    <a:lstStyle/>
                    <a:p>
                      <a:pPr algn="ctr" rtl="0" fontAlgn="ctr">
                        <a:lnSpc>
                          <a:spcPct val="150000"/>
                        </a:lnSpc>
                      </a:pPr>
                      <a:r>
                        <a:rPr lang="it-IT" sz="1100" b="1" u="none" strike="noStrike" dirty="0">
                          <a:effectLst/>
                        </a:rPr>
                        <a:t>Totale eco-schemi</a:t>
                      </a:r>
                    </a:p>
                    <a:p>
                      <a:pPr algn="just" rtl="0" fontAlgn="ctr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03" marR="5903" marT="5903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u="none" strike="noStrike" dirty="0">
                          <a:effectLst/>
                        </a:rPr>
                        <a:t>887.793.574</a:t>
                      </a:r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03" marR="5903" marT="5903" marB="0" anchor="ctr"/>
                </a:tc>
                <a:extLst>
                  <a:ext uri="{0D108BD9-81ED-4DB2-BD59-A6C34878D82A}">
                    <a16:rowId xmlns:a16="http://schemas.microsoft.com/office/drawing/2014/main" val="1760293057"/>
                  </a:ext>
                </a:extLst>
              </a:tr>
            </a:tbl>
          </a:graphicData>
        </a:graphic>
      </p:graphicFrame>
      <p:pic>
        <p:nvPicPr>
          <p:cNvPr id="3" name="Immagine 2">
            <a:extLst>
              <a:ext uri="{FF2B5EF4-FFF2-40B4-BE49-F238E27FC236}">
                <a16:creationId xmlns:a16="http://schemas.microsoft.com/office/drawing/2014/main" id="{C48C04F3-AA56-8D98-C629-842CBF5A2C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3" y="130014"/>
            <a:ext cx="919030" cy="48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9554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42" y="634234"/>
            <a:ext cx="8934234" cy="487597"/>
          </a:xfrm>
        </p:spPr>
        <p:txBody>
          <a:bodyPr>
            <a:noAutofit/>
          </a:bodyPr>
          <a:lstStyle/>
          <a:p>
            <a:pPr algn="ctr"/>
            <a: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  <a:t>REGIMI PER IL CLIMA, L’AMBIENTE E IL BENESSERE DEGLI ANIMALI </a:t>
            </a:r>
            <a:b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ECO 1</a:t>
            </a:r>
            <a:r>
              <a:rPr lang="it-IT" sz="1600" dirty="0">
                <a:solidFill>
                  <a:schemeClr val="tx1"/>
                </a:solidFill>
              </a:rPr>
              <a:t> </a:t>
            </a:r>
            <a:r>
              <a:rPr lang="it-IT" sz="1600" dirty="0"/>
              <a:t>Pagamento per la riduzione dell’antimicrobico</a:t>
            </a:r>
            <a:br>
              <a:rPr lang="it-IT" sz="1600" dirty="0"/>
            </a:br>
            <a:r>
              <a:rPr lang="it-IT" sz="1600" dirty="0"/>
              <a:t> resistenza e per il benessere animale</a:t>
            </a:r>
            <a:br>
              <a:rPr lang="it-IT" sz="1600" dirty="0"/>
            </a:br>
            <a:br>
              <a:rPr lang="it-IT" sz="1800" dirty="0">
                <a:solidFill>
                  <a:schemeClr val="tx1"/>
                </a:solidFill>
              </a:rPr>
            </a:br>
            <a:br>
              <a:rPr lang="it-IT" sz="1451" i="1" dirty="0">
                <a:latin typeface="Arial" pitchFamily="34" charset="0"/>
                <a:cs typeface="Arial" pitchFamily="34" charset="0"/>
              </a:rPr>
            </a:br>
            <a:endParaRPr lang="it-IT" sz="1306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53282" y="1802657"/>
            <a:ext cx="9197282" cy="3698494"/>
          </a:xfrm>
        </p:spPr>
        <p:txBody>
          <a:bodyPr/>
          <a:lstStyle/>
          <a:p>
            <a:pPr lvl="2" algn="l"/>
            <a:endParaRPr lang="it-IT" altLang="it-IT" sz="2000" dirty="0">
              <a:solidFill>
                <a:srgbClr val="0566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 algn="l"/>
            <a:endParaRPr lang="it-IT" altLang="it-IT" sz="2000" b="1" dirty="0">
              <a:solidFill>
                <a:srgbClr val="0566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 algn="l"/>
            <a:endParaRPr lang="it-IT" altLang="it-IT" sz="2000" b="1" dirty="0">
              <a:solidFill>
                <a:srgbClr val="0566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 algn="l"/>
            <a:endParaRPr lang="it-IT" altLang="it-IT" sz="2000" b="1" dirty="0">
              <a:solidFill>
                <a:srgbClr val="0566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3" algn="l"/>
            <a:endParaRPr lang="it-IT" altLang="it-IT" dirty="0">
              <a:solidFill>
                <a:schemeClr val="tx1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584089" lvl="3" algn="l"/>
            <a:endParaRPr lang="it-IT" altLang="it-IT" dirty="0">
              <a:solidFill>
                <a:schemeClr val="tx1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 algn="l"/>
            <a:endParaRPr lang="it-IT" altLang="it-IT" sz="1800" dirty="0">
              <a:solidFill>
                <a:schemeClr val="tx1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 algn="l"/>
            <a:r>
              <a:rPr lang="it-IT" altLang="it-IT" sz="1800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UBA premiabili in base alla media annuale dei capi per ciascun orientamento e categoria.</a:t>
            </a:r>
          </a:p>
          <a:p>
            <a:pPr lvl="1" algn="l"/>
            <a:endParaRPr lang="it-IT" dirty="0"/>
          </a:p>
          <a:p>
            <a:pPr lvl="1" algn="l"/>
            <a:endParaRPr lang="it-IT" dirty="0"/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D4CEE423-5A63-4AAF-7E4C-A994EA6CC5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626477"/>
              </p:ext>
            </p:extLst>
          </p:nvPr>
        </p:nvGraphicFramePr>
        <p:xfrm>
          <a:off x="299380" y="1250822"/>
          <a:ext cx="8545240" cy="28956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54714">
                  <a:extLst>
                    <a:ext uri="{9D8B030D-6E8A-4147-A177-3AD203B41FA5}">
                      <a16:colId xmlns:a16="http://schemas.microsoft.com/office/drawing/2014/main" val="864607944"/>
                    </a:ext>
                  </a:extLst>
                </a:gridCol>
                <a:gridCol w="2135159">
                  <a:extLst>
                    <a:ext uri="{9D8B030D-6E8A-4147-A177-3AD203B41FA5}">
                      <a16:colId xmlns:a16="http://schemas.microsoft.com/office/drawing/2014/main" val="425070513"/>
                    </a:ext>
                  </a:extLst>
                </a:gridCol>
                <a:gridCol w="1927803">
                  <a:extLst>
                    <a:ext uri="{9D8B030D-6E8A-4147-A177-3AD203B41FA5}">
                      <a16:colId xmlns:a16="http://schemas.microsoft.com/office/drawing/2014/main" val="2245278179"/>
                    </a:ext>
                  </a:extLst>
                </a:gridCol>
                <a:gridCol w="2327564">
                  <a:extLst>
                    <a:ext uri="{9D8B030D-6E8A-4147-A177-3AD203B41FA5}">
                      <a16:colId xmlns:a16="http://schemas.microsoft.com/office/drawing/2014/main" val="4217327071"/>
                    </a:ext>
                  </a:extLst>
                </a:gridCol>
              </a:tblGrid>
              <a:tr h="348611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>
                          <a:solidFill>
                            <a:schemeClr val="bg1"/>
                          </a:solidFill>
                        </a:rPr>
                        <a:t>DUE LIVELLI DI ADESIONE ALTERNATIVI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SPECIE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IMPEGNI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IMPORTO PREVISTO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818836"/>
                  </a:ext>
                </a:extLst>
              </a:tr>
              <a:tr h="120561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altLang="it-IT" sz="1100" b="1" dirty="0">
                        <a:solidFill>
                          <a:srgbClr val="056633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altLang="it-IT" sz="1100" b="1" dirty="0">
                        <a:solidFill>
                          <a:srgbClr val="056633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it-IT" sz="2000" b="1" dirty="0">
                          <a:solidFill>
                            <a:srgbClr val="0566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LIVELLO 1</a:t>
                      </a:r>
                      <a:r>
                        <a:rPr lang="it-IT" altLang="it-IT" sz="1600" b="1" dirty="0">
                          <a:solidFill>
                            <a:srgbClr val="056633"/>
                          </a:solidFill>
                        </a:rPr>
                        <a:t>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it-IT" sz="1100" b="1" dirty="0">
                          <a:solidFill>
                            <a:srgbClr val="056633"/>
                          </a:solidFill>
                        </a:rPr>
                        <a:t> </a:t>
                      </a:r>
                      <a:r>
                        <a:rPr lang="it-IT" altLang="it-IT" sz="1200" b="1" dirty="0">
                          <a:solidFill>
                            <a:srgbClr val="056633"/>
                          </a:solidFill>
                        </a:rPr>
                        <a:t>Riduzione dell’antimicrobico resistenza  </a:t>
                      </a:r>
                    </a:p>
                    <a:p>
                      <a:pPr algn="ctr"/>
                      <a:endParaRPr lang="it-IT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66700" lvl="2" indent="-174625" algn="l">
                        <a:buFont typeface="Arial" panose="020B0604020202020204" pitchFamily="34" charset="0"/>
                        <a:buChar char="•"/>
                      </a:pPr>
                      <a:r>
                        <a:rPr lang="it-IT" altLang="it-IT" sz="1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BOVINI (latte, carne o misti </a:t>
                      </a:r>
                      <a:r>
                        <a:rPr lang="it-IT" altLang="it-IT" sz="1100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compresi i vitelli a carne bianca</a:t>
                      </a:r>
                      <a:r>
                        <a:rPr lang="it-IT" altLang="it-IT" sz="1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);</a:t>
                      </a:r>
                    </a:p>
                    <a:p>
                      <a:pPr marL="266700" lvl="2" indent="-174625" algn="l">
                        <a:buFont typeface="Arial" panose="020B0604020202020204" pitchFamily="34" charset="0"/>
                        <a:buChar char="•"/>
                      </a:pPr>
                      <a:r>
                        <a:rPr lang="it-IT" altLang="it-IT" sz="1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OVICAPRINI,</a:t>
                      </a:r>
                    </a:p>
                    <a:p>
                      <a:pPr marL="266700" lvl="2" indent="-174625" algn="l">
                        <a:buFont typeface="Arial" panose="020B0604020202020204" pitchFamily="34" charset="0"/>
                        <a:buChar char="•"/>
                      </a:pPr>
                      <a:r>
                        <a:rPr lang="it-IT" altLang="it-IT" sz="1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BUFALINI,</a:t>
                      </a:r>
                    </a:p>
                    <a:p>
                      <a:pPr marL="266700" lvl="2" indent="-174625" algn="l">
                        <a:buFont typeface="Arial" panose="020B0604020202020204" pitchFamily="34" charset="0"/>
                        <a:buChar char="•"/>
                      </a:pPr>
                      <a:r>
                        <a:rPr lang="it-IT" altLang="it-IT" sz="1100" u="sng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SUINI </a:t>
                      </a:r>
                      <a:r>
                        <a:rPr lang="it-IT" altLang="it-IT" sz="1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(scrofe e suini macellati)</a:t>
                      </a:r>
                      <a:endParaRPr lang="it-IT" sz="1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lvl="3" indent="0" algn="l">
                        <a:buFont typeface="Arial" panose="020B0604020202020204" pitchFamily="34" charset="0"/>
                        <a:buNone/>
                      </a:pPr>
                      <a:r>
                        <a:rPr lang="it-IT" altLang="it-IT" sz="1100" dirty="0">
                          <a:solidFill>
                            <a:schemeClr val="tx1"/>
                          </a:solidFill>
                        </a:rPr>
                        <a:t>Adesione a </a:t>
                      </a:r>
                      <a:r>
                        <a:rPr lang="it-IT" altLang="it-IT" sz="1100" b="1" dirty="0" err="1">
                          <a:solidFill>
                            <a:schemeClr val="tx1"/>
                          </a:solidFill>
                        </a:rPr>
                        <a:t>Classyfarm</a:t>
                      </a:r>
                      <a:endParaRPr lang="it-IT" altLang="it-IT" sz="1100" b="1" dirty="0">
                        <a:solidFill>
                          <a:schemeClr val="tx1"/>
                        </a:solidFill>
                      </a:endParaRPr>
                    </a:p>
                    <a:p>
                      <a:pPr marL="0" lvl="3" indent="0" algn="l">
                        <a:buFont typeface="Arial" panose="020B0604020202020204" pitchFamily="34" charset="0"/>
                        <a:buNone/>
                      </a:pPr>
                      <a:endParaRPr lang="it-IT" altLang="it-IT" sz="1100" dirty="0">
                        <a:solidFill>
                          <a:schemeClr val="tx1"/>
                        </a:solidFill>
                      </a:endParaRPr>
                    </a:p>
                    <a:p>
                      <a:pPr marL="0" lvl="3" indent="0" algn="l">
                        <a:buFont typeface="Arial" panose="020B0604020202020204" pitchFamily="34" charset="0"/>
                        <a:buNone/>
                      </a:pPr>
                      <a:r>
                        <a:rPr lang="it-IT" altLang="it-IT" sz="1100" dirty="0">
                          <a:solidFill>
                            <a:schemeClr val="tx1"/>
                          </a:solidFill>
                        </a:rPr>
                        <a:t>Riduzione dell’uso di antimicrobici misurata in </a:t>
                      </a:r>
                      <a:r>
                        <a:rPr lang="it-IT" altLang="it-IT" sz="1100" b="1" dirty="0">
                          <a:solidFill>
                            <a:schemeClr val="tx1"/>
                          </a:solidFill>
                        </a:rPr>
                        <a:t>DDD </a:t>
                      </a:r>
                      <a:r>
                        <a:rPr lang="it-IT" altLang="it-IT" sz="1100" b="1" i="1" dirty="0">
                          <a:solidFill>
                            <a:schemeClr val="tx1"/>
                          </a:solidFill>
                        </a:rPr>
                        <a:t>(dose definita giornaliera) </a:t>
                      </a:r>
                      <a:r>
                        <a:rPr lang="it-IT" altLang="it-IT" sz="1100" dirty="0">
                          <a:solidFill>
                            <a:schemeClr val="tx1"/>
                          </a:solidFill>
                        </a:rPr>
                        <a:t>in riferimento alla mediana regionale</a:t>
                      </a:r>
                      <a:endParaRPr lang="it-IT" altLang="it-IT" sz="1100" dirty="0">
                        <a:solidFill>
                          <a:schemeClr val="tx1"/>
                        </a:solidFill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Bovini latte </a:t>
                      </a:r>
                      <a:r>
                        <a:rPr lang="it-IT" sz="1100" b="1" dirty="0"/>
                        <a:t>66 €/UBA</a:t>
                      </a:r>
                    </a:p>
                    <a:p>
                      <a:r>
                        <a:rPr lang="it-IT" sz="1100" dirty="0"/>
                        <a:t>Bovini carne </a:t>
                      </a:r>
                      <a:r>
                        <a:rPr lang="it-IT" sz="1100" b="1" dirty="0"/>
                        <a:t>54 €/UBA</a:t>
                      </a:r>
                    </a:p>
                    <a:p>
                      <a:r>
                        <a:rPr lang="it-IT" sz="1100" dirty="0"/>
                        <a:t>Bovini duplice attitudine </a:t>
                      </a:r>
                      <a:r>
                        <a:rPr lang="it-IT" sz="1100" b="1" dirty="0"/>
                        <a:t>54 €/UBA</a:t>
                      </a:r>
                    </a:p>
                    <a:p>
                      <a:r>
                        <a:rPr lang="it-IT" sz="1100" dirty="0"/>
                        <a:t>Bufalini </a:t>
                      </a:r>
                      <a:r>
                        <a:rPr lang="it-IT" sz="1100" b="1" dirty="0"/>
                        <a:t>66 €/UBA</a:t>
                      </a:r>
                    </a:p>
                    <a:p>
                      <a:r>
                        <a:rPr lang="it-IT" sz="1100" dirty="0"/>
                        <a:t>Vitelli a carne bianca </a:t>
                      </a:r>
                      <a:r>
                        <a:rPr lang="it-IT" sz="1100" b="1" dirty="0"/>
                        <a:t>24 €/UBA</a:t>
                      </a:r>
                    </a:p>
                    <a:p>
                      <a:r>
                        <a:rPr lang="it-IT" sz="1100" dirty="0"/>
                        <a:t>Suini </a:t>
                      </a:r>
                      <a:r>
                        <a:rPr lang="it-IT" sz="1100" b="1" dirty="0"/>
                        <a:t>24 €/UBA</a:t>
                      </a:r>
                    </a:p>
                    <a:p>
                      <a:r>
                        <a:rPr lang="it-IT" sz="1100" dirty="0"/>
                        <a:t>Ovi - caprini </a:t>
                      </a:r>
                      <a:r>
                        <a:rPr lang="it-IT" sz="1100" b="1" dirty="0"/>
                        <a:t>60 €/UBA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8721682"/>
                  </a:ext>
                </a:extLst>
              </a:tr>
              <a:tr h="89563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altLang="it-IT" sz="1100" b="1" dirty="0">
                        <a:solidFill>
                          <a:srgbClr val="056633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altLang="it-IT" sz="1100" b="1" dirty="0">
                        <a:solidFill>
                          <a:srgbClr val="056633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it-IT" sz="2000" b="1" dirty="0">
                          <a:solidFill>
                            <a:srgbClr val="0566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LIVELLO 2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it-IT" sz="1400" b="1" dirty="0">
                          <a:solidFill>
                            <a:srgbClr val="056633"/>
                          </a:solidFill>
                        </a:rPr>
                        <a:t>Benessere animale </a:t>
                      </a:r>
                    </a:p>
                    <a:p>
                      <a:pPr algn="ctr"/>
                      <a:endParaRPr lang="it-IT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66700" lvl="2" indent="-174625" algn="l">
                        <a:buFont typeface="Arial" panose="020B0604020202020204" pitchFamily="34" charset="0"/>
                        <a:buChar char="•"/>
                      </a:pPr>
                      <a:r>
                        <a:rPr lang="it-IT" altLang="it-IT" sz="110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BOVINI (latte, carne o misti) </a:t>
                      </a:r>
                    </a:p>
                    <a:p>
                      <a:pPr marL="266700" lvl="2" indent="-174625" algn="l">
                        <a:buFont typeface="Arial" panose="020B0604020202020204" pitchFamily="34" charset="0"/>
                        <a:buChar char="•"/>
                      </a:pPr>
                      <a:r>
                        <a:rPr lang="it-IT" altLang="it-IT" sz="1100" u="sng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SUINI</a:t>
                      </a:r>
                      <a:endParaRPr lang="it-IT" altLang="it-IT" sz="1100" u="sng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it-IT" sz="1100" dirty="0">
                          <a:solidFill>
                            <a:schemeClr val="tx1"/>
                          </a:solidFill>
                        </a:rPr>
                        <a:t>Adesione a </a:t>
                      </a:r>
                      <a:r>
                        <a:rPr lang="it-IT" altLang="it-IT" sz="1100" b="1" dirty="0">
                          <a:solidFill>
                            <a:schemeClr val="tx1"/>
                          </a:solidFill>
                        </a:rPr>
                        <a:t>SQNBA 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altLang="it-IT" sz="1100" dirty="0">
                          <a:solidFill>
                            <a:schemeClr val="tx1"/>
                          </a:solidFill>
                        </a:rPr>
                        <a:t>Deroga per allevamenti BIO e piccole dimensioni (20 UBA nel 2023 e 10 UBA dal 2024)</a:t>
                      </a:r>
                      <a:endParaRPr lang="it-IT" altLang="it-IT" sz="1100" dirty="0">
                        <a:solidFill>
                          <a:schemeClr val="tx1"/>
                        </a:solidFill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1100" dirty="0"/>
                        <a:t>Bovini da latte, carne  e duplice attitudine </a:t>
                      </a:r>
                      <a:r>
                        <a:rPr lang="it-IT" sz="1100" b="1" dirty="0"/>
                        <a:t>240 €/UBA</a:t>
                      </a:r>
                    </a:p>
                    <a:p>
                      <a:r>
                        <a:rPr lang="it-IT" sz="1100" dirty="0"/>
                        <a:t>Suini </a:t>
                      </a:r>
                      <a:r>
                        <a:rPr lang="it-IT" sz="1100" b="1" dirty="0"/>
                        <a:t>300 €/UBA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6078728"/>
                  </a:ext>
                </a:extLst>
              </a:tr>
            </a:tbl>
          </a:graphicData>
        </a:graphic>
      </p:graphicFrame>
      <p:pic>
        <p:nvPicPr>
          <p:cNvPr id="5" name="Immagine 4">
            <a:extLst>
              <a:ext uri="{FF2B5EF4-FFF2-40B4-BE49-F238E27FC236}">
                <a16:creationId xmlns:a16="http://schemas.microsoft.com/office/drawing/2014/main" id="{DEF46E42-9F8F-CE64-DCC7-F3F9CCCBDD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3" y="130014"/>
            <a:ext cx="919030" cy="48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23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42" y="634234"/>
            <a:ext cx="8934234" cy="487597"/>
          </a:xfrm>
        </p:spPr>
        <p:txBody>
          <a:bodyPr>
            <a:noAutofit/>
          </a:bodyPr>
          <a:lstStyle/>
          <a:p>
            <a:pPr algn="ctr"/>
            <a: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  <a:t>REGIMI PER IL CLIMA, L’AMBIENTE E IL BENESSERE DEGLI ANIMALI </a:t>
            </a:r>
            <a:b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ECO 1 </a:t>
            </a:r>
            <a:r>
              <a:rPr lang="it-IT" sz="2000" b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dettaglio requisiti allevamenti ammissibili al livello 1</a:t>
            </a:r>
            <a:br>
              <a:rPr lang="it-IT" sz="1100" b="0" dirty="0"/>
            </a:br>
            <a:br>
              <a:rPr lang="it-IT" sz="1200" b="0" dirty="0">
                <a:solidFill>
                  <a:schemeClr val="tx1"/>
                </a:solidFill>
              </a:rPr>
            </a:br>
            <a:br>
              <a:rPr lang="it-IT" sz="1451" i="1" dirty="0">
                <a:latin typeface="Arial" pitchFamily="34" charset="0"/>
                <a:cs typeface="Arial" pitchFamily="34" charset="0"/>
              </a:rPr>
            </a:br>
            <a:endParaRPr lang="it-IT" sz="1306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DEF46E42-9F8F-CE64-DCC7-F3F9CCCBDD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3" y="130014"/>
            <a:ext cx="919030" cy="487596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70ECEFCE-4340-23EA-F87F-5A299DA7F6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523" y="1121831"/>
            <a:ext cx="5612954" cy="35507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6288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9386" y="281526"/>
            <a:ext cx="7838593" cy="487597"/>
          </a:xfrm>
        </p:spPr>
        <p:txBody>
          <a:bodyPr>
            <a:noAutofit/>
          </a:bodyPr>
          <a:lstStyle/>
          <a:p>
            <a:pPr algn="ctr"/>
            <a: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  <a:t>REGIMI PER IL CLIMA, L’AMBIENTE E IL BENESSERE DEGLI ANIMALI </a:t>
            </a:r>
            <a:b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ECO 2 e ECO 3</a:t>
            </a:r>
            <a:br>
              <a:rPr lang="it-IT" sz="145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it-IT" sz="1306" dirty="0"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53282" y="1021821"/>
            <a:ext cx="9197282" cy="3698494"/>
          </a:xfrm>
        </p:spPr>
        <p:txBody>
          <a:bodyPr/>
          <a:lstStyle/>
          <a:p>
            <a:pPr lvl="2" algn="l"/>
            <a:endParaRPr lang="it-IT" altLang="it-IT" sz="2000" b="1" dirty="0">
              <a:solidFill>
                <a:srgbClr val="0566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 algn="l"/>
            <a:endParaRPr lang="it-IT" dirty="0"/>
          </a:p>
          <a:p>
            <a:pPr lvl="1" algn="l"/>
            <a:endParaRPr lang="it-IT" dirty="0"/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D4CEE423-5A63-4AAF-7E4C-A994EA6CC5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365743"/>
              </p:ext>
            </p:extLst>
          </p:nvPr>
        </p:nvGraphicFramePr>
        <p:xfrm>
          <a:off x="272739" y="1086337"/>
          <a:ext cx="8545240" cy="339219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326623">
                  <a:extLst>
                    <a:ext uri="{9D8B030D-6E8A-4147-A177-3AD203B41FA5}">
                      <a16:colId xmlns:a16="http://schemas.microsoft.com/office/drawing/2014/main" val="864607944"/>
                    </a:ext>
                  </a:extLst>
                </a:gridCol>
                <a:gridCol w="4037260">
                  <a:extLst>
                    <a:ext uri="{9D8B030D-6E8A-4147-A177-3AD203B41FA5}">
                      <a16:colId xmlns:a16="http://schemas.microsoft.com/office/drawing/2014/main" val="425070513"/>
                    </a:ext>
                  </a:extLst>
                </a:gridCol>
                <a:gridCol w="2181357">
                  <a:extLst>
                    <a:ext uri="{9D8B030D-6E8A-4147-A177-3AD203B41FA5}">
                      <a16:colId xmlns:a16="http://schemas.microsoft.com/office/drawing/2014/main" val="4217327071"/>
                    </a:ext>
                  </a:extLst>
                </a:gridCol>
              </a:tblGrid>
              <a:tr h="349349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ECOSCHEMA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IMPEGNI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IMPORTO PREVISTO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818836"/>
                  </a:ext>
                </a:extLst>
              </a:tr>
              <a:tr h="1650820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altLang="it-IT" sz="1100" b="1" dirty="0">
                        <a:solidFill>
                          <a:srgbClr val="056633"/>
                        </a:solidFill>
                      </a:endParaRPr>
                    </a:p>
                    <a:p>
                      <a:pPr marL="174625" lvl="1" indent="0" algn="ctr">
                        <a:lnSpc>
                          <a:spcPct val="100000"/>
                        </a:lnSpc>
                      </a:pPr>
                      <a:r>
                        <a:rPr lang="it-IT" sz="1800" b="1" dirty="0">
                          <a:solidFill>
                            <a:srgbClr val="0566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ECO 2</a:t>
                      </a:r>
                    </a:p>
                    <a:p>
                      <a:pPr marL="174625" lvl="1" indent="0" algn="ctr">
                        <a:lnSpc>
                          <a:spcPct val="100000"/>
                        </a:lnSpc>
                      </a:pPr>
                      <a:r>
                        <a:rPr lang="it-IT" sz="1800" b="1" dirty="0">
                          <a:solidFill>
                            <a:srgbClr val="056633"/>
                          </a:solidFill>
                        </a:rPr>
                        <a:t>inerbimento delle colture arboree</a:t>
                      </a:r>
                      <a:endParaRPr lang="it-IT" sz="1800" dirty="0">
                        <a:solidFill>
                          <a:srgbClr val="05663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IM01: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mantenimento su almeno il 70 per cento della superficie oggetto di impegno, che non può essere variata, tra il 15 settembre dell’anno di domanda e il 15 maggio dell’anno successivo, della copertura vegetale erbacea, spontanea o seminata</a:t>
                      </a:r>
                    </a:p>
                    <a:p>
                      <a:pPr algn="l" fontAlgn="t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IM02: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non esecuzione di trattamenti di diserbo chimico;</a:t>
                      </a:r>
                      <a:b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IM03: 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non esecuzione di lavorazioni del terreno durante tutto l’anno;</a:t>
                      </a:r>
                      <a:b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IM04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: durante tutto l’anno, gestione della copertura vegetale erbacea esclusivamente mediante operazioni meccaniche di sfalcio, trinciatura-sfibratura della vegetazione erbacea.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it-IT" sz="1100" b="1" dirty="0"/>
                    </a:p>
                    <a:p>
                      <a:r>
                        <a:rPr lang="it-IT" sz="1100" b="1" dirty="0"/>
                        <a:t>120 €/ha </a:t>
                      </a:r>
                      <a:r>
                        <a:rPr lang="it-IT" sz="1100" b="0" dirty="0"/>
                        <a:t>su tutto il territorio</a:t>
                      </a:r>
                    </a:p>
                    <a:p>
                      <a:r>
                        <a:rPr lang="it-IT" sz="1100" b="1" dirty="0"/>
                        <a:t>144 €/ha </a:t>
                      </a:r>
                      <a:r>
                        <a:rPr lang="it-IT" sz="1100" b="0" dirty="0"/>
                        <a:t>in ZVN e Natura2000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8721682"/>
                  </a:ext>
                </a:extLst>
              </a:tr>
              <a:tr h="1258591">
                <a:tc>
                  <a:txBody>
                    <a:bodyPr/>
                    <a:lstStyle/>
                    <a:p>
                      <a:pPr marL="174625" lvl="1" indent="0" algn="ctr">
                        <a:lnSpc>
                          <a:spcPct val="100000"/>
                        </a:lnSpc>
                      </a:pPr>
                      <a:r>
                        <a:rPr lang="it-IT" sz="1800" b="1" dirty="0">
                          <a:solidFill>
                            <a:srgbClr val="0566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ECO 3</a:t>
                      </a:r>
                    </a:p>
                    <a:p>
                      <a:pPr marL="174625" lvl="1" indent="0" algn="ctr">
                        <a:lnSpc>
                          <a:spcPct val="100000"/>
                        </a:lnSpc>
                      </a:pPr>
                      <a:r>
                        <a:rPr lang="it-IT" sz="1800" b="1" dirty="0">
                          <a:solidFill>
                            <a:srgbClr val="056633"/>
                          </a:solidFill>
                        </a:rPr>
                        <a:t>salvaguardia</a:t>
                      </a:r>
                      <a:r>
                        <a:rPr lang="it-IT" sz="1800" dirty="0">
                          <a:solidFill>
                            <a:srgbClr val="056633"/>
                          </a:solidFill>
                        </a:rPr>
                        <a:t> </a:t>
                      </a:r>
                      <a:r>
                        <a:rPr lang="it-IT" sz="1800" b="1" dirty="0">
                          <a:solidFill>
                            <a:srgbClr val="056633"/>
                          </a:solidFill>
                        </a:rPr>
                        <a:t>olivi di valore paesaggistico</a:t>
                      </a:r>
                      <a:endParaRPr lang="it-IT" sz="1050" dirty="0">
                        <a:solidFill>
                          <a:srgbClr val="05663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92075" indent="0" algn="l" fontAlgn="t"/>
                      <a:endParaRPr lang="it-IT" sz="1100" b="1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92075" indent="0" algn="l" fontAlgn="t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IM01: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potatura biennale delle chiome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, </a:t>
                      </a:r>
                    </a:p>
                    <a:p>
                      <a:pPr marL="92075" indent="0" algn="l" fontAlgn="t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IM02: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divieto di bruciatura in loco dei residui di potatura, </a:t>
                      </a:r>
                    </a:p>
                    <a:p>
                      <a:pPr marL="92075" indent="0" algn="l" fontAlgn="t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IM03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: mantenimento, per almeno un anno successivo a quello di adesione all’eco-schema, dell’oliveto nello status quo. 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  <a:p>
                      <a:r>
                        <a:rPr lang="it-IT" sz="1100" b="1" dirty="0"/>
                        <a:t>220 €/ha </a:t>
                      </a:r>
                      <a:r>
                        <a:rPr lang="it-IT" sz="1100" dirty="0"/>
                        <a:t>su tutto il territorio </a:t>
                      </a:r>
                    </a:p>
                    <a:p>
                      <a:r>
                        <a:rPr lang="it-IT" sz="1100" b="1" dirty="0"/>
                        <a:t>264 €/ha </a:t>
                      </a:r>
                      <a:r>
                        <a:rPr lang="it-IT" sz="1100" dirty="0"/>
                        <a:t>ZVN e Natura2000</a:t>
                      </a:r>
                      <a:endParaRPr lang="it-IT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6078728"/>
                  </a:ext>
                </a:extLst>
              </a:tr>
            </a:tbl>
          </a:graphicData>
        </a:graphic>
      </p:graphicFrame>
      <p:pic>
        <p:nvPicPr>
          <p:cNvPr id="4" name="Immagine 3">
            <a:extLst>
              <a:ext uri="{FF2B5EF4-FFF2-40B4-BE49-F238E27FC236}">
                <a16:creationId xmlns:a16="http://schemas.microsoft.com/office/drawing/2014/main" id="{D02BDAE1-76EF-5F45-8A60-5D72B36A9C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3" y="130014"/>
            <a:ext cx="919030" cy="48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1944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633" y="176972"/>
            <a:ext cx="7838593" cy="487597"/>
          </a:xfrm>
        </p:spPr>
        <p:txBody>
          <a:bodyPr>
            <a:noAutofit/>
          </a:bodyPr>
          <a:lstStyle/>
          <a:p>
            <a:pPr algn="ctr"/>
            <a: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  <a:t>REGIMI PER IL CLIMA, L’AMBIENTE E IL BENESSERE DEGLI ANIMALI </a:t>
            </a:r>
            <a:b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ECO 4</a:t>
            </a:r>
            <a:r>
              <a:rPr lang="it-IT" sz="3200" i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Sistemi foraggeri estensivi con avvicendamento</a:t>
            </a:r>
            <a:endParaRPr lang="it-IT" sz="1306" dirty="0">
              <a:solidFill>
                <a:srgbClr val="008000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53282" y="1021821"/>
            <a:ext cx="9197282" cy="3698494"/>
          </a:xfrm>
        </p:spPr>
        <p:txBody>
          <a:bodyPr/>
          <a:lstStyle/>
          <a:p>
            <a:pPr lvl="2" algn="l"/>
            <a:endParaRPr lang="it-IT" altLang="it-IT" sz="2000" b="1" dirty="0">
              <a:solidFill>
                <a:srgbClr val="0566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 algn="l"/>
            <a:endParaRPr lang="it-IT" dirty="0"/>
          </a:p>
          <a:p>
            <a:pPr lvl="1" algn="l"/>
            <a:endParaRPr lang="it-IT" dirty="0"/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D4CEE423-5A63-4AAF-7E4C-A994EA6CC5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625186"/>
              </p:ext>
            </p:extLst>
          </p:nvPr>
        </p:nvGraphicFramePr>
        <p:xfrm>
          <a:off x="634474" y="1021821"/>
          <a:ext cx="6215062" cy="3444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3300412">
                  <a:extLst>
                    <a:ext uri="{9D8B030D-6E8A-4147-A177-3AD203B41FA5}">
                      <a16:colId xmlns:a16="http://schemas.microsoft.com/office/drawing/2014/main" val="864607944"/>
                    </a:ext>
                  </a:extLst>
                </a:gridCol>
                <a:gridCol w="2914650">
                  <a:extLst>
                    <a:ext uri="{9D8B030D-6E8A-4147-A177-3AD203B41FA5}">
                      <a16:colId xmlns:a16="http://schemas.microsoft.com/office/drawing/2014/main" val="4217327071"/>
                    </a:ext>
                  </a:extLst>
                </a:gridCol>
              </a:tblGrid>
              <a:tr h="384677">
                <a:tc>
                  <a:txBody>
                    <a:bodyPr/>
                    <a:lstStyle/>
                    <a:p>
                      <a:pPr algn="ctr"/>
                      <a:endParaRPr lang="it-IT" sz="900" dirty="0"/>
                    </a:p>
                    <a:p>
                      <a:pPr algn="ctr"/>
                      <a:r>
                        <a:rPr lang="it-IT" dirty="0"/>
                        <a:t>IMPEGNI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IMPORTO PREVISTO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0818836"/>
                  </a:ext>
                </a:extLst>
              </a:tr>
              <a:tr h="1518766"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IM01: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avvicendamento </a:t>
                      </a: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almeno biennale 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sulla medesima superficie con la presenza di </a:t>
                      </a: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COLTURE LEGUMINOSE E FORAGGERE, o di COLTURE DA RINNOVO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di cui all’allegato VIII, inserendo nel ciclo di rotazione, per la medesima superficie, almeno una coltura miglioratrice proteica o oleaginosa, o almeno una coltura da rinnovo. </a:t>
                      </a:r>
                    </a:p>
                    <a:p>
                      <a:pPr algn="l" fontAlgn="t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IM02: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sulle colture leguminose e foraggere non è consentito l’uso di diserbanti chimici e di altri prodotti fitosanitari, sulle colture da rinnovo è consentito esclusivamente l’uso della tecnica della difesa integrata (volontaria) o della produzione biologica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  <a:b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IM03: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</a:t>
                      </a: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interramento dei residui 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di tutte le colture in avvicendamento, fatta eccezione per le aziende zootecniche e per le aziende che adottano tecniche di agricoltura conservativa.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4625" indent="0" algn="l" fontAlgn="ctr"/>
                      <a:endParaRPr lang="it-IT" sz="1100" b="1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marL="174625" indent="0" algn="ctr" fontAlgn="ctr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110 €/ha su tutto il territorio </a:t>
                      </a:r>
                    </a:p>
                    <a:p>
                      <a:pPr marL="174625" indent="0" algn="ctr" fontAlgn="ctr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132 €/ha ZVN e Natura2000</a:t>
                      </a:r>
                    </a:p>
                    <a:p>
                      <a:pPr marL="174625" indent="0" algn="l" fontAlgn="ctr"/>
                      <a:endParaRPr lang="it-IT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174625" indent="0" algn="l" fontAlgn="ctr"/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728721682"/>
                  </a:ext>
                </a:extLst>
              </a:tr>
            </a:tbl>
          </a:graphicData>
        </a:graphic>
      </p:graphicFrame>
      <p:pic>
        <p:nvPicPr>
          <p:cNvPr id="8" name="Immagine 7">
            <a:extLst>
              <a:ext uri="{FF2B5EF4-FFF2-40B4-BE49-F238E27FC236}">
                <a16:creationId xmlns:a16="http://schemas.microsoft.com/office/drawing/2014/main" id="{87C4DD43-E4F7-91C0-D5F1-5973192A58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3381" y="2242038"/>
            <a:ext cx="4316145" cy="2351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D2A0131-A6CF-C833-4BF8-DD3E31777C5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3" y="130014"/>
            <a:ext cx="919030" cy="48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421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58732" y="179386"/>
            <a:ext cx="7838593" cy="487597"/>
          </a:xfrm>
        </p:spPr>
        <p:txBody>
          <a:bodyPr>
            <a:noAutofit/>
          </a:bodyPr>
          <a:lstStyle/>
          <a:p>
            <a:pPr algn="ctr"/>
            <a: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  <a:t>REGIMI PER IL CLIMA, L’AMBIENTE E IL BENESSERE DEGLI ANIMALI </a:t>
            </a:r>
            <a:b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ECO 5</a:t>
            </a:r>
            <a:r>
              <a:rPr lang="it-IT" sz="3200" i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it-IT" sz="2000" i="1" dirty="0">
                <a:latin typeface="Arial" panose="020B0604020202020204" pitchFamily="34" charset="0"/>
                <a:cs typeface="Arial" panose="020B0604020202020204" pitchFamily="34" charset="0"/>
              </a:rPr>
              <a:t>Misure specifiche per gli impollinatori</a:t>
            </a:r>
            <a:endParaRPr lang="it-IT" sz="1306" dirty="0">
              <a:solidFill>
                <a:srgbClr val="008000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53282" y="1021821"/>
            <a:ext cx="9197282" cy="3698494"/>
          </a:xfrm>
        </p:spPr>
        <p:txBody>
          <a:bodyPr/>
          <a:lstStyle/>
          <a:p>
            <a:pPr lvl="2" algn="l"/>
            <a:endParaRPr lang="it-IT" altLang="it-IT" sz="2000" b="1" dirty="0">
              <a:solidFill>
                <a:srgbClr val="0566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 algn="l"/>
            <a:endParaRPr lang="it-IT" dirty="0"/>
          </a:p>
          <a:p>
            <a:pPr lvl="1" algn="l"/>
            <a:endParaRPr lang="it-IT" dirty="0"/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D4CEE423-5A63-4AAF-7E4C-A994EA6CC5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1601604"/>
              </p:ext>
            </p:extLst>
          </p:nvPr>
        </p:nvGraphicFramePr>
        <p:xfrm>
          <a:off x="272739" y="1086337"/>
          <a:ext cx="8545240" cy="322713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54714">
                  <a:extLst>
                    <a:ext uri="{9D8B030D-6E8A-4147-A177-3AD203B41FA5}">
                      <a16:colId xmlns:a16="http://schemas.microsoft.com/office/drawing/2014/main" val="864607944"/>
                    </a:ext>
                  </a:extLst>
                </a:gridCol>
                <a:gridCol w="4209169">
                  <a:extLst>
                    <a:ext uri="{9D8B030D-6E8A-4147-A177-3AD203B41FA5}">
                      <a16:colId xmlns:a16="http://schemas.microsoft.com/office/drawing/2014/main" val="425070513"/>
                    </a:ext>
                  </a:extLst>
                </a:gridCol>
                <a:gridCol w="2181357">
                  <a:extLst>
                    <a:ext uri="{9D8B030D-6E8A-4147-A177-3AD203B41FA5}">
                      <a16:colId xmlns:a16="http://schemas.microsoft.com/office/drawing/2014/main" val="4217327071"/>
                    </a:ext>
                  </a:extLst>
                </a:gridCol>
              </a:tblGrid>
              <a:tr h="384677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ECOSCHEMA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IMPEGNI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IMPORTO PREVISTO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818836"/>
                  </a:ext>
                </a:extLst>
              </a:tr>
              <a:tr h="1518766">
                <a:tc>
                  <a:txBody>
                    <a:bodyPr/>
                    <a:lstStyle/>
                    <a:p>
                      <a:pPr marL="174625" lvl="1" indent="0" algn="ctr">
                        <a:lnSpc>
                          <a:spcPct val="100000"/>
                        </a:lnSpc>
                      </a:pPr>
                      <a:r>
                        <a:rPr lang="it-IT" sz="1800" b="1" dirty="0">
                          <a:solidFill>
                            <a:srgbClr val="0566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ECO 5</a:t>
                      </a:r>
                    </a:p>
                    <a:p>
                      <a:pPr marL="174625" lvl="1" indent="0" algn="ctr">
                        <a:lnSpc>
                          <a:spcPct val="100000"/>
                        </a:lnSpc>
                      </a:pPr>
                      <a:r>
                        <a:rPr lang="it-IT" sz="1600" b="1" u="none" strike="noStrike" dirty="0">
                          <a:solidFill>
                            <a:srgbClr val="056633"/>
                          </a:solidFill>
                          <a:effectLst/>
                        </a:rPr>
                        <a:t>SUPERFICI CON </a:t>
                      </a:r>
                      <a:r>
                        <a:rPr lang="it-IT" sz="1600" b="1" u="none" strike="noStrike" dirty="0">
                          <a:solidFill>
                            <a:srgbClr val="0566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COLTURE ARBOREE</a:t>
                      </a:r>
                      <a:endParaRPr lang="it-IT" sz="1600" b="1" dirty="0">
                        <a:solidFill>
                          <a:srgbClr val="0566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IM101: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mantenimento della copertura dedicata a piante di interesse apistico (nettarifere e pollinifere), spontanea o seminata nell’</a:t>
                      </a:r>
                      <a:r>
                        <a:rPr lang="it-IT" sz="1100" b="0" u="none" strike="noStrike" dirty="0" err="1">
                          <a:solidFill>
                            <a:srgbClr val="000000"/>
                          </a:solidFill>
                          <a:effectLst/>
                        </a:rPr>
                        <a:t>interfila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.</a:t>
                      </a:r>
                    </a:p>
                    <a:p>
                      <a:pPr algn="l" fontAlgn="t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IM102: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non esecuzione di sfalcio, trinciatura o sfibratura delle piante di interesse apistico per tutto il periodo dalla germinazione al completamento della fioritura.</a:t>
                      </a:r>
                      <a:b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IM103: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non utilizzare diserbanti chimici</a:t>
                      </a:r>
                    </a:p>
                    <a:p>
                      <a:pPr algn="l" fontAlgn="t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IM104: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non utilizzare gli altri prodotti fitosanitari durante la fioritura sia della coltura arborea sia della coltura di interesse apistico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250 €/ha 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 tutto il territorio </a:t>
                      </a:r>
                      <a:b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300 €/ha 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ZVN e Natura2000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8721682"/>
                  </a:ext>
                </a:extLst>
              </a:tr>
              <a:tr h="1323687">
                <a:tc>
                  <a:txBody>
                    <a:bodyPr/>
                    <a:lstStyle/>
                    <a:p>
                      <a:pPr marL="174625" lvl="1" indent="0" algn="ctr">
                        <a:lnSpc>
                          <a:spcPct val="100000"/>
                        </a:lnSpc>
                      </a:pPr>
                      <a:r>
                        <a:rPr lang="it-IT" sz="1800" b="1" dirty="0">
                          <a:solidFill>
                            <a:srgbClr val="0566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ECO 5</a:t>
                      </a:r>
                    </a:p>
                    <a:p>
                      <a:pPr marL="174625" lvl="1" indent="0" algn="ctr">
                        <a:lnSpc>
                          <a:spcPct val="100000"/>
                        </a:lnSpc>
                      </a:pPr>
                      <a:r>
                        <a:rPr lang="it-IT" sz="1600" b="1" u="none" strike="noStrike" dirty="0">
                          <a:solidFill>
                            <a:srgbClr val="056633"/>
                          </a:solidFill>
                          <a:effectLst/>
                        </a:rPr>
                        <a:t>SUPERFICI CON  </a:t>
                      </a:r>
                      <a:r>
                        <a:rPr lang="it-IT" sz="1600" b="1" u="none" strike="noStrike" dirty="0">
                          <a:solidFill>
                            <a:srgbClr val="056633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SEMINATIVO</a:t>
                      </a:r>
                      <a:endParaRPr lang="it-IT" sz="1600" b="1" dirty="0">
                        <a:solidFill>
                          <a:srgbClr val="056633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IM201: 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mantenimento, nell’anno di domanda, della copertura dedicata con piante di interesse apistico (nettarifere e pollinifere), spontanea o seminata, con una fascia di rispetto </a:t>
                      </a:r>
                    </a:p>
                    <a:p>
                      <a:pPr algn="l" fontAlgn="ctr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IM202: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non esecuzione di sfalcio, trinciatura o sfibratura delle piante di interesse apistico dalla germinazione al completamento della fioritura;</a:t>
                      </a:r>
                      <a:b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IM203: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fino al completamento della fioritura non utilizzo di diserbanti chimici e di altri prodotti fitosanitari sulla superficie oggetto di impegno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500 €/ha 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su tutto il territorio</a:t>
                      </a:r>
                      <a:b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</a:br>
                      <a:r>
                        <a:rPr lang="it-IT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600 €/ha </a:t>
                      </a: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ZVN e Natura2000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36078728"/>
                  </a:ext>
                </a:extLst>
              </a:tr>
            </a:tbl>
          </a:graphicData>
        </a:graphic>
      </p:graphicFrame>
      <p:pic>
        <p:nvPicPr>
          <p:cNvPr id="4" name="Immagine 3">
            <a:extLst>
              <a:ext uri="{FF2B5EF4-FFF2-40B4-BE49-F238E27FC236}">
                <a16:creationId xmlns:a16="http://schemas.microsoft.com/office/drawing/2014/main" id="{5799F6BD-A37A-6590-E0BA-DD09140FF7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3" y="130014"/>
            <a:ext cx="919030" cy="48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4126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185" y="379036"/>
            <a:ext cx="7838593" cy="487597"/>
          </a:xfrm>
        </p:spPr>
        <p:txBody>
          <a:bodyPr>
            <a:noAutofit/>
          </a:bodyPr>
          <a:lstStyle/>
          <a:p>
            <a:pPr algn="ctr"/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PAGAMENTI ACCOPPIATI AL REDDITO </a:t>
            </a:r>
            <a:b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306" dirty="0">
              <a:solidFill>
                <a:srgbClr val="008000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53282" y="1021821"/>
            <a:ext cx="9211796" cy="3698494"/>
          </a:xfrm>
        </p:spPr>
        <p:txBody>
          <a:bodyPr/>
          <a:lstStyle/>
          <a:p>
            <a:pPr lvl="2" algn="l"/>
            <a:endParaRPr lang="it-IT" altLang="it-IT" sz="2000" b="1" dirty="0">
              <a:solidFill>
                <a:srgbClr val="0566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 algn="l"/>
            <a:endParaRPr lang="it-IT" dirty="0"/>
          </a:p>
          <a:p>
            <a:pPr lvl="1" algn="l"/>
            <a:endParaRPr lang="it-IT" dirty="0"/>
          </a:p>
        </p:txBody>
      </p:sp>
      <p:graphicFrame>
        <p:nvGraphicFramePr>
          <p:cNvPr id="7" name="Grafico 6">
            <a:extLst>
              <a:ext uri="{FF2B5EF4-FFF2-40B4-BE49-F238E27FC236}">
                <a16:creationId xmlns:a16="http://schemas.microsoft.com/office/drawing/2014/main" id="{6C8996D8-C793-CB9B-233C-0A872209FB0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3533675"/>
              </p:ext>
            </p:extLst>
          </p:nvPr>
        </p:nvGraphicFramePr>
        <p:xfrm>
          <a:off x="4201558" y="1054330"/>
          <a:ext cx="4942441" cy="3241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Tabella 7">
            <a:extLst>
              <a:ext uri="{FF2B5EF4-FFF2-40B4-BE49-F238E27FC236}">
                <a16:creationId xmlns:a16="http://schemas.microsoft.com/office/drawing/2014/main" id="{7CEDC921-9483-296B-BF68-E548D31866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7572841"/>
              </p:ext>
            </p:extLst>
          </p:nvPr>
        </p:nvGraphicFramePr>
        <p:xfrm>
          <a:off x="391887" y="847217"/>
          <a:ext cx="3809672" cy="3779520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774946">
                  <a:extLst>
                    <a:ext uri="{9D8B030D-6E8A-4147-A177-3AD203B41FA5}">
                      <a16:colId xmlns:a16="http://schemas.microsoft.com/office/drawing/2014/main" val="2983532779"/>
                    </a:ext>
                  </a:extLst>
                </a:gridCol>
                <a:gridCol w="1034726">
                  <a:extLst>
                    <a:ext uri="{9D8B030D-6E8A-4147-A177-3AD203B41FA5}">
                      <a16:colId xmlns:a16="http://schemas.microsoft.com/office/drawing/2014/main" val="3219913685"/>
                    </a:ext>
                  </a:extLst>
                </a:gridCol>
              </a:tblGrid>
              <a:tr h="364188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u="none" strike="noStrike" dirty="0">
                          <a:effectLst/>
                        </a:rPr>
                        <a:t>PREMIO ACCOPPIATO 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Mln di € anno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5041318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Latte Bovino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89,3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47227616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Latte Bufalino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3,2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3423432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Carne Vacche Nutrici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44,9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1868987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Capi Macellati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89,3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2997798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Agnelle Da Rimonta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1,7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5897072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Ovicaprini Macellati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solidFill>
                            <a:srgbClr val="C00000"/>
                          </a:solidFill>
                          <a:effectLst/>
                        </a:rPr>
                        <a:t>0,9</a:t>
                      </a:r>
                      <a:endParaRPr lang="it-IT" sz="14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171208110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Frumento Duro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91,3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28340741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Colza E Girasole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12,7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88935980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Riso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74,1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2785316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Barbabietola Da Zucchero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20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2302135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Pomodoro Da Trasformazione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10,4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15590274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Olio D'oliva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11,8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45629115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Agrumi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15,9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11987811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 dirty="0">
                          <a:effectLst/>
                        </a:rPr>
                        <a:t>Soia  - Altre Colture Proteiche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69,9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63030565"/>
                  </a:ext>
                </a:extLst>
              </a:tr>
              <a:tr h="222104">
                <a:tc>
                  <a:txBody>
                    <a:bodyPr/>
                    <a:lstStyle/>
                    <a:p>
                      <a:pPr algn="r" fontAlgn="b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524,4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274243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6451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EC4F658-CD72-4C7A-2E48-77F61FA0CC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364246"/>
            <a:ext cx="7772400" cy="660502"/>
          </a:xfrm>
        </p:spPr>
        <p:txBody>
          <a:bodyPr/>
          <a:lstStyle/>
          <a:p>
            <a:pPr algn="ctr"/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SOMMARIO</a:t>
            </a:r>
            <a:r>
              <a:rPr lang="it-IT" dirty="0"/>
              <a:t> 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BBC0BF86-060C-230A-DD85-7038E1043A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73659" y="1138244"/>
            <a:ext cx="7396681" cy="331075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QUADRO NORMATIVO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QUADRO FINANZIARIO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REQUISITI GENERALI DI ACCESSO AI PAGAMENTI DIRETTI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PAGAMENTI DIRETTI DISACCOPPIATI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it-IT" sz="1800" dirty="0">
                <a:solidFill>
                  <a:schemeClr val="tx1"/>
                </a:solidFill>
              </a:rPr>
              <a:t>Sostegno di base al reddito per la sostenibilità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it-IT" sz="1800" dirty="0">
                <a:solidFill>
                  <a:schemeClr val="tx1"/>
                </a:solidFill>
              </a:rPr>
              <a:t>Sostegno ridistributivo complementare al reddito per la sostenibilità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it-IT" sz="1800" dirty="0">
                <a:solidFill>
                  <a:schemeClr val="tx1"/>
                </a:solidFill>
              </a:rPr>
              <a:t>Sostegno complementare al reddito per i giovani agricoltori</a:t>
            </a:r>
          </a:p>
          <a:p>
            <a:pPr marL="800100" lvl="1" indent="-342900" algn="l">
              <a:buFont typeface="Wingdings" panose="05000000000000000000" pitchFamily="2" charset="2"/>
              <a:buChar char="§"/>
            </a:pPr>
            <a:r>
              <a:rPr lang="it-IT" sz="1800" dirty="0">
                <a:solidFill>
                  <a:schemeClr val="tx1"/>
                </a:solidFill>
              </a:rPr>
              <a:t>Regimi per il clima, l’ambiente e il benessere degli animali</a:t>
            </a: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PAGAMENTI DIRETTI ACCOPPIATI</a:t>
            </a:r>
          </a:p>
          <a:p>
            <a:pPr marL="742950" lvl="1" indent="-285750" algn="l">
              <a:buFont typeface="Wingdings" panose="05000000000000000000" pitchFamily="2" charset="2"/>
              <a:buChar char="§"/>
            </a:pPr>
            <a:r>
              <a:rPr lang="it-IT" sz="1800" dirty="0">
                <a:solidFill>
                  <a:schemeClr val="tx1"/>
                </a:solidFill>
              </a:rPr>
              <a:t> Sostegno accoppiato al reddito</a:t>
            </a:r>
            <a:endParaRPr lang="it-IT" sz="1800" b="1" dirty="0">
              <a:solidFill>
                <a:schemeClr val="tx1"/>
              </a:solidFill>
            </a:endParaRP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465598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2185" y="379036"/>
            <a:ext cx="7838593" cy="487597"/>
          </a:xfrm>
        </p:spPr>
        <p:txBody>
          <a:bodyPr>
            <a:noAutofit/>
          </a:bodyPr>
          <a:lstStyle/>
          <a:p>
            <a:pPr algn="ctr"/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PAGAMENTI ACCOPPIATI AL REDDITO </a:t>
            </a:r>
            <a:b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ZOOTECNIA</a:t>
            </a:r>
            <a:b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306" dirty="0">
              <a:solidFill>
                <a:srgbClr val="008000"/>
              </a:solidFill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53282" y="1021821"/>
            <a:ext cx="9197282" cy="3698494"/>
          </a:xfrm>
        </p:spPr>
        <p:txBody>
          <a:bodyPr/>
          <a:lstStyle/>
          <a:p>
            <a:pPr lvl="2" algn="l"/>
            <a:endParaRPr lang="it-IT" altLang="it-IT" sz="2000" b="1" dirty="0">
              <a:solidFill>
                <a:srgbClr val="0566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 algn="l"/>
            <a:endParaRPr lang="it-IT" dirty="0"/>
          </a:p>
          <a:p>
            <a:pPr lvl="1" algn="l"/>
            <a:endParaRPr lang="it-IT" dirty="0"/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D4CEE423-5A63-4AAF-7E4C-A994EA6CC5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842572"/>
              </p:ext>
            </p:extLst>
          </p:nvPr>
        </p:nvGraphicFramePr>
        <p:xfrm>
          <a:off x="392509" y="1024225"/>
          <a:ext cx="7968269" cy="3500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0683">
                  <a:extLst>
                    <a:ext uri="{9D8B030D-6E8A-4147-A177-3AD203B41FA5}">
                      <a16:colId xmlns:a16="http://schemas.microsoft.com/office/drawing/2014/main" val="864607944"/>
                    </a:ext>
                  </a:extLst>
                </a:gridCol>
                <a:gridCol w="3994115">
                  <a:extLst>
                    <a:ext uri="{9D8B030D-6E8A-4147-A177-3AD203B41FA5}">
                      <a16:colId xmlns:a16="http://schemas.microsoft.com/office/drawing/2014/main" val="1282340237"/>
                    </a:ext>
                  </a:extLst>
                </a:gridCol>
                <a:gridCol w="2113471">
                  <a:extLst>
                    <a:ext uri="{9D8B030D-6E8A-4147-A177-3AD203B41FA5}">
                      <a16:colId xmlns:a16="http://schemas.microsoft.com/office/drawing/2014/main" val="3349778437"/>
                    </a:ext>
                  </a:extLst>
                </a:gridCol>
              </a:tblGrid>
              <a:tr h="334238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PREMIO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REQUISITI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IMPORTI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0818836"/>
                  </a:ext>
                </a:extLst>
              </a:tr>
              <a:tr h="511188">
                <a:tc>
                  <a:txBody>
                    <a:bodyPr/>
                    <a:lstStyle/>
                    <a:p>
                      <a:pPr algn="ctr"/>
                      <a:r>
                        <a:rPr lang="it-IT" sz="1200" b="1" u="none" strike="noStrike" kern="1200" baseline="0" dirty="0">
                          <a:solidFill>
                            <a:schemeClr val="dk1"/>
                          </a:solidFill>
                        </a:rPr>
                        <a:t>LATTE BOVINO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Premio basato sui </a:t>
                      </a:r>
                      <a:r>
                        <a:rPr lang="it-IT" sz="1000" b="1" u="none" strike="noStrike" kern="1200" baseline="0" dirty="0">
                          <a:solidFill>
                            <a:schemeClr val="dk1"/>
                          </a:solidFill>
                        </a:rPr>
                        <a:t>requisiti qualitativi e igienico sanitari del latte</a:t>
                      </a:r>
                    </a:p>
                    <a:p>
                      <a:pPr algn="ctr"/>
                      <a:r>
                        <a:rPr lang="it-IT" sz="1000" b="1" u="none" strike="noStrike" kern="1200" baseline="0" dirty="0">
                          <a:solidFill>
                            <a:schemeClr val="dk1"/>
                          </a:solidFill>
                        </a:rPr>
                        <a:t>(Adesione </a:t>
                      </a:r>
                      <a:r>
                        <a:rPr lang="it-IT" sz="1000" b="1" u="none" strike="noStrike" kern="1200" baseline="0" dirty="0" err="1">
                          <a:solidFill>
                            <a:schemeClr val="dk1"/>
                          </a:solidFill>
                        </a:rPr>
                        <a:t>Classyfarm</a:t>
                      </a:r>
                      <a:r>
                        <a:rPr lang="it-IT" sz="1000" b="1" u="none" strike="noStrike" kern="1200" baseline="0" dirty="0">
                          <a:solidFill>
                            <a:schemeClr val="dk1"/>
                          </a:solidFill>
                        </a:rPr>
                        <a:t> allevamenti di pianura)</a:t>
                      </a:r>
                    </a:p>
                    <a:p>
                      <a:pPr algn="ctr"/>
                      <a:endParaRPr lang="it-IT" sz="1000" b="1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algn="ctr"/>
                      <a:r>
                        <a:rPr lang="it-IT" sz="1000" b="1" u="none" strike="noStrike" kern="1200" baseline="0" dirty="0">
                          <a:solidFill>
                            <a:schemeClr val="dk1"/>
                          </a:solidFill>
                        </a:rPr>
                        <a:t>  </a:t>
                      </a: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e differenziato in caso di allevamento di montagna</a:t>
                      </a: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67,15 €/capo</a:t>
                      </a:r>
                    </a:p>
                    <a:p>
                      <a:pPr algn="ctr" fontAlgn="b"/>
                      <a:endParaRPr lang="it-IT" sz="11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  <a:p>
                      <a:pPr algn="ctr" fontAlgn="b"/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122,93 €/capo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28721682"/>
                  </a:ext>
                </a:extLst>
              </a:tr>
              <a:tr h="367586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none" strike="noStrike" kern="1200" baseline="0" dirty="0">
                          <a:solidFill>
                            <a:schemeClr val="dk1"/>
                          </a:solidFill>
                        </a:rPr>
                        <a:t>LATTE DI BUFALA</a:t>
                      </a:r>
                      <a:endParaRPr lang="it-IT" sz="12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171450" marR="0" lvl="0" indent="-1714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Premio basato sui </a:t>
                      </a:r>
                      <a:r>
                        <a:rPr lang="it-IT" sz="1000" b="1" u="none" strike="noStrike" kern="1200" baseline="0" dirty="0">
                          <a:solidFill>
                            <a:schemeClr val="dk1"/>
                          </a:solidFill>
                        </a:rPr>
                        <a:t>requisiti qualitativi e igienico sanitari del latte </a:t>
                      </a: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32,7 €/capo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89947412"/>
                  </a:ext>
                </a:extLst>
              </a:tr>
              <a:tr h="547294">
                <a:tc rowSpan="2">
                  <a:txBody>
                    <a:bodyPr/>
                    <a:lstStyle/>
                    <a:p>
                      <a:pPr algn="ctr"/>
                      <a:r>
                        <a:rPr lang="it-IT" sz="1200" b="1" u="none" strike="noStrike" kern="1200" baseline="0" dirty="0">
                          <a:solidFill>
                            <a:schemeClr val="dk1"/>
                          </a:solidFill>
                        </a:rPr>
                        <a:t>CARNI BOVINE</a:t>
                      </a:r>
                      <a:endParaRPr lang="it-IT" sz="12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it-IT" sz="1000" b="1" u="none" strike="noStrike" kern="1200" baseline="0" dirty="0">
                          <a:solidFill>
                            <a:schemeClr val="dk1"/>
                          </a:solidFill>
                        </a:rPr>
                        <a:t>VACCHE NUTRICI 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Iscritte a libri genealogici</a:t>
                      </a:r>
                    </a:p>
                    <a:p>
                      <a:pPr marL="171450" indent="-171450" algn="just">
                        <a:buFont typeface="Arial" panose="020B0604020202020204" pitchFamily="34" charset="0"/>
                        <a:buChar char="•"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Non iscritte a libri genealogici</a:t>
                      </a: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000" b="0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118,22 </a:t>
                      </a: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€/capo</a:t>
                      </a:r>
                      <a:endParaRPr lang="it-IT" sz="1000" b="0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70,67 </a:t>
                      </a: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€/capo</a:t>
                      </a: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0278248"/>
                  </a:ext>
                </a:extLst>
              </a:tr>
              <a:tr h="862670">
                <a:tc vMerge="1">
                  <a:txBody>
                    <a:bodyPr/>
                    <a:lstStyle/>
                    <a:p>
                      <a:pPr algn="ctr"/>
                      <a:endParaRPr lang="it-IT" sz="12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u="none" strike="noStrike" kern="1200" baseline="0" dirty="0">
                          <a:solidFill>
                            <a:schemeClr val="dk1"/>
                          </a:solidFill>
                        </a:rPr>
                        <a:t>CAPI MACELLATI  (Adesione a </a:t>
                      </a:r>
                      <a:r>
                        <a:rPr lang="it-IT" sz="1000" b="1" u="none" strike="noStrike" kern="1200" baseline="0" dirty="0" err="1">
                          <a:solidFill>
                            <a:schemeClr val="dk1"/>
                          </a:solidFill>
                        </a:rPr>
                        <a:t>Classyfarm</a:t>
                      </a:r>
                      <a:r>
                        <a:rPr lang="it-IT" sz="1000" b="1" u="none" strike="noStrike" kern="1200" baseline="0" dirty="0">
                          <a:solidFill>
                            <a:schemeClr val="dk1"/>
                          </a:solidFill>
                        </a:rPr>
                        <a:t>) </a:t>
                      </a:r>
                    </a:p>
                    <a:p>
                      <a:pPr marL="171450" marR="0" lvl="0" indent="-1714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allevati almeno 6 mesi</a:t>
                      </a:r>
                    </a:p>
                    <a:p>
                      <a:pPr marL="171450" marR="0" lvl="0" indent="-171450" algn="just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allevati almeno 12 mesi o per allevamenti aderenti a sistemi di etichettatura volontaria, sistemi di qualità nazionale o organizzazioni di produttori.</a:t>
                      </a: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000" b="0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38,98 </a:t>
                      </a: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€/capo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it-IT" sz="1000" b="0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57,51 </a:t>
                      </a: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€/capo</a:t>
                      </a:r>
                      <a:endParaRPr lang="it-IT" sz="1000" b="0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marL="171450" marR="0" lvl="0" indent="-17145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377343"/>
                  </a:ext>
                </a:extLst>
              </a:tr>
              <a:tr h="685956">
                <a:tc>
                  <a:txBody>
                    <a:bodyPr/>
                    <a:lstStyle/>
                    <a:p>
                      <a:pPr marL="174625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u="none" strike="noStrike" kern="1200" baseline="0" dirty="0">
                          <a:solidFill>
                            <a:schemeClr val="dk1"/>
                          </a:solidFill>
                        </a:rPr>
                        <a:t>CARNI OVINE E CAPRINE </a:t>
                      </a:r>
                      <a:endParaRPr lang="it-IT" sz="1200" b="1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174625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Agnelle da rimonta</a:t>
                      </a:r>
                    </a:p>
                    <a:p>
                      <a:pPr marL="174625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marL="174625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Ovicaprini macellati DOP e IGP</a:t>
                      </a: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23,09 </a:t>
                      </a: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€/capo</a:t>
                      </a:r>
                      <a:endParaRPr lang="it-IT" sz="1000" b="0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marL="174625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000" b="0" u="none" strike="noStrike" kern="1200" baseline="0" dirty="0">
                        <a:solidFill>
                          <a:schemeClr val="dk1"/>
                        </a:solidFill>
                      </a:endParaRPr>
                    </a:p>
                    <a:p>
                      <a:pPr marL="0" marR="0" lvl="1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0" u="none" strike="noStrike" kern="1200" baseline="0" dirty="0">
                          <a:solidFill>
                            <a:schemeClr val="dk1"/>
                          </a:solidFill>
                        </a:rPr>
                        <a:t>5,91 </a:t>
                      </a:r>
                      <a:r>
                        <a:rPr lang="it-IT" sz="10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€/capo</a:t>
                      </a:r>
                      <a:endParaRPr lang="it-IT" sz="10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119488"/>
                  </a:ext>
                </a:extLst>
              </a:tr>
            </a:tbl>
          </a:graphicData>
        </a:graphic>
      </p:graphicFrame>
      <p:pic>
        <p:nvPicPr>
          <p:cNvPr id="4" name="Immagine 3">
            <a:extLst>
              <a:ext uri="{FF2B5EF4-FFF2-40B4-BE49-F238E27FC236}">
                <a16:creationId xmlns:a16="http://schemas.microsoft.com/office/drawing/2014/main" id="{8EAA3667-617A-791B-E6BB-3680D9ED1A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528" y="1526565"/>
            <a:ext cx="392742" cy="208371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1162DD55-5485-0CA4-9AE6-5A9EEB3833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784" y="3021536"/>
            <a:ext cx="392742" cy="20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883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53282" y="1021821"/>
            <a:ext cx="9197282" cy="3698494"/>
          </a:xfrm>
        </p:spPr>
        <p:txBody>
          <a:bodyPr/>
          <a:lstStyle/>
          <a:p>
            <a:pPr lvl="2" algn="l"/>
            <a:endParaRPr lang="it-IT" altLang="it-IT" sz="2000" b="1" dirty="0">
              <a:solidFill>
                <a:srgbClr val="0566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 algn="l"/>
            <a:endParaRPr lang="it-IT" dirty="0"/>
          </a:p>
          <a:p>
            <a:pPr lvl="1" algn="l"/>
            <a:endParaRPr lang="it-IT" dirty="0"/>
          </a:p>
        </p:txBody>
      </p:sp>
      <p:graphicFrame>
        <p:nvGraphicFramePr>
          <p:cNvPr id="4" name="Tabella 3">
            <a:extLst>
              <a:ext uri="{FF2B5EF4-FFF2-40B4-BE49-F238E27FC236}">
                <a16:creationId xmlns:a16="http://schemas.microsoft.com/office/drawing/2014/main" id="{9AC15D81-B8E4-8A52-DA73-B8F879D641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5694308"/>
              </p:ext>
            </p:extLst>
          </p:nvPr>
        </p:nvGraphicFramePr>
        <p:xfrm>
          <a:off x="619980" y="935557"/>
          <a:ext cx="7437092" cy="35549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9265">
                  <a:extLst>
                    <a:ext uri="{9D8B030D-6E8A-4147-A177-3AD203B41FA5}">
                      <a16:colId xmlns:a16="http://schemas.microsoft.com/office/drawing/2014/main" val="2310790377"/>
                    </a:ext>
                  </a:extLst>
                </a:gridCol>
                <a:gridCol w="4157381">
                  <a:extLst>
                    <a:ext uri="{9D8B030D-6E8A-4147-A177-3AD203B41FA5}">
                      <a16:colId xmlns:a16="http://schemas.microsoft.com/office/drawing/2014/main" val="726481937"/>
                    </a:ext>
                  </a:extLst>
                </a:gridCol>
                <a:gridCol w="1190446">
                  <a:extLst>
                    <a:ext uri="{9D8B030D-6E8A-4147-A177-3AD203B41FA5}">
                      <a16:colId xmlns:a16="http://schemas.microsoft.com/office/drawing/2014/main" val="4000921027"/>
                    </a:ext>
                  </a:extLst>
                </a:gridCol>
              </a:tblGrid>
              <a:tr h="33851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PREMIO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REQUISITI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IMPORTI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4660200"/>
                  </a:ext>
                </a:extLst>
              </a:tr>
              <a:tr h="353959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FRUMENTO DURO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Vincolo territoriale per </a:t>
                      </a:r>
                      <a:r>
                        <a:rPr lang="it-IT" sz="95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regioni del Centro-Sud.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Semente certificata dal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93,50 €/ha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42483035"/>
                  </a:ext>
                </a:extLst>
              </a:tr>
              <a:tr h="486693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SEMI OLEOSI: COLZA E GIRASOLE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Contratto di fornitura con </a:t>
                      </a:r>
                      <a:r>
                        <a:rPr lang="it-IT" sz="95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industria di trasformazione, sementiera o mangimistica</a:t>
                      </a: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Semente certificata dal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101 €/ha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44676137"/>
                  </a:ext>
                </a:extLst>
              </a:tr>
              <a:tr h="235973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RISO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Semente certificata dal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336,46 €/ha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2409655"/>
                  </a:ext>
                </a:extLst>
              </a:tr>
              <a:tr h="366719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BARBABIETOLA DA ZUCCHERO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Contratto di fornitura con </a:t>
                      </a:r>
                      <a:r>
                        <a:rPr lang="it-IT" sz="95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Industria saccarifera</a:t>
                      </a: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 Semente certificata dal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657,93 €/ha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07349416"/>
                  </a:ext>
                </a:extLst>
              </a:tr>
              <a:tr h="383455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POMODORO DESTINATO ALLA TRASFORMAZIONE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Contratto di fornitura con </a:t>
                      </a:r>
                      <a:r>
                        <a:rPr lang="it-IT" sz="95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Organizzazione di produttori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173,64 €/ha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3089518"/>
                  </a:ext>
                </a:extLst>
              </a:tr>
              <a:tr h="235973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OLIO D’OLIVA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Adesione a </a:t>
                      </a:r>
                      <a:r>
                        <a:rPr lang="it-IT" sz="95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DOP E IGP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116,97 €/ha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4925388"/>
                  </a:ext>
                </a:extLst>
              </a:tr>
              <a:tr h="353959">
                <a:tc>
                  <a:txBody>
                    <a:bodyPr/>
                    <a:lstStyle/>
                    <a:p>
                      <a:pPr algn="ctr"/>
                      <a:r>
                        <a:rPr lang="it-IT" sz="100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AGRUMI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Adesione a  </a:t>
                      </a:r>
                      <a:r>
                        <a:rPr lang="it-IT" sz="95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DOP, IGP </a:t>
                      </a: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 conferimento ad  </a:t>
                      </a:r>
                      <a:r>
                        <a:rPr lang="it-IT" sz="95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Organizzazioni di Produttori</a:t>
                      </a: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150,85 €/ha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59349609"/>
                  </a:ext>
                </a:extLst>
              </a:tr>
              <a:tr h="24334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SOIA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Semente certificata dal 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40,04 €/ha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06570278"/>
                  </a:ext>
                </a:extLst>
              </a:tr>
              <a:tr h="45361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050" b="1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ALTRE COLTURE PROTEICHE COMPRESE LE LEGUMINOSE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Anche in miscuglio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950" b="0" i="0" u="none" strike="noStrike" kern="1200" baseline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136,32 €/ha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72772457"/>
                  </a:ext>
                </a:extLst>
              </a:tr>
            </a:tbl>
          </a:graphicData>
        </a:graphic>
      </p:graphicFrame>
      <p:sp>
        <p:nvSpPr>
          <p:cNvPr id="8" name="Titolo 1">
            <a:extLst>
              <a:ext uri="{FF2B5EF4-FFF2-40B4-BE49-F238E27FC236}">
                <a16:creationId xmlns:a16="http://schemas.microsoft.com/office/drawing/2014/main" id="{BB87062C-D71D-5FAE-B022-E9FA494728A5}"/>
              </a:ext>
            </a:extLst>
          </p:cNvPr>
          <p:cNvSpPr txBox="1">
            <a:spLocks/>
          </p:cNvSpPr>
          <p:nvPr/>
        </p:nvSpPr>
        <p:spPr>
          <a:xfrm>
            <a:off x="522185" y="379036"/>
            <a:ext cx="7838593" cy="4875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algn="ctr"/>
            <a: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PAGAMENTI ACCOPPIATI AL REDDITO </a:t>
            </a:r>
            <a:br>
              <a:rPr lang="it-IT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SUPERFICI</a:t>
            </a:r>
            <a:br>
              <a:rPr lang="it-IT" sz="145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it-IT" sz="1306" dirty="0">
              <a:solidFill>
                <a:srgbClr val="008000"/>
              </a:solidFill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508B85D-7399-271D-F310-61AE7660E0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185" y="3551308"/>
            <a:ext cx="392742" cy="20837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A880C2E9-B120-E77F-A3E6-E3342985A4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712" y="1731070"/>
            <a:ext cx="392742" cy="208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261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4981" y="740121"/>
            <a:ext cx="8145325" cy="3991057"/>
          </a:xfrm>
        </p:spPr>
        <p:txBody>
          <a:bodyPr/>
          <a:lstStyle/>
          <a:p>
            <a:pPr lvl="1" algn="l"/>
            <a:endParaRPr lang="it-IT" sz="1742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331783" lvl="1" algn="just"/>
            <a:r>
              <a:rPr lang="it-IT" sz="1742" dirty="0">
                <a:solidFill>
                  <a:schemeClr val="tx1"/>
                </a:solidFill>
              </a:rPr>
              <a:t>Ai sensi dell’articolo 19, del regolamento (UE) 2021/2115, a partire dal 2023, una percentuale pari al </a:t>
            </a:r>
            <a:r>
              <a:rPr lang="it-IT" sz="1742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3% dei pagamenti diretti</a:t>
            </a:r>
            <a:r>
              <a:rPr lang="it-IT" sz="1742" dirty="0">
                <a:solidFill>
                  <a:schemeClr val="tx1"/>
                </a:solidFill>
              </a:rPr>
              <a:t>, da corrispondere agli agricoltori per ciascun anno di domanda, è assegnata all’intervento “</a:t>
            </a:r>
            <a:r>
              <a:rPr lang="it-IT" sz="1742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Fondo mutualizzazione nazionale eventi catastrofali</a:t>
            </a:r>
            <a:r>
              <a:rPr lang="it-IT" sz="1742" dirty="0">
                <a:solidFill>
                  <a:schemeClr val="tx1"/>
                </a:solidFill>
              </a:rPr>
              <a:t>” attivato nell’ambito degli strumenti di gestione del rischio, disponibile per tutti gli agricoltori che ricevono pagamenti diretti per l’anno di domanda in questione.</a:t>
            </a:r>
          </a:p>
          <a:p>
            <a:pPr marL="331783" lvl="1" algn="just"/>
            <a:endParaRPr lang="it-IT" sz="1742" dirty="0">
              <a:solidFill>
                <a:schemeClr val="tx1"/>
              </a:solidFill>
            </a:endParaRPr>
          </a:p>
          <a:p>
            <a:pPr marL="331783" lvl="1" algn="just"/>
            <a:r>
              <a:rPr lang="it-IT" sz="1742" dirty="0">
                <a:solidFill>
                  <a:schemeClr val="tx1"/>
                </a:solidFill>
              </a:rPr>
              <a:t>Il prelievo è eseguito sugli importi accertati al netto di riduzioni e sanzioni di ammissibilità e prima di qualsiasi recupero di somme da eseguire nei confronti del beneficiario, compresa la compensazione di eventuali debiti iscritti nel Registro nazionale debitori.</a:t>
            </a:r>
            <a:endParaRPr lang="it-IT" dirty="0"/>
          </a:p>
          <a:p>
            <a:pPr marL="539152" lvl="1" indent="-207369" algn="l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3DFA4D24-7E2A-22CD-F967-26F2DCF9EBCD}"/>
              </a:ext>
            </a:extLst>
          </p:cNvPr>
          <p:cNvSpPr txBox="1">
            <a:spLocks/>
          </p:cNvSpPr>
          <p:nvPr/>
        </p:nvSpPr>
        <p:spPr>
          <a:xfrm>
            <a:off x="829386" y="255272"/>
            <a:ext cx="7772400" cy="487597"/>
          </a:xfrm>
          <a:prstGeom prst="rect">
            <a:avLst/>
          </a:prstGeom>
        </p:spPr>
        <p:txBody>
          <a:bodyPr vert="horz" lIns="66359" tIns="33180" rIns="66359" bIns="33180" rtlCol="0" anchor="ctr">
            <a:normAutofit fontScale="75000" lnSpcReduction="20000"/>
          </a:bodyPr>
          <a:lstStyle>
            <a:lvl1pPr algn="l" defTabSz="45719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algn="ctr"/>
            <a:r>
              <a:rPr lang="it-IT" sz="217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CONTRIBUTO AGLI STRUMENTI DI GESTIONE DEL RISCHIO</a:t>
            </a:r>
            <a:br>
              <a:rPr lang="it-IT" sz="2177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sz="2177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7345EB5-6A9C-BE4B-523F-1A6C763C26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43" y="130014"/>
            <a:ext cx="919030" cy="48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974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7237" y="429201"/>
            <a:ext cx="8787587" cy="3991057"/>
          </a:xfrm>
        </p:spPr>
        <p:txBody>
          <a:bodyPr/>
          <a:lstStyle/>
          <a:p>
            <a:endParaRPr lang="it-IT" dirty="0"/>
          </a:p>
          <a:p>
            <a:pPr lvl="1" algn="l"/>
            <a:endParaRPr lang="it-IT" sz="1306" dirty="0">
              <a:solidFill>
                <a:schemeClr val="tx1"/>
              </a:solidFill>
            </a:endParaRPr>
          </a:p>
          <a:p>
            <a:pPr lvl="1" algn="l"/>
            <a:endParaRPr lang="it-IT" sz="1742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lvl="1" algn="l"/>
            <a:endParaRPr lang="it-IT" dirty="0">
              <a:solidFill>
                <a:schemeClr val="tx1"/>
              </a:solidFill>
              <a:highlight>
                <a:srgbClr val="FFFF00"/>
              </a:highlight>
            </a:endParaRPr>
          </a:p>
          <a:p>
            <a:pPr marL="0" lvl="1"/>
            <a:r>
              <a:rPr lang="it-IT" sz="2000" b="1" dirty="0">
                <a:solidFill>
                  <a:schemeClr val="dk1"/>
                </a:solidFill>
              </a:rPr>
              <a:t>Grazie per l’attenzione  </a:t>
            </a:r>
          </a:p>
          <a:p>
            <a:pPr marL="0" lvl="1" indent="-207369">
              <a:buFont typeface="Arial" panose="020B0604020202020204" pitchFamily="34" charset="0"/>
              <a:buChar char="•"/>
            </a:pPr>
            <a:endParaRPr lang="it-IT" sz="1200" b="1" dirty="0">
              <a:solidFill>
                <a:schemeClr val="dk1"/>
              </a:solidFill>
            </a:endParaRPr>
          </a:p>
          <a:p>
            <a:pPr marL="539152" lvl="1" indent="-207369" algn="l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3DFA4D24-7E2A-22CD-F967-26F2DCF9EBCD}"/>
              </a:ext>
            </a:extLst>
          </p:cNvPr>
          <p:cNvSpPr txBox="1">
            <a:spLocks/>
          </p:cNvSpPr>
          <p:nvPr/>
        </p:nvSpPr>
        <p:spPr>
          <a:xfrm>
            <a:off x="829386" y="1237235"/>
            <a:ext cx="7772400" cy="487597"/>
          </a:xfrm>
          <a:prstGeom prst="rect">
            <a:avLst/>
          </a:prstGeom>
        </p:spPr>
        <p:txBody>
          <a:bodyPr vert="horz" lIns="66359" tIns="33180" rIns="66359" bIns="33180" rtlCol="0" anchor="ctr">
            <a:normAutofit fontScale="97500"/>
          </a:bodyPr>
          <a:lstStyle>
            <a:lvl1pPr algn="l" defTabSz="457190" rtl="0" eaLnBrk="1" latinLnBrk="0" hangingPunct="1">
              <a:spcBef>
                <a:spcPct val="0"/>
              </a:spcBef>
              <a:buNone/>
              <a:defRPr sz="3000" b="1" kern="1200">
                <a:solidFill>
                  <a:srgbClr val="056633"/>
                </a:solidFill>
                <a:latin typeface="Helvetica"/>
                <a:ea typeface="+mj-ea"/>
                <a:cs typeface="Helvetica"/>
              </a:defRPr>
            </a:lvl1pPr>
          </a:lstStyle>
          <a:p>
            <a:pPr algn="ctr"/>
            <a:endParaRPr lang="it-IT" sz="2177" dirty="0"/>
          </a:p>
        </p:txBody>
      </p:sp>
    </p:spTree>
    <p:extLst>
      <p:ext uri="{BB962C8B-B14F-4D97-AF65-F5344CB8AC3E}">
        <p14:creationId xmlns:p14="http://schemas.microsoft.com/office/powerpoint/2010/main" val="19375220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/>
          </a:bodyPr>
          <a:lstStyle/>
          <a:p>
            <a:pPr algn="ctr"/>
            <a:r>
              <a:rPr lang="it-IT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QUADRO NORMATIVO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04100" y="789563"/>
            <a:ext cx="7380515" cy="3895725"/>
          </a:xfrm>
        </p:spPr>
        <p:txBody>
          <a:bodyPr/>
          <a:lstStyle/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Reg. (UE) 2021/2115 del Parlamento europeo e del Consiglio, (artt. 16-34)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Reg. (UE) 2021/2116 del Parlamento europeo e del Consiglio (artt. 65-73)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Reg. di esecuzione (UE) 2022/1173 della Commissione di applicazione del Reg. (UE) 2021/2116 per quanto riguarda il SIGC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it-IT" sz="105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Piano strategico della PAC italiano (PSP) approvato il 2 dicembre 2022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1600" b="1" dirty="0">
                <a:latin typeface="Calibri" panose="020F0502020204030204" pitchFamily="34" charset="0"/>
                <a:cs typeface="Calibri" panose="020F0502020204030204" pitchFamily="34" charset="0"/>
              </a:rPr>
              <a:t>Decreto Ministeriale n. 660087 del 23/12/2022 – Pagamenti diretti</a:t>
            </a:r>
          </a:p>
          <a:p>
            <a:pPr marL="171450" indent="-17145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endParaRPr lang="it-IT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Circolari AGEA Coordinamento</a:t>
            </a: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it-IT" sz="1000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it-IT" sz="1100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endParaRPr lang="it-IT" sz="1050" b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 algn="just">
              <a:buFont typeface="Courier New" panose="02070309020205020404" pitchFamily="49" charset="0"/>
              <a:buChar char="o"/>
            </a:pPr>
            <a:r>
              <a:rPr lang="it-IT" sz="1600" b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Disposizioni OPR</a:t>
            </a:r>
          </a:p>
          <a:p>
            <a:endParaRPr lang="it-IT" dirty="0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39A6AF6B-1146-D388-DF22-C0371C44E8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85" y="847484"/>
            <a:ext cx="1428750" cy="3895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650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903637F-4E45-4CDE-74B0-3D2D4A6901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QUADRO FINANZIARIO </a:t>
            </a:r>
            <a:br>
              <a:rPr lang="it-IT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it-IT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NUOVA PROGRAMMAZIONE</a:t>
            </a:r>
            <a:endParaRPr lang="it-IT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5E9CF84D-0171-61C5-495D-C6599DF73D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712741"/>
              </p:ext>
            </p:extLst>
          </p:nvPr>
        </p:nvGraphicFramePr>
        <p:xfrm>
          <a:off x="332259" y="1871905"/>
          <a:ext cx="3772543" cy="1399689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344105">
                  <a:extLst>
                    <a:ext uri="{9D8B030D-6E8A-4147-A177-3AD203B41FA5}">
                      <a16:colId xmlns:a16="http://schemas.microsoft.com/office/drawing/2014/main" val="724045849"/>
                    </a:ext>
                  </a:extLst>
                </a:gridCol>
                <a:gridCol w="1428438">
                  <a:extLst>
                    <a:ext uri="{9D8B030D-6E8A-4147-A177-3AD203B41FA5}">
                      <a16:colId xmlns:a16="http://schemas.microsoft.com/office/drawing/2014/main" val="3591538001"/>
                    </a:ext>
                  </a:extLst>
                </a:gridCol>
              </a:tblGrid>
              <a:tr h="240861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I TRE STRUMENTI DELLA PAC 2023-2027 </a:t>
                      </a:r>
                    </a:p>
                    <a:p>
                      <a:pPr algn="ctr" fontAlgn="b"/>
                      <a:r>
                        <a:rPr lang="it-IT" sz="1400" b="1" u="none" strike="noStrike" dirty="0">
                          <a:effectLst/>
                        </a:rPr>
                        <a:t>Italia (in mln di €/anno)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5486398"/>
                  </a:ext>
                </a:extLst>
              </a:tr>
              <a:tr h="24086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PAGAMENTI DIRETTI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3.628,5</a:t>
                      </a:r>
                      <a:endParaRPr lang="it-IT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7717971"/>
                  </a:ext>
                </a:extLst>
              </a:tr>
              <a:tr h="24086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SOSTEGNO SETTORIALE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417,6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71999700"/>
                  </a:ext>
                </a:extLst>
              </a:tr>
              <a:tr h="24086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SVILUPPO RURALE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u="none" strike="noStrike" dirty="0">
                          <a:effectLst/>
                        </a:rPr>
                        <a:t>3.279,5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9685404"/>
                  </a:ext>
                </a:extLst>
              </a:tr>
              <a:tr h="240861"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7.325,6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6559311"/>
                  </a:ext>
                </a:extLst>
              </a:tr>
            </a:tbl>
          </a:graphicData>
        </a:graphic>
      </p:graphicFrame>
      <p:graphicFrame>
        <p:nvGraphicFramePr>
          <p:cNvPr id="3" name="Grafico 2">
            <a:extLst>
              <a:ext uri="{FF2B5EF4-FFF2-40B4-BE49-F238E27FC236}">
                <a16:creationId xmlns:a16="http://schemas.microsoft.com/office/drawing/2014/main" id="{5EBA72BF-5F9B-84D3-3C4A-8B7A842744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4495027"/>
              </p:ext>
            </p:extLst>
          </p:nvPr>
        </p:nvGraphicFramePr>
        <p:xfrm>
          <a:off x="3664744" y="1395441"/>
          <a:ext cx="5325144" cy="32257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68930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2B4922-326B-4F4F-837B-E9A57B9EF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it-IT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PAGAMENTI DIRETTI A CONFRONTO</a:t>
            </a:r>
            <a:br>
              <a:rPr lang="it-IT" dirty="0"/>
            </a:br>
            <a:endParaRPr lang="it-IT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F8963FA0-99C1-FBDA-75BB-E6FEFDACC8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917844"/>
              </p:ext>
            </p:extLst>
          </p:nvPr>
        </p:nvGraphicFramePr>
        <p:xfrm>
          <a:off x="164315" y="1099127"/>
          <a:ext cx="8772652" cy="3396317"/>
        </p:xfrm>
        <a:graphic>
          <a:graphicData uri="http://schemas.openxmlformats.org/drawingml/2006/table">
            <a:tbl>
              <a:tblPr firstRow="1" firstCol="1" bandRow="1">
                <a:tableStyleId>{C083E6E3-FA7D-4D7B-A595-EF9225AFEA82}</a:tableStyleId>
              </a:tblPr>
              <a:tblGrid>
                <a:gridCol w="2899097">
                  <a:extLst>
                    <a:ext uri="{9D8B030D-6E8A-4147-A177-3AD203B41FA5}">
                      <a16:colId xmlns:a16="http://schemas.microsoft.com/office/drawing/2014/main" val="1020228229"/>
                    </a:ext>
                  </a:extLst>
                </a:gridCol>
                <a:gridCol w="1899006">
                  <a:extLst>
                    <a:ext uri="{9D8B030D-6E8A-4147-A177-3AD203B41FA5}">
                      <a16:colId xmlns:a16="http://schemas.microsoft.com/office/drawing/2014/main" val="2765360889"/>
                    </a:ext>
                  </a:extLst>
                </a:gridCol>
                <a:gridCol w="3974549">
                  <a:extLst>
                    <a:ext uri="{9D8B030D-6E8A-4147-A177-3AD203B41FA5}">
                      <a16:colId xmlns:a16="http://schemas.microsoft.com/office/drawing/2014/main" val="425157128"/>
                    </a:ext>
                  </a:extLst>
                </a:gridCol>
              </a:tblGrid>
              <a:tr h="38929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PROGRAMMAZIONE 2015-2022</a:t>
                      </a:r>
                      <a:endParaRPr lang="it-IT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PROGRAMMAZIONE 2023-2027</a:t>
                      </a:r>
                      <a:endParaRPr lang="it-IT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10114382"/>
                  </a:ext>
                </a:extLst>
              </a:tr>
              <a:tr h="4642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PAGAMENTO BASE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tabLst>
                          <a:tab pos="2784475" algn="l"/>
                        </a:tabLst>
                      </a:pPr>
                      <a:r>
                        <a:rPr lang="it-IT" sz="1100" b="1" i="0" u="none" strike="noStrike" dirty="0">
                          <a:solidFill>
                            <a:srgbClr val="056633"/>
                          </a:solidFill>
                          <a:effectLst/>
                          <a:latin typeface="Calibri" panose="020F0502020204030204" pitchFamily="34" charset="0"/>
                        </a:rPr>
                        <a:t>       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589338" algn="l"/>
                        </a:tabLst>
                      </a:pPr>
                      <a:r>
                        <a:rPr lang="it-IT" sz="1400" b="1" dirty="0">
                          <a:effectLst/>
                        </a:rPr>
                        <a:t>SOSTEGNO DI BASE AL REDDITO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3589338" algn="l"/>
                        </a:tabLst>
                      </a:pPr>
                      <a:r>
                        <a:rPr lang="it-IT" sz="1400" b="1" dirty="0">
                          <a:effectLst/>
                        </a:rPr>
                        <a:t>PER LA SOSTENIBILITA’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12514584"/>
                  </a:ext>
                </a:extLst>
              </a:tr>
              <a:tr h="38929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>
                          <a:solidFill>
                            <a:srgbClr val="FF0000"/>
                          </a:solidFill>
                          <a:effectLst/>
                        </a:rPr>
                        <a:t>PAGAMENTO GREENING</a:t>
                      </a:r>
                      <a:endParaRPr lang="it-IT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dirty="0">
                          <a:solidFill>
                            <a:srgbClr val="056633"/>
                          </a:solidFill>
                          <a:effectLst/>
                          <a:latin typeface="Calibri" panose="020F0502020204030204" pitchFamily="34" charset="0"/>
                        </a:rPr>
                        <a:t>         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dirty="0">
                          <a:solidFill>
                            <a:srgbClr val="056633"/>
                          </a:solidFill>
                          <a:effectLst/>
                        </a:rPr>
                        <a:t>-</a:t>
                      </a:r>
                      <a:endParaRPr lang="it-IT" sz="1400" b="1" dirty="0">
                        <a:solidFill>
                          <a:srgbClr val="0566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36528782"/>
                  </a:ext>
                </a:extLst>
              </a:tr>
              <a:tr h="4642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400" b="1" dirty="0">
                        <a:solidFill>
                          <a:srgbClr val="0566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566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>
                          <a:solidFill>
                            <a:srgbClr val="056633"/>
                          </a:solidFill>
                          <a:effectLst/>
                        </a:rPr>
                        <a:t>SOSTEGNO RIDISTRIBUTIVO AL 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>
                          <a:solidFill>
                            <a:srgbClr val="056633"/>
                          </a:solidFill>
                          <a:effectLst/>
                        </a:rPr>
                        <a:t>REDDITO PER LA SOSTENIBILITA’</a:t>
                      </a:r>
                      <a:endParaRPr lang="it-IT" sz="1400" b="1" dirty="0">
                        <a:solidFill>
                          <a:srgbClr val="0566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19816535"/>
                  </a:ext>
                </a:extLst>
              </a:tr>
              <a:tr h="389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SOSTEGNO PER I GIOVANI AGRICOLTORI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dirty="0">
                          <a:solidFill>
                            <a:srgbClr val="056633"/>
                          </a:solidFill>
                          <a:effectLst/>
                          <a:latin typeface="Calibri" panose="020F0502020204030204" pitchFamily="34" charset="0"/>
                        </a:rPr>
                        <a:t>              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dirty="0">
                          <a:effectLst/>
                        </a:rPr>
                        <a:t>SOSTEGNO PER I GIOVANI AGRICOLTORI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19602642"/>
                  </a:ext>
                </a:extLst>
              </a:tr>
              <a:tr h="4642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it-IT" sz="1100" b="1" i="0" u="none" strike="noStrike" dirty="0">
                        <a:solidFill>
                          <a:srgbClr val="056633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56633"/>
                          </a:solidFill>
                          <a:effectLst/>
                        </a:rPr>
                        <a:t>REGIMI PER IL CLIMA E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it-IT" sz="1400" b="1" dirty="0">
                          <a:solidFill>
                            <a:srgbClr val="056633"/>
                          </a:solidFill>
                          <a:effectLst/>
                        </a:rPr>
                        <a:t>L’AMBIENTE (ECOSCHEMI)</a:t>
                      </a:r>
                      <a:endParaRPr lang="it-IT" sz="1400" b="1" dirty="0">
                        <a:solidFill>
                          <a:srgbClr val="056633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37012189"/>
                  </a:ext>
                </a:extLst>
              </a:tr>
              <a:tr h="38929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SOSTEGNO ACCOPPIATO AL REDDITO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100" b="1" i="0" u="none" strike="noStrike" dirty="0">
                          <a:solidFill>
                            <a:srgbClr val="056633"/>
                          </a:solidFill>
                          <a:effectLst/>
                          <a:latin typeface="Calibri" panose="020F0502020204030204" pitchFamily="34" charset="0"/>
                        </a:rPr>
                        <a:t>           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b="1" dirty="0">
                          <a:effectLst/>
                        </a:rPr>
                        <a:t>SOSTEGNO ACCOPPIATO AL REDDITO</a:t>
                      </a:r>
                      <a:endParaRPr lang="it-IT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11713225"/>
                  </a:ext>
                </a:extLst>
              </a:tr>
              <a:tr h="38929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>
                          <a:solidFill>
                            <a:srgbClr val="FF0000"/>
                          </a:solidFill>
                          <a:effectLst/>
                        </a:rPr>
                        <a:t>PAGAMENTO PICCOLI AGRICOLTORI</a:t>
                      </a:r>
                      <a:endParaRPr lang="it-IT" sz="1400" b="1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100" b="1" i="0" u="none" strike="noStrike" dirty="0">
                          <a:solidFill>
                            <a:srgbClr val="056633"/>
                          </a:solidFill>
                          <a:effectLst/>
                          <a:latin typeface="Calibri" panose="020F0502020204030204" pitchFamily="34" charset="0"/>
                        </a:rPr>
                        <a:t>                 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it-IT" sz="1400" dirty="0">
                          <a:effectLst/>
                        </a:rPr>
                        <a:t>-</a:t>
                      </a:r>
                      <a:endParaRPr lang="it-IT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13893180"/>
                  </a:ext>
                </a:extLst>
              </a:tr>
            </a:tbl>
          </a:graphicData>
        </a:graphic>
      </p:graphicFrame>
      <p:pic>
        <p:nvPicPr>
          <p:cNvPr id="4" name="Immagine 3">
            <a:extLst>
              <a:ext uri="{FF2B5EF4-FFF2-40B4-BE49-F238E27FC236}">
                <a16:creationId xmlns:a16="http://schemas.microsoft.com/office/drawing/2014/main" id="{F5311103-342D-53E6-895C-399F88DEFA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8476" y="2454103"/>
            <a:ext cx="443485" cy="235293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46FADF9E-DD79-E64D-1C56-FCBCE29889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218" y="3357126"/>
            <a:ext cx="443485" cy="235293"/>
          </a:xfrm>
          <a:prstGeom prst="rect">
            <a:avLst/>
          </a:prstGeom>
        </p:spPr>
      </p:pic>
      <p:graphicFrame>
        <p:nvGraphicFramePr>
          <p:cNvPr id="3" name="Tabella 6">
            <a:extLst>
              <a:ext uri="{FF2B5EF4-FFF2-40B4-BE49-F238E27FC236}">
                <a16:creationId xmlns:a16="http://schemas.microsoft.com/office/drawing/2014/main" id="{D6A5B311-54E8-BE2E-AFF6-7D4DEFCE0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9120603"/>
              </p:ext>
            </p:extLst>
          </p:nvPr>
        </p:nvGraphicFramePr>
        <p:xfrm>
          <a:off x="3036627" y="1110234"/>
          <a:ext cx="525127" cy="342002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5127">
                  <a:extLst>
                    <a:ext uri="{9D8B030D-6E8A-4147-A177-3AD203B41FA5}">
                      <a16:colId xmlns:a16="http://schemas.microsoft.com/office/drawing/2014/main" val="2342621548"/>
                    </a:ext>
                  </a:extLst>
                </a:gridCol>
              </a:tblGrid>
              <a:tr h="486554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019727"/>
                  </a:ext>
                </a:extLst>
              </a:tr>
              <a:tr h="379940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55%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799220"/>
                  </a:ext>
                </a:extLst>
              </a:tr>
              <a:tr h="391742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30%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7904907"/>
                  </a:ext>
                </a:extLst>
              </a:tr>
              <a:tr h="477112"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930802"/>
                  </a:ext>
                </a:extLst>
              </a:tr>
              <a:tr h="413689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321525"/>
                  </a:ext>
                </a:extLst>
              </a:tr>
              <a:tr h="465554"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002554"/>
                  </a:ext>
                </a:extLst>
              </a:tr>
              <a:tr h="391742">
                <a:tc>
                  <a:txBody>
                    <a:bodyPr/>
                    <a:lstStyle/>
                    <a:p>
                      <a:pPr algn="ctr"/>
                      <a:r>
                        <a:rPr lang="it-IT" sz="1400" dirty="0"/>
                        <a:t>13%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939737"/>
                  </a:ext>
                </a:extLst>
              </a:tr>
              <a:tr h="413689">
                <a:tc>
                  <a:txBody>
                    <a:bodyPr/>
                    <a:lstStyle/>
                    <a:p>
                      <a:pPr algn="ctr"/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751509"/>
                  </a:ext>
                </a:extLst>
              </a:tr>
            </a:tbl>
          </a:graphicData>
        </a:graphic>
      </p:graphicFrame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110A0A0C-49ED-6E4F-9BC0-9AE067EA53AD}"/>
              </a:ext>
            </a:extLst>
          </p:cNvPr>
          <p:cNvGraphicFramePr>
            <a:graphicFrameLocks noGrp="1"/>
          </p:cNvGraphicFramePr>
          <p:nvPr/>
        </p:nvGraphicFramePr>
        <p:xfrm>
          <a:off x="8406423" y="1099127"/>
          <a:ext cx="530543" cy="34755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0543">
                  <a:extLst>
                    <a:ext uri="{9D8B030D-6E8A-4147-A177-3AD203B41FA5}">
                      <a16:colId xmlns:a16="http://schemas.microsoft.com/office/drawing/2014/main" val="2342621548"/>
                    </a:ext>
                  </a:extLst>
                </a:gridCol>
              </a:tblGrid>
              <a:tr h="428294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019727"/>
                  </a:ext>
                </a:extLst>
              </a:tr>
              <a:tr h="473771">
                <a:tc>
                  <a:txBody>
                    <a:bodyPr/>
                    <a:lstStyle/>
                    <a:p>
                      <a:r>
                        <a:rPr lang="it-IT" sz="1400" dirty="0"/>
                        <a:t>48%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799220"/>
                  </a:ext>
                </a:extLst>
              </a:tr>
              <a:tr h="405572"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7904907"/>
                  </a:ext>
                </a:extLst>
              </a:tr>
              <a:tr h="480292">
                <a:tc>
                  <a:txBody>
                    <a:bodyPr/>
                    <a:lstStyle/>
                    <a:p>
                      <a:r>
                        <a:rPr lang="it-IT" sz="1400" dirty="0">
                          <a:solidFill>
                            <a:srgbClr val="FF0000"/>
                          </a:solidFill>
                        </a:rPr>
                        <a:t>10%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4930802"/>
                  </a:ext>
                </a:extLst>
              </a:tr>
              <a:tr h="428294">
                <a:tc>
                  <a:txBody>
                    <a:bodyPr/>
                    <a:lstStyle/>
                    <a:p>
                      <a:r>
                        <a:rPr lang="it-IT" sz="1400" dirty="0"/>
                        <a:t>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3321525"/>
                  </a:ext>
                </a:extLst>
              </a:tr>
              <a:tr h="481990">
                <a:tc>
                  <a:txBody>
                    <a:bodyPr/>
                    <a:lstStyle/>
                    <a:p>
                      <a:r>
                        <a:rPr lang="it-IT" sz="1400" b="0" dirty="0">
                          <a:solidFill>
                            <a:srgbClr val="FF0000"/>
                          </a:solidFill>
                        </a:rPr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3002554"/>
                  </a:ext>
                </a:extLst>
              </a:tr>
              <a:tr h="326086">
                <a:tc>
                  <a:txBody>
                    <a:bodyPr/>
                    <a:lstStyle/>
                    <a:p>
                      <a:r>
                        <a:rPr lang="it-IT" sz="1400" dirty="0"/>
                        <a:t>15%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1939737"/>
                  </a:ext>
                </a:extLst>
              </a:tr>
              <a:tr h="451262"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4751509"/>
                  </a:ext>
                </a:extLst>
              </a:tr>
            </a:tbl>
          </a:graphicData>
        </a:graphic>
      </p:graphicFrame>
      <p:pic>
        <p:nvPicPr>
          <p:cNvPr id="13" name="Immagine 12">
            <a:extLst>
              <a:ext uri="{FF2B5EF4-FFF2-40B4-BE49-F238E27FC236}">
                <a16:creationId xmlns:a16="http://schemas.microsoft.com/office/drawing/2014/main" id="{A3F55858-43A9-E20E-84FF-073777B45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1615" y="1009608"/>
            <a:ext cx="1561649" cy="3554806"/>
          </a:xfrm>
          <a:prstGeom prst="rect">
            <a:avLst/>
          </a:prstGeom>
          <a:ln w="57150">
            <a:solidFill>
              <a:srgbClr val="056633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561649"/>
                      <a:gd name="connsiteY0" fmla="*/ 0 h 3554806"/>
                      <a:gd name="connsiteX1" fmla="*/ 473700 w 1561649"/>
                      <a:gd name="connsiteY1" fmla="*/ 0 h 3554806"/>
                      <a:gd name="connsiteX2" fmla="*/ 963017 w 1561649"/>
                      <a:gd name="connsiteY2" fmla="*/ 0 h 3554806"/>
                      <a:gd name="connsiteX3" fmla="*/ 1561649 w 1561649"/>
                      <a:gd name="connsiteY3" fmla="*/ 0 h 3554806"/>
                      <a:gd name="connsiteX4" fmla="*/ 1561649 w 1561649"/>
                      <a:gd name="connsiteY4" fmla="*/ 556920 h 3554806"/>
                      <a:gd name="connsiteX5" fmla="*/ 1561649 w 1561649"/>
                      <a:gd name="connsiteY5" fmla="*/ 1149387 h 3554806"/>
                      <a:gd name="connsiteX6" fmla="*/ 1561649 w 1561649"/>
                      <a:gd name="connsiteY6" fmla="*/ 1635211 h 3554806"/>
                      <a:gd name="connsiteX7" fmla="*/ 1561649 w 1561649"/>
                      <a:gd name="connsiteY7" fmla="*/ 2121034 h 3554806"/>
                      <a:gd name="connsiteX8" fmla="*/ 1561649 w 1561649"/>
                      <a:gd name="connsiteY8" fmla="*/ 2713502 h 3554806"/>
                      <a:gd name="connsiteX9" fmla="*/ 1561649 w 1561649"/>
                      <a:gd name="connsiteY9" fmla="*/ 3554806 h 3554806"/>
                      <a:gd name="connsiteX10" fmla="*/ 1025483 w 1561649"/>
                      <a:gd name="connsiteY10" fmla="*/ 3554806 h 3554806"/>
                      <a:gd name="connsiteX11" fmla="*/ 520550 w 1561649"/>
                      <a:gd name="connsiteY11" fmla="*/ 3554806 h 3554806"/>
                      <a:gd name="connsiteX12" fmla="*/ 0 w 1561649"/>
                      <a:gd name="connsiteY12" fmla="*/ 3554806 h 3554806"/>
                      <a:gd name="connsiteX13" fmla="*/ 0 w 1561649"/>
                      <a:gd name="connsiteY13" fmla="*/ 2926790 h 3554806"/>
                      <a:gd name="connsiteX14" fmla="*/ 0 w 1561649"/>
                      <a:gd name="connsiteY14" fmla="*/ 2369871 h 3554806"/>
                      <a:gd name="connsiteX15" fmla="*/ 0 w 1561649"/>
                      <a:gd name="connsiteY15" fmla="*/ 1777403 h 3554806"/>
                      <a:gd name="connsiteX16" fmla="*/ 0 w 1561649"/>
                      <a:gd name="connsiteY16" fmla="*/ 1113839 h 3554806"/>
                      <a:gd name="connsiteX17" fmla="*/ 0 w 1561649"/>
                      <a:gd name="connsiteY17" fmla="*/ 592468 h 3554806"/>
                      <a:gd name="connsiteX18" fmla="*/ 0 w 1561649"/>
                      <a:gd name="connsiteY18" fmla="*/ 0 h 35548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561649" h="3554806" fill="none" extrusionOk="0">
                        <a:moveTo>
                          <a:pt x="0" y="0"/>
                        </a:moveTo>
                        <a:cubicBezTo>
                          <a:pt x="180330" y="-44496"/>
                          <a:pt x="323483" y="3949"/>
                          <a:pt x="473700" y="0"/>
                        </a:cubicBezTo>
                        <a:cubicBezTo>
                          <a:pt x="623917" y="-3949"/>
                          <a:pt x="850069" y="55483"/>
                          <a:pt x="963017" y="0"/>
                        </a:cubicBezTo>
                        <a:cubicBezTo>
                          <a:pt x="1075965" y="-55483"/>
                          <a:pt x="1399014" y="9301"/>
                          <a:pt x="1561649" y="0"/>
                        </a:cubicBezTo>
                        <a:cubicBezTo>
                          <a:pt x="1622025" y="171614"/>
                          <a:pt x="1510746" y="318453"/>
                          <a:pt x="1561649" y="556920"/>
                        </a:cubicBezTo>
                        <a:cubicBezTo>
                          <a:pt x="1612552" y="795387"/>
                          <a:pt x="1558351" y="909456"/>
                          <a:pt x="1561649" y="1149387"/>
                        </a:cubicBezTo>
                        <a:cubicBezTo>
                          <a:pt x="1564947" y="1389318"/>
                          <a:pt x="1503589" y="1474668"/>
                          <a:pt x="1561649" y="1635211"/>
                        </a:cubicBezTo>
                        <a:cubicBezTo>
                          <a:pt x="1619709" y="1795754"/>
                          <a:pt x="1509096" y="1983939"/>
                          <a:pt x="1561649" y="2121034"/>
                        </a:cubicBezTo>
                        <a:cubicBezTo>
                          <a:pt x="1614202" y="2258129"/>
                          <a:pt x="1503041" y="2579119"/>
                          <a:pt x="1561649" y="2713502"/>
                        </a:cubicBezTo>
                        <a:cubicBezTo>
                          <a:pt x="1620257" y="2847885"/>
                          <a:pt x="1501287" y="3374341"/>
                          <a:pt x="1561649" y="3554806"/>
                        </a:cubicBezTo>
                        <a:cubicBezTo>
                          <a:pt x="1381231" y="3570981"/>
                          <a:pt x="1189360" y="3548558"/>
                          <a:pt x="1025483" y="3554806"/>
                        </a:cubicBezTo>
                        <a:cubicBezTo>
                          <a:pt x="861606" y="3561054"/>
                          <a:pt x="757918" y="3545523"/>
                          <a:pt x="520550" y="3554806"/>
                        </a:cubicBezTo>
                        <a:cubicBezTo>
                          <a:pt x="283182" y="3564089"/>
                          <a:pt x="170979" y="3546265"/>
                          <a:pt x="0" y="3554806"/>
                        </a:cubicBezTo>
                        <a:cubicBezTo>
                          <a:pt x="-57581" y="3335912"/>
                          <a:pt x="13450" y="3076924"/>
                          <a:pt x="0" y="2926790"/>
                        </a:cubicBezTo>
                        <a:cubicBezTo>
                          <a:pt x="-13450" y="2776656"/>
                          <a:pt x="52890" y="2574466"/>
                          <a:pt x="0" y="2369871"/>
                        </a:cubicBezTo>
                        <a:cubicBezTo>
                          <a:pt x="-52890" y="2165276"/>
                          <a:pt x="41955" y="1924413"/>
                          <a:pt x="0" y="1777403"/>
                        </a:cubicBezTo>
                        <a:cubicBezTo>
                          <a:pt x="-41955" y="1630393"/>
                          <a:pt x="73948" y="1387237"/>
                          <a:pt x="0" y="1113839"/>
                        </a:cubicBezTo>
                        <a:cubicBezTo>
                          <a:pt x="-73948" y="840441"/>
                          <a:pt x="38329" y="720644"/>
                          <a:pt x="0" y="592468"/>
                        </a:cubicBezTo>
                        <a:cubicBezTo>
                          <a:pt x="-38329" y="464292"/>
                          <a:pt x="64809" y="214109"/>
                          <a:pt x="0" y="0"/>
                        </a:cubicBezTo>
                        <a:close/>
                      </a:path>
                      <a:path w="1561649" h="3554806" stroke="0" extrusionOk="0">
                        <a:moveTo>
                          <a:pt x="0" y="0"/>
                        </a:moveTo>
                        <a:cubicBezTo>
                          <a:pt x="101458" y="-59373"/>
                          <a:pt x="328024" y="39572"/>
                          <a:pt x="504933" y="0"/>
                        </a:cubicBezTo>
                        <a:cubicBezTo>
                          <a:pt x="681842" y="-39572"/>
                          <a:pt x="839273" y="29237"/>
                          <a:pt x="978633" y="0"/>
                        </a:cubicBezTo>
                        <a:cubicBezTo>
                          <a:pt x="1117993" y="-29237"/>
                          <a:pt x="1384885" y="58253"/>
                          <a:pt x="1561649" y="0"/>
                        </a:cubicBezTo>
                        <a:cubicBezTo>
                          <a:pt x="1564700" y="268801"/>
                          <a:pt x="1553132" y="351543"/>
                          <a:pt x="1561649" y="556920"/>
                        </a:cubicBezTo>
                        <a:cubicBezTo>
                          <a:pt x="1570166" y="762297"/>
                          <a:pt x="1510830" y="831437"/>
                          <a:pt x="1561649" y="1078291"/>
                        </a:cubicBezTo>
                        <a:cubicBezTo>
                          <a:pt x="1612468" y="1325145"/>
                          <a:pt x="1523709" y="1393709"/>
                          <a:pt x="1561649" y="1599663"/>
                        </a:cubicBezTo>
                        <a:cubicBezTo>
                          <a:pt x="1599589" y="1805617"/>
                          <a:pt x="1500811" y="2016976"/>
                          <a:pt x="1561649" y="2192130"/>
                        </a:cubicBezTo>
                        <a:cubicBezTo>
                          <a:pt x="1622487" y="2367284"/>
                          <a:pt x="1508352" y="2571293"/>
                          <a:pt x="1561649" y="2784598"/>
                        </a:cubicBezTo>
                        <a:cubicBezTo>
                          <a:pt x="1614946" y="2997903"/>
                          <a:pt x="1550689" y="3198130"/>
                          <a:pt x="1561649" y="3554806"/>
                        </a:cubicBezTo>
                        <a:cubicBezTo>
                          <a:pt x="1323599" y="3572791"/>
                          <a:pt x="1189947" y="3532594"/>
                          <a:pt x="1072332" y="3554806"/>
                        </a:cubicBezTo>
                        <a:cubicBezTo>
                          <a:pt x="954717" y="3577018"/>
                          <a:pt x="733115" y="3546669"/>
                          <a:pt x="551783" y="3554806"/>
                        </a:cubicBezTo>
                        <a:cubicBezTo>
                          <a:pt x="370451" y="3562943"/>
                          <a:pt x="130584" y="3546372"/>
                          <a:pt x="0" y="3554806"/>
                        </a:cubicBezTo>
                        <a:cubicBezTo>
                          <a:pt x="-14995" y="3297543"/>
                          <a:pt x="50520" y="3167049"/>
                          <a:pt x="0" y="2891242"/>
                        </a:cubicBezTo>
                        <a:cubicBezTo>
                          <a:pt x="-50520" y="2615435"/>
                          <a:pt x="45155" y="2429637"/>
                          <a:pt x="0" y="2227678"/>
                        </a:cubicBezTo>
                        <a:cubicBezTo>
                          <a:pt x="-45155" y="2025719"/>
                          <a:pt x="9421" y="1719087"/>
                          <a:pt x="0" y="1564115"/>
                        </a:cubicBezTo>
                        <a:cubicBezTo>
                          <a:pt x="-9421" y="1409143"/>
                          <a:pt x="59090" y="1216585"/>
                          <a:pt x="0" y="971647"/>
                        </a:cubicBezTo>
                        <a:cubicBezTo>
                          <a:pt x="-59090" y="726709"/>
                          <a:pt x="36716" y="436012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6FC70B2-FD87-F28B-505B-93130FD83290}"/>
              </a:ext>
            </a:extLst>
          </p:cNvPr>
          <p:cNvSpPr txBox="1"/>
          <p:nvPr/>
        </p:nvSpPr>
        <p:spPr>
          <a:xfrm>
            <a:off x="2154298" y="4590501"/>
            <a:ext cx="4536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056633"/>
                </a:solidFill>
              </a:rPr>
              <a:t>Pagamenti diretti OPR Lombardia 2021</a:t>
            </a:r>
          </a:p>
        </p:txBody>
      </p:sp>
    </p:spTree>
    <p:extLst>
      <p:ext uri="{BB962C8B-B14F-4D97-AF65-F5344CB8AC3E}">
        <p14:creationId xmlns:p14="http://schemas.microsoft.com/office/powerpoint/2010/main" val="419467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0914469-5FEB-1F71-E18A-5CB47594A5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it-IT" dirty="0"/>
            </a:br>
            <a:r>
              <a:rPr lang="it-IT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REQUISITI GENERALI </a:t>
            </a:r>
            <a:br>
              <a:rPr lang="it-IT" sz="2700" dirty="0"/>
            </a:br>
            <a:r>
              <a:rPr lang="it-IT" sz="2200" dirty="0"/>
              <a:t>PER L’ACCESSO AI PAGAMENTI DIRETTI</a:t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DD1B42B-00D4-981F-C639-2BE9A9368E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1401379"/>
            <a:ext cx="7978366" cy="3310759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Esercitare </a:t>
            </a:r>
            <a:r>
              <a:rPr lang="it-IT" b="1" dirty="0"/>
              <a:t>un’attività agricola </a:t>
            </a:r>
            <a:r>
              <a:rPr lang="it-IT" dirty="0"/>
              <a:t>di produzione o di mantenimento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dirty="0"/>
              <a:t>Essere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AGRICOLTORE IN ATTIVITÀ</a:t>
            </a:r>
            <a:endParaRPr lang="it-IT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it-IT" i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i="1" dirty="0"/>
              <a:t>Rispettare la condizionalità  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RAFFORZATA</a:t>
            </a:r>
            <a:r>
              <a:rPr lang="it-IT" i="1" dirty="0"/>
              <a:t> (BCAA e CGO)</a:t>
            </a:r>
          </a:p>
          <a:p>
            <a:endParaRPr lang="it-IT" i="1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i="1" dirty="0"/>
              <a:t>Presentare una Domanda di Aiuto entro il 15/05 di ogni anno</a:t>
            </a:r>
          </a:p>
          <a:p>
            <a:endParaRPr lang="it-IT" i="1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96072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7237" y="671563"/>
            <a:ext cx="8206041" cy="487597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000" dirty="0"/>
              <a:t>REQUISITI GENERALI PER L’ACCESSO AI PAGAMENTI DIRETTI </a:t>
            </a:r>
            <a:br>
              <a:rPr lang="it-IT" sz="2000" dirty="0"/>
            </a:br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AGRICOLTORE IN ATTIVITA’</a:t>
            </a:r>
            <a:b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179" y="1110265"/>
            <a:ext cx="8210963" cy="2922969"/>
          </a:xfrm>
        </p:spPr>
        <p:txBody>
          <a:bodyPr/>
          <a:lstStyle/>
          <a:p>
            <a:pPr marL="663566" lvl="2" algn="l">
              <a:spcBef>
                <a:spcPts val="0"/>
              </a:spcBef>
            </a:pPr>
            <a:endParaRPr lang="it-IT" dirty="0">
              <a:solidFill>
                <a:schemeClr val="tx1"/>
              </a:solidFill>
            </a:endParaRPr>
          </a:p>
          <a:p>
            <a:pPr marL="1006466" lvl="2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chemeClr val="tx1"/>
                </a:solidFill>
              </a:rPr>
              <a:t>Iscrizione all’INPS come </a:t>
            </a:r>
            <a:r>
              <a:rPr lang="it-IT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Coltivatore Diretto o IAP</a:t>
            </a:r>
            <a:endParaRPr lang="it-IT" sz="1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06466" lvl="2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it-IT" sz="1800" dirty="0">
              <a:solidFill>
                <a:schemeClr val="tx1"/>
              </a:solidFill>
            </a:endParaRPr>
          </a:p>
          <a:p>
            <a:pPr marL="1006466" lvl="2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chemeClr val="tx1"/>
                </a:solidFill>
              </a:rPr>
              <a:t>Iscrizione al </a:t>
            </a:r>
            <a:r>
              <a:rPr lang="it-IT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registro delle imprese </a:t>
            </a:r>
            <a:r>
              <a:rPr lang="it-IT" sz="1800" dirty="0">
                <a:solidFill>
                  <a:schemeClr val="tx1"/>
                </a:solidFill>
              </a:rPr>
              <a:t>come impresa agricola in stato «ATTIVA»</a:t>
            </a:r>
          </a:p>
          <a:p>
            <a:pPr marL="1006466" lvl="2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it-IT" sz="1800" dirty="0">
              <a:solidFill>
                <a:schemeClr val="tx1"/>
              </a:solidFill>
            </a:endParaRPr>
          </a:p>
          <a:p>
            <a:pPr marL="1006466" lvl="2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chemeClr val="tx1"/>
                </a:solidFill>
              </a:rPr>
              <a:t>Pagamenti anno precedente </a:t>
            </a:r>
            <a:r>
              <a:rPr lang="it-IT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sotto soglia &lt; 5.000 €</a:t>
            </a:r>
            <a:endParaRPr lang="it-IT" sz="1800" b="1" dirty="0">
              <a:solidFill>
                <a:schemeClr val="tx1"/>
              </a:solidFill>
            </a:endParaRPr>
          </a:p>
          <a:p>
            <a:pPr marL="1006466" lvl="2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endParaRPr lang="it-IT" sz="1800" dirty="0">
              <a:solidFill>
                <a:schemeClr val="tx1"/>
              </a:solidFill>
            </a:endParaRPr>
          </a:p>
          <a:p>
            <a:pPr marL="1006466" lvl="2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chemeClr val="tx1"/>
                </a:solidFill>
              </a:rPr>
              <a:t>Possesso di partita IVA in campo agricolo con </a:t>
            </a:r>
            <a:r>
              <a:rPr lang="it-IT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Dichiarazione IVA</a:t>
            </a:r>
            <a:endParaRPr lang="it-IT" sz="1800" dirty="0">
              <a:solidFill>
                <a:schemeClr val="tx1"/>
              </a:solidFill>
            </a:endParaRPr>
          </a:p>
          <a:p>
            <a:pPr marL="663566" lvl="2" algn="just">
              <a:spcBef>
                <a:spcPts val="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marL="1006466" lvl="2" indent="-342900" algn="just"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chemeClr val="tx1"/>
                </a:solidFill>
              </a:rPr>
              <a:t>Aziende ubicate in misura maggiore del </a:t>
            </a:r>
            <a:r>
              <a:rPr lang="it-IT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50% in zone montane e/o svantaggiate  </a:t>
            </a:r>
          </a:p>
          <a:p>
            <a:pPr marL="663566" lvl="2" algn="just">
              <a:spcBef>
                <a:spcPts val="0"/>
              </a:spcBef>
            </a:pPr>
            <a:endParaRPr lang="it-IT" sz="1800" dirty="0">
              <a:solidFill>
                <a:schemeClr val="tx1"/>
              </a:solidFill>
            </a:endParaRPr>
          </a:p>
          <a:p>
            <a:pPr marL="539152" lvl="1" indent="-207369" algn="l">
              <a:buFont typeface="Arial" panose="020B0604020202020204" pitchFamily="34" charset="0"/>
              <a:buChar char="•"/>
            </a:pP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F820D97F-EB6B-CB7C-B88F-1C58F663581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4399" y="1840505"/>
            <a:ext cx="443485" cy="23529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950C507-A7AA-A4A2-69B8-51FB5F8A25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3698" y="2478550"/>
            <a:ext cx="443485" cy="235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204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396" y="191185"/>
            <a:ext cx="8945593" cy="487597"/>
          </a:xfrm>
        </p:spPr>
        <p:txBody>
          <a:bodyPr>
            <a:normAutofit fontScale="90000"/>
          </a:bodyPr>
          <a:lstStyle/>
          <a:p>
            <a:pPr algn="ctr"/>
            <a:r>
              <a:rPr lang="it-IT" sz="1800" dirty="0"/>
              <a:t>PAGAMENTI DIRETTI DISACCOPPIATI</a:t>
            </a:r>
            <a:br>
              <a:rPr lang="it-IT" sz="1959" dirty="0"/>
            </a:br>
            <a:r>
              <a:rPr lang="it-IT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SOSTEGNO DI BASE AL REDDITO PER LA SOSTENIBILITA’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5107" y="1474468"/>
            <a:ext cx="8349773" cy="2935303"/>
          </a:xfrm>
        </p:spPr>
        <p:txBody>
          <a:bodyPr/>
          <a:lstStyle/>
          <a:p>
            <a:pPr marL="617533" lvl="1" indent="-285750" algn="l"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chemeClr val="tx1"/>
                </a:solidFill>
              </a:rPr>
              <a:t>Il Sostegno  è  concesso agli </a:t>
            </a:r>
            <a:r>
              <a:rPr lang="it-IT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agricoltori in attività </a:t>
            </a:r>
            <a:r>
              <a:rPr lang="it-IT" sz="1800" dirty="0">
                <a:solidFill>
                  <a:schemeClr val="tx1"/>
                </a:solidFill>
              </a:rPr>
              <a:t>che detengono diritti all’aiuto, in proprietà o affitto, e dichiarano </a:t>
            </a:r>
            <a:r>
              <a:rPr lang="it-IT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superfici ammissibili </a:t>
            </a:r>
            <a:r>
              <a:rPr lang="it-IT" sz="1800" dirty="0">
                <a:solidFill>
                  <a:schemeClr val="tx1"/>
                </a:solidFill>
              </a:rPr>
              <a:t>alla data del 15 maggio</a:t>
            </a:r>
          </a:p>
          <a:p>
            <a:pPr marL="617533" lvl="1" indent="-285750" algn="l">
              <a:buFont typeface="Wingdings" panose="05000000000000000000" pitchFamily="2" charset="2"/>
              <a:buChar char="ü"/>
            </a:pPr>
            <a:endParaRPr lang="it-IT" sz="1800" dirty="0">
              <a:solidFill>
                <a:schemeClr val="tx1"/>
              </a:solidFill>
            </a:endParaRPr>
          </a:p>
          <a:p>
            <a:pPr marL="617533" lvl="1" indent="-285750" algn="l"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chemeClr val="tx1"/>
                </a:solidFill>
              </a:rPr>
              <a:t>L’Italia ha scelto di concedere il sostegno di base al reddito sulla base dei diritti all’aiuto detenuti nell’anno 2022</a:t>
            </a:r>
          </a:p>
          <a:p>
            <a:pPr marL="617533" lvl="1" indent="-285750" algn="l">
              <a:buFont typeface="Wingdings" panose="05000000000000000000" pitchFamily="2" charset="2"/>
              <a:buChar char="ü"/>
            </a:pPr>
            <a:endParaRPr lang="it-IT" sz="1800" dirty="0">
              <a:solidFill>
                <a:schemeClr val="tx1"/>
              </a:solidFill>
            </a:endParaRPr>
          </a:p>
          <a:p>
            <a:pPr marL="617533" lvl="1" indent="-285750" algn="l">
              <a:buFont typeface="Wingdings" panose="05000000000000000000" pitchFamily="2" charset="2"/>
              <a:buChar char="ü"/>
            </a:pPr>
            <a:r>
              <a:rPr lang="it-IT" sz="1800" dirty="0">
                <a:solidFill>
                  <a:schemeClr val="tx1"/>
                </a:solidFill>
              </a:rPr>
              <a:t>Il valore unitario 2023 sarà rideterminato partendo dal </a:t>
            </a:r>
            <a:r>
              <a:rPr lang="it-IT" sz="1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valore titolo 2022 + % GREENING 2022</a:t>
            </a:r>
            <a:r>
              <a:rPr lang="it-IT" sz="1800" dirty="0">
                <a:solidFill>
                  <a:schemeClr val="tx1"/>
                </a:solidFill>
              </a:rPr>
              <a:t> (0,5246) e allineato al plafond 2023 con un taglio lineare</a:t>
            </a:r>
          </a:p>
        </p:txBody>
      </p:sp>
    </p:spTree>
    <p:extLst>
      <p:ext uri="{BB962C8B-B14F-4D97-AF65-F5344CB8AC3E}">
        <p14:creationId xmlns:p14="http://schemas.microsoft.com/office/powerpoint/2010/main" val="18073614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2228DF7-3BA3-738C-45FC-5AA76A9947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9396" y="191185"/>
            <a:ext cx="8945593" cy="487597"/>
          </a:xfrm>
        </p:spPr>
        <p:txBody>
          <a:bodyPr>
            <a:normAutofit fontScale="90000"/>
          </a:bodyPr>
          <a:lstStyle/>
          <a:p>
            <a:pPr algn="ctr"/>
            <a:r>
              <a:rPr lang="it-IT" sz="1800" dirty="0"/>
              <a:t>PAGAMENTI DIRETTI DISACCOPPIATI</a:t>
            </a:r>
            <a:br>
              <a:rPr lang="it-IT" sz="1959" dirty="0"/>
            </a:br>
            <a:r>
              <a:rPr lang="it-IT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SOSTEGNO DI BASE AL REDDITO PER LA SOSTENIBILITA’ </a:t>
            </a:r>
            <a:endParaRPr lang="it-IT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9F5F668-5CD6-BD1A-6CFF-4454240A78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771" y="2786743"/>
            <a:ext cx="3470865" cy="18835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Sottotitolo 2">
            <a:extLst>
              <a:ext uri="{FF2B5EF4-FFF2-40B4-BE49-F238E27FC236}">
                <a16:creationId xmlns:a16="http://schemas.microsoft.com/office/drawing/2014/main" id="{3316262D-48A5-812B-5AE1-5512BDD595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32208" y="706115"/>
            <a:ext cx="9159638" cy="2935303"/>
          </a:xfrm>
        </p:spPr>
        <p:txBody>
          <a:bodyPr/>
          <a:lstStyle/>
          <a:p>
            <a:pPr marL="331783" lvl="1"/>
            <a:r>
              <a:rPr lang="it-IT" sz="2400" b="1" dirty="0">
                <a:solidFill>
                  <a:schemeClr val="tx1"/>
                </a:solidFill>
              </a:rPr>
              <a:t>DIRITTI ALL’AIUTO (TITOLI PAC)</a:t>
            </a:r>
            <a:endParaRPr lang="it-IT" sz="500" b="1" dirty="0">
              <a:solidFill>
                <a:schemeClr val="tx1"/>
              </a:solidFill>
            </a:endParaRPr>
          </a:p>
          <a:p>
            <a:pPr marL="949316" lvl="2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</a:rPr>
              <a:t>valore unitario massimo del titolo pari </a:t>
            </a:r>
            <a:r>
              <a:rPr lang="it-IT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2.000,00 €</a:t>
            </a:r>
          </a:p>
          <a:p>
            <a:pPr marL="949316" lvl="2" indent="-285750" algn="l">
              <a:buFont typeface="Arial" panose="020B0604020202020204" pitchFamily="34" charset="0"/>
              <a:buChar char="•"/>
            </a:pPr>
            <a:r>
              <a:rPr lang="it-IT" sz="1600" dirty="0">
                <a:solidFill>
                  <a:schemeClr val="tx1"/>
                </a:solidFill>
              </a:rPr>
              <a:t>valore unitario medio nazionale  pari </a:t>
            </a:r>
            <a:r>
              <a:rPr lang="it-IT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</a:t>
            </a:r>
            <a:r>
              <a:rPr lang="it-IT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167,00</a:t>
            </a:r>
            <a:r>
              <a:rPr lang="it-IT" sz="1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€</a:t>
            </a:r>
          </a:p>
          <a:p>
            <a:pPr marL="663566" lvl="2" algn="l"/>
            <a:r>
              <a:rPr lang="it-IT" sz="1600" dirty="0">
                <a:solidFill>
                  <a:schemeClr val="tx1"/>
                </a:solidFill>
              </a:rPr>
              <a:t>I titoli maggiori di 2000 €</a:t>
            </a:r>
            <a:r>
              <a:rPr lang="it-IT" sz="1600" b="1" dirty="0">
                <a:solidFill>
                  <a:schemeClr val="tx1"/>
                </a:solidFill>
              </a:rPr>
              <a:t> </a:t>
            </a:r>
            <a:r>
              <a:rPr lang="it-IT" sz="1600" dirty="0">
                <a:solidFill>
                  <a:schemeClr val="tx1"/>
                </a:solidFill>
              </a:rPr>
              <a:t>saranno ridotti al limite massimo </a:t>
            </a:r>
          </a:p>
          <a:p>
            <a:pPr marL="663566" lvl="2" algn="l"/>
            <a:r>
              <a:rPr lang="it-IT" sz="1600" dirty="0">
                <a:solidFill>
                  <a:schemeClr val="tx1"/>
                </a:solidFill>
              </a:rPr>
              <a:t>I titoli che si discostano dal valore unitario medio subiranno la </a:t>
            </a:r>
            <a:r>
              <a:rPr lang="it-IT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CONVERGENZA</a:t>
            </a:r>
            <a:r>
              <a:rPr lang="it-IT" sz="1600" b="1" dirty="0">
                <a:solidFill>
                  <a:schemeClr val="tx1"/>
                </a:solidFill>
              </a:rPr>
              <a:t> </a:t>
            </a:r>
            <a:r>
              <a:rPr lang="it-IT" sz="1600" dirty="0">
                <a:solidFill>
                  <a:schemeClr val="tx1"/>
                </a:solidFill>
              </a:rPr>
              <a:t>con l’obiettivo di arrivare entro il 2026  ad avere titoli con valori più vicini al valore medio: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4E14410-67DE-6AC1-8CD1-168CC5E28D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3635" y="2786743"/>
            <a:ext cx="3592286" cy="18835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2401499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2636</TotalTime>
  <Words>2267</Words>
  <Application>Microsoft Office PowerPoint</Application>
  <PresentationFormat>Presentazione su schermo (16:9)</PresentationFormat>
  <Paragraphs>385</Paragraphs>
  <Slides>23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32" baseType="lpstr">
      <vt:lpstr>Arial</vt:lpstr>
      <vt:lpstr>Calibri</vt:lpstr>
      <vt:lpstr>Calibri Light</vt:lpstr>
      <vt:lpstr>Courier New</vt:lpstr>
      <vt:lpstr>Helvetica</vt:lpstr>
      <vt:lpstr>Helvetica Light</vt:lpstr>
      <vt:lpstr>Times New Roman</vt:lpstr>
      <vt:lpstr>Wingdings</vt:lpstr>
      <vt:lpstr>Tema di Office</vt:lpstr>
      <vt:lpstr>              </vt:lpstr>
      <vt:lpstr>SOMMARIO </vt:lpstr>
      <vt:lpstr>QUADRO NORMATIVO</vt:lpstr>
      <vt:lpstr>QUADRO FINANZIARIO  NUOVA PROGRAMMAZIONE</vt:lpstr>
      <vt:lpstr>PAGAMENTI DIRETTI A CONFRONTO </vt:lpstr>
      <vt:lpstr> REQUISITI GENERALI  PER L’ACCESSO AI PAGAMENTI DIRETTI </vt:lpstr>
      <vt:lpstr>REQUISITI GENERALI PER L’ACCESSO AI PAGAMENTI DIRETTI  AGRICOLTORE IN ATTIVITA’ </vt:lpstr>
      <vt:lpstr>PAGAMENTI DIRETTI DISACCOPPIATI SOSTEGNO DI BASE AL REDDITO PER LA SOSTENIBILITA’ </vt:lpstr>
      <vt:lpstr>PAGAMENTI DIRETTI DISACCOPPIATI SOSTEGNO DI BASE AL REDDITO PER LA SOSTENIBILITA’ </vt:lpstr>
      <vt:lpstr>PAGAMENTI DIRETTI DISACCOPPIATI SOSTEGNO DI BASE AL REDDITO PER LA SOSTENIBILITA’ </vt:lpstr>
      <vt:lpstr>PAGAMENTI DIRETTI DISACCOPPIATI  SOSTEGNO RIDISTRIBUTIVO COMPLEMENTARE  AL REDDITO PER LA SOSTENIBILITÀ </vt:lpstr>
      <vt:lpstr>PAGAMENTI DIRETTI DISACCOPPIATI SOSTEGNO PER I GIOVANI AGRICOLTORI</vt:lpstr>
      <vt:lpstr>PAGAMENTI DIRETTI DISACCOPPIATI  REGIMI PER IL CLIMA, L’AMBIENTE E IL BENESSERE DEGLI ANIMALI (ECOSCHEMI)</vt:lpstr>
      <vt:lpstr>REGIMI PER IL CLIMA, L’AMBIENTE E IL BENESSERE DEGLI ANIMALI  ECO 1 Pagamento per la riduzione dell’antimicrobico  resistenza e per il benessere animale   </vt:lpstr>
      <vt:lpstr>REGIMI PER IL CLIMA, L’AMBIENTE E IL BENESSERE DEGLI ANIMALI  ECO 1 dettaglio requisiti allevamenti ammissibili al livello 1   </vt:lpstr>
      <vt:lpstr>REGIMI PER IL CLIMA, L’AMBIENTE E IL BENESSERE DEGLI ANIMALI  ECO 2 e ECO 3 </vt:lpstr>
      <vt:lpstr>REGIMI PER IL CLIMA, L’AMBIENTE E IL BENESSERE DEGLI ANIMALI  ECO 4  Sistemi foraggeri estensivi con avvicendamento</vt:lpstr>
      <vt:lpstr>REGIMI PER IL CLIMA, L’AMBIENTE E IL BENESSERE DEGLI ANIMALI  ECO 5  Misure specifiche per gli impollinatori</vt:lpstr>
      <vt:lpstr>PAGAMENTI ACCOPPIATI AL REDDITO   </vt:lpstr>
      <vt:lpstr>PAGAMENTI ACCOPPIATI AL REDDITO  ZOOTECNIA 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FC</dc:creator>
  <cp:lastModifiedBy>Cristina Maurelli</cp:lastModifiedBy>
  <cp:revision>161</cp:revision>
  <dcterms:created xsi:type="dcterms:W3CDTF">2017-12-04T13:54:02Z</dcterms:created>
  <dcterms:modified xsi:type="dcterms:W3CDTF">2023-02-07T07:34:42Z</dcterms:modified>
</cp:coreProperties>
</file>