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ppt/ink/ink30.xml" ContentType="application/inkml+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sldIdLst>
    <p:sldId id="256" r:id="rId2"/>
    <p:sldId id="317" r:id="rId3"/>
    <p:sldId id="318" r:id="rId4"/>
    <p:sldId id="321" r:id="rId5"/>
    <p:sldId id="320" r:id="rId6"/>
    <p:sldId id="322" r:id="rId7"/>
    <p:sldId id="323" r:id="rId8"/>
    <p:sldId id="324" r:id="rId9"/>
    <p:sldId id="327" r:id="rId10"/>
    <p:sldId id="325" r:id="rId11"/>
    <p:sldId id="326" r:id="rId12"/>
    <p:sldId id="328" r:id="rId13"/>
    <p:sldId id="329" r:id="rId14"/>
    <p:sldId id="330" r:id="rId15"/>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6633"/>
    <a:srgbClr val="297A3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2" autoAdjust="0"/>
    <p:restoredTop sz="94684" autoAdjust="0"/>
  </p:normalViewPr>
  <p:slideViewPr>
    <p:cSldViewPr snapToGrid="0" snapToObjects="1">
      <p:cViewPr varScale="1">
        <p:scale>
          <a:sx n="135" d="100"/>
          <a:sy n="135" d="100"/>
        </p:scale>
        <p:origin x="924" y="96"/>
      </p:cViewPr>
      <p:guideLst>
        <p:guide orient="horz" pos="162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098"/>
    </inkml:context>
    <inkml:brush xml:id="br0">
      <inkml:brushProperty name="width" value="0.1" units="cm"/>
      <inkml:brushProperty name="height" value="0.1" units="cm"/>
      <inkml:brushProperty name="color" value="#FFFFFF"/>
    </inkml:brush>
  </inkml:definitions>
  <inkml:trace contextRef="#ctx0" brushRef="#br0">1 0 24575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04.351"/>
    </inkml:context>
    <inkml:brush xml:id="br0">
      <inkml:brushProperty name="width" value="0.1" units="cm"/>
      <inkml:brushProperty name="height" value="0.1" units="cm"/>
      <inkml:brushProperty name="color" value="#FFFFFF"/>
      <inkml:brushProperty name="ignorePressure" value="1"/>
    </inkml:brush>
  </inkml:definitions>
  <inkml:trace contextRef="#ctx0" brushRef="#br0">0 1</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16.805"/>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0 13,'0'40,"0"-68,0 13,0 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32.320"/>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1 85,'0'-75,"0"65,0 48,0 5,0-70,0 269,0-232</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39.910"/>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0 51,'0'36,"0"-33,0-23,0-28,0 29,0 16,0 8,0 8</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29.209"/>
    </inkml:context>
    <inkml:brush xml:id="br0">
      <inkml:brushProperty name="width" value="0.1" units="cm"/>
      <inkml:brushProperty name="height" value="0.1" units="cm"/>
      <inkml:brushProperty name="color" value="#FFFFFF"/>
      <inkml:brushProperty name="ignorePressure" value="1"/>
    </inkml:brush>
  </inkml:definitions>
  <inkml:trace contextRef="#ctx0" brushRef="#br0">1 6,'0'90,"0"-55,0-30,0-12,0-80,0 51,0 30,0 11,0 58,0-49,0-44,0-9,0 35,0 25,0 50,0-53,0-51,0-24,0 53,0 7,0 30,0 1,0-55,0 45,0-17,0-30,0-23,0 38</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30.119"/>
    </inkml:context>
    <inkml:brush xml:id="br0">
      <inkml:brushProperty name="width" value="0.1" units="cm"/>
      <inkml:brushProperty name="height" value="0.1" units="cm"/>
      <inkml:brushProperty name="color" value="#FFFFFF"/>
      <inkml:brushProperty name="ignorePressure" value="1"/>
    </inkml:brush>
  </inkml:definitions>
  <inkml:trace contextRef="#ctx0" brushRef="#br0">1 0,'0'63,"0"-38,0-21,0-9,0-50,0 52,0 6,0 29,0-52,0 11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31.129"/>
    </inkml:context>
    <inkml:brush xml:id="br0">
      <inkml:brushProperty name="width" value="0.1" units="cm"/>
      <inkml:brushProperty name="height" value="0.1" units="cm"/>
      <inkml:brushProperty name="color" value="#FFFFFF"/>
      <inkml:brushProperty name="ignorePressure" value="1"/>
    </inkml:brush>
  </inkml:definitions>
  <inkml:trace contextRef="#ctx0" brushRef="#br0">1 62,'0'57,"0"-51,0-37,0-2,0 29,0 21,0-3,0-20,0-39,0 8,0 68,0-18</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31.779"/>
    </inkml:context>
    <inkml:brush xml:id="br0">
      <inkml:brushProperty name="width" value="0.1" units="cm"/>
      <inkml:brushProperty name="height" value="0.1" units="cm"/>
      <inkml:brushProperty name="color" value="#FFFFFF"/>
      <inkml:brushProperty name="ignorePressure" value="1"/>
    </inkml:brush>
  </inkml:definitions>
  <inkml:trace contextRef="#ctx0" brushRef="#br0">1 0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32.184"/>
    </inkml:context>
    <inkml:brush xml:id="br0">
      <inkml:brushProperty name="width" value="0.1" units="cm"/>
      <inkml:brushProperty name="height" value="0.1" units="cm"/>
      <inkml:brushProperty name="color" value="#FFFFFF"/>
      <inkml:brushProperty name="ignorePressure" value="1"/>
    </inkml:brush>
  </inkml:definitions>
  <inkml:trace contextRef="#ctx0" brushRef="#br0">1 1</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32.569"/>
    </inkml:context>
    <inkml:brush xml:id="br0">
      <inkml:brushProperty name="width" value="0.1" units="cm"/>
      <inkml:brushProperty name="height" value="0.1" units="cm"/>
      <inkml:brushProperty name="color" value="#FFFFFF"/>
      <inkml:brushProperty name="ignorePressure" value="1"/>
    </inkml:brush>
  </inkml:definitions>
  <inkml:trace contextRef="#ctx0" brushRef="#br0">1 5,'0'-2,"0"0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099"/>
    </inkml:context>
    <inkml:brush xml:id="br0">
      <inkml:brushProperty name="width" value="0.1" units="cm"/>
      <inkml:brushProperty name="height" value="0.1" units="cm"/>
      <inkml:brushProperty name="color" value="#FFFFFF"/>
    </inkml:brush>
  </inkml:definitions>
  <inkml:trace contextRef="#ctx0" brushRef="#br0">1 0 24575</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32.919"/>
    </inkml:context>
    <inkml:brush xml:id="br0">
      <inkml:brushProperty name="width" value="0.1" units="cm"/>
      <inkml:brushProperty name="height" value="0.1" units="cm"/>
      <inkml:brushProperty name="color" value="#FFFFFF"/>
      <inkml:brushProperty name="ignorePressure" value="1"/>
    </inkml:brush>
  </inkml:definitions>
  <inkml:trace contextRef="#ctx0" brushRef="#br0">1 0</inkml:trace>
  <inkml:trace contextRef="#ctx0" brushRef="#br0" timeOffset="1">1 0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12.613"/>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0 0,'0'36,"0"-59,0 64,0-34,0-39,0 29</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13.129"/>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0 1</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13.498"/>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0 5,'0'-2,"0"0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20.365"/>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1 1</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20.725"/>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1 0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3:15:22.325"/>
    </inkml:context>
    <inkml:brush xml:id="br0">
      <inkml:brushProperty name="width" value="0.025" units="cm"/>
      <inkml:brushProperty name="height" value="0.025" units="cm"/>
      <inkml:brushProperty name="color" value="#FFFFFF"/>
    </inkml:brush>
  </inkml:definitions>
  <inkml:trace contextRef="#ctx0" brushRef="#br0">33 67 24575,'-1'-7'0,"-1"10"0,-4 17 0,3-11 0,6-29 0,1 5 0,-3 12 0,0-1 0,0 0 0,0 0 0,0 0 0,0 0 0,-1 0 0,0 0 0,0 0 0,0 0 0,0 0 0,-1 0 0,0-6 0,-23 47 0,17 17-1365,7-42-5461</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5:44.451"/>
    </inkml:context>
    <inkml:brush xml:id="br0">
      <inkml:brushProperty name="width" value="0.025" units="cm"/>
      <inkml:brushProperty name="height" value="0.025" units="cm"/>
      <inkml:brushProperty name="color" value="#FFFFFF"/>
      <inkml:brushProperty name="ignorePressure" value="1"/>
    </inkml:brush>
  </inkml:definitions>
  <inkml:trace contextRef="#ctx0" brushRef="#br0">1 53,'0'-48,"0"45,0 5,0 27,0-15,0-39,0 4,0 45,0 74,0-85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3:16:07.995"/>
    </inkml:context>
    <inkml:brush xml:id="br0">
      <inkml:brushProperty name="width" value="0.025" units="cm"/>
      <inkml:brushProperty name="height" value="0.025" units="cm"/>
      <inkml:brushProperty name="color" value="#FFFFFF"/>
    </inkml:brush>
  </inkml:definitions>
  <inkml:trace contextRef="#ctx0" brushRef="#br0">0 21 24575,'4'-9'0,"2"-2"-8191</inkml:trace>
</inkml:ink>
</file>

<file path=ppt/ink/ink2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3:16:27.191"/>
    </inkml:context>
    <inkml:brush xml:id="br0">
      <inkml:brushProperty name="width" value="0.025" units="cm"/>
      <inkml:brushProperty name="height" value="0.025" units="cm"/>
      <inkml:brushProperty name="color" value="#FFFFFF"/>
    </inkml:brush>
  </inkml:definitions>
  <inkml:trace contextRef="#ctx0" brushRef="#br0">0 0 24575</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100"/>
    </inkml:context>
    <inkml:brush xml:id="br0">
      <inkml:brushProperty name="width" value="0.1" units="cm"/>
      <inkml:brushProperty name="height" value="0.1" units="cm"/>
      <inkml:brushProperty name="color" value="#FFFFFF"/>
    </inkml:brush>
  </inkml:definitions>
  <inkml:trace contextRef="#ctx0" brushRef="#br0">1 0 24575</inkml:trace>
</inkml:ink>
</file>

<file path=ppt/ink/ink3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3:16:28.005"/>
    </inkml:context>
    <inkml:brush xml:id="br0">
      <inkml:brushProperty name="width" value="0.025" units="cm"/>
      <inkml:brushProperty name="height" value="0.025" units="cm"/>
      <inkml:brushProperty name="color" value="#FFFFFF"/>
    </inkml:brush>
  </inkml:definitions>
  <inkml:trace contextRef="#ctx0" brushRef="#br0">1 0 24575</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101"/>
    </inkml:context>
    <inkml:brush xml:id="br0">
      <inkml:brushProperty name="width" value="0.1" units="cm"/>
      <inkml:brushProperty name="height" value="0.1" units="cm"/>
      <inkml:brushProperty name="color" value="#FFFFFF"/>
    </inkml:brush>
  </inkml:definitions>
  <inkml:trace contextRef="#ctx0" brushRef="#br0">1 1 24575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102"/>
    </inkml:context>
    <inkml:brush xml:id="br0">
      <inkml:brushProperty name="width" value="0.1" units="cm"/>
      <inkml:brushProperty name="height" value="0.1" units="cm"/>
      <inkml:brushProperty name="color" value="#FFFFFF"/>
    </inkml:brush>
  </inkml:definitions>
  <inkml:trace contextRef="#ctx0" brushRef="#br0">0 1 24575</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103"/>
    </inkml:context>
    <inkml:brush xml:id="br0">
      <inkml:brushProperty name="width" value="0.1" units="cm"/>
      <inkml:brushProperty name="height" value="0.1" units="cm"/>
      <inkml:brushProperty name="color" value="#FFFFFF"/>
    </inkml:brush>
  </inkml:definitions>
  <inkml:trace contextRef="#ctx0" brushRef="#br0">0 1 24575</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1-26T11:17:47.104"/>
    </inkml:context>
    <inkml:brush xml:id="br0">
      <inkml:brushProperty name="width" value="0.1" units="cm"/>
      <inkml:brushProperty name="height" value="0.1" units="cm"/>
      <inkml:brushProperty name="color" value="#FFFFFF"/>
    </inkml:brush>
  </inkml:definitions>
  <inkml:trace contextRef="#ctx0" brushRef="#br0">0 1 24575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14.338"/>
    </inkml:context>
    <inkml:brush xml:id="br0">
      <inkml:brushProperty name="width" value="0.1" units="cm"/>
      <inkml:brushProperty name="height" value="0.1" units="cm"/>
      <inkml:brushProperty name="color" value="#FFFFFF"/>
      <inkml:brushProperty name="ignorePressure" value="1"/>
    </inkml:brush>
  </inkml:definitions>
  <inkml:trace contextRef="#ctx0" brushRef="#br0">0 0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3-01-26T13:12:19.087"/>
    </inkml:context>
    <inkml:brush xml:id="br0">
      <inkml:brushProperty name="width" value="0.1" units="cm"/>
      <inkml:brushProperty name="height" value="0.1" units="cm"/>
      <inkml:brushProperty name="color" value="#FFFFFF"/>
      <inkml:brushProperty name="ignorePressure" value="1"/>
    </inkml:brush>
  </inkml:definitions>
  <inkml:trace contextRef="#ctx0" brushRef="#br0">0 51,'0'-37,"0"26,0 44,0 12,0-40,0-30,0 15,0 16,0 26,0-13,0-63,0-15,0 54,0 39,0 0,0-58,0 142,0-56,0-53,0-24,0-76,0 66,0 65,0 66,0-316,0 217</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BEA874-FC99-4D2D-B439-933196760A98}" type="datetimeFigureOut">
              <a:rPr lang="it-IT" smtClean="0"/>
              <a:t>31/01/2023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5B9958-7B97-45F6-979A-312D4BDFA71F}" type="slidenum">
              <a:rPr lang="it-IT" smtClean="0"/>
              <a:t>‹N›</a:t>
            </a:fld>
            <a:endParaRPr lang="it-IT"/>
          </a:p>
        </p:txBody>
      </p:sp>
    </p:spTree>
    <p:extLst>
      <p:ext uri="{BB962C8B-B14F-4D97-AF65-F5344CB8AC3E}">
        <p14:creationId xmlns:p14="http://schemas.microsoft.com/office/powerpoint/2010/main" val="31607238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325B9958-7B97-45F6-979A-312D4BDFA71F}" type="slidenum">
              <a:rPr lang="it-IT" smtClean="0"/>
              <a:t>13</a:t>
            </a:fld>
            <a:endParaRPr lang="it-IT"/>
          </a:p>
        </p:txBody>
      </p:sp>
    </p:spTree>
    <p:extLst>
      <p:ext uri="{BB962C8B-B14F-4D97-AF65-F5344CB8AC3E}">
        <p14:creationId xmlns:p14="http://schemas.microsoft.com/office/powerpoint/2010/main" val="2441545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L_copertin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0" y="306553"/>
            <a:ext cx="9144000" cy="3031733"/>
          </a:xfrm>
        </p:spPr>
        <p:txBody>
          <a:bodyPr/>
          <a:lstStyle/>
          <a:p>
            <a:r>
              <a:rPr lang="it-IT" dirty="0"/>
              <a:t>Titolo presentazione</a:t>
            </a:r>
          </a:p>
        </p:txBody>
      </p:sp>
    </p:spTree>
    <p:extLst>
      <p:ext uri="{BB962C8B-B14F-4D97-AF65-F5344CB8AC3E}">
        <p14:creationId xmlns:p14="http://schemas.microsoft.com/office/powerpoint/2010/main" val="3593711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L_interno ">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3" y="0"/>
            <a:ext cx="9143193" cy="5143349"/>
          </a:xfrm>
          <a:prstGeom prst="rect">
            <a:avLst/>
          </a:prstGeom>
        </p:spPr>
      </p:pic>
      <p:sp>
        <p:nvSpPr>
          <p:cNvPr id="9" name="Titolo 1"/>
          <p:cNvSpPr>
            <a:spLocks noGrp="1"/>
          </p:cNvSpPr>
          <p:nvPr>
            <p:ph type="ctrTitle" hasCustomPrompt="1"/>
          </p:nvPr>
        </p:nvSpPr>
        <p:spPr>
          <a:xfrm>
            <a:off x="685800" y="329222"/>
            <a:ext cx="7772400" cy="660502"/>
          </a:xfrm>
        </p:spPr>
        <p:txBody>
          <a:bodyPr>
            <a:normAutofit/>
          </a:bodyPr>
          <a:lstStyle>
            <a:lvl1pPr algn="l">
              <a:defRPr sz="3000">
                <a:solidFill>
                  <a:srgbClr val="056633"/>
                </a:solidFill>
              </a:defRPr>
            </a:lvl1pPr>
          </a:lstStyle>
          <a:p>
            <a:r>
              <a:rPr lang="it-IT" dirty="0"/>
              <a:t>Titolo</a:t>
            </a:r>
          </a:p>
        </p:txBody>
      </p:sp>
      <p:sp>
        <p:nvSpPr>
          <p:cNvPr id="10" name="Sottotitolo 2"/>
          <p:cNvSpPr>
            <a:spLocks noGrp="1"/>
          </p:cNvSpPr>
          <p:nvPr>
            <p:ph type="subTitle" idx="1" hasCustomPrompt="1"/>
          </p:nvPr>
        </p:nvSpPr>
        <p:spPr>
          <a:xfrm>
            <a:off x="685800" y="1401379"/>
            <a:ext cx="7772400" cy="3310759"/>
          </a:xfrm>
          <a:prstGeom prst="rect">
            <a:avLst/>
          </a:prstGeom>
        </p:spPr>
        <p:txBody>
          <a:bodyPr/>
          <a:lstStyle>
            <a:lvl1pPr marL="0" indent="0" algn="l">
              <a:buNone/>
              <a:defRPr sz="18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Testo</a:t>
            </a:r>
          </a:p>
        </p:txBody>
      </p:sp>
      <p:sp>
        <p:nvSpPr>
          <p:cNvPr id="11" name="CasellaDiTesto 10"/>
          <p:cNvSpPr txBox="1"/>
          <p:nvPr userDrawn="1"/>
        </p:nvSpPr>
        <p:spPr>
          <a:xfrm>
            <a:off x="-87586" y="1488966"/>
            <a:ext cx="184666" cy="369332"/>
          </a:xfrm>
          <a:prstGeom prst="rect">
            <a:avLst/>
          </a:prstGeom>
          <a:noFill/>
        </p:spPr>
        <p:txBody>
          <a:bodyPr wrap="none" rtlCol="0">
            <a:spAutoFit/>
          </a:bodyPr>
          <a:lstStyle/>
          <a:p>
            <a:endParaRPr lang="it-IT" dirty="0"/>
          </a:p>
        </p:txBody>
      </p:sp>
    </p:spTree>
    <p:extLst>
      <p:ext uri="{BB962C8B-B14F-4D97-AF65-F5344CB8AC3E}">
        <p14:creationId xmlns:p14="http://schemas.microsoft.com/office/powerpoint/2010/main" val="44266181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 y="0"/>
            <a:ext cx="9143355" cy="5143440"/>
          </a:xfrm>
          <a:prstGeom prst="rect">
            <a:avLst/>
          </a:prstGeom>
        </p:spPr>
      </p:pic>
      <p:sp>
        <p:nvSpPr>
          <p:cNvPr id="2" name="Segnaposto titolo 1"/>
          <p:cNvSpPr>
            <a:spLocks noGrp="1"/>
          </p:cNvSpPr>
          <p:nvPr>
            <p:ph type="title"/>
          </p:nvPr>
        </p:nvSpPr>
        <p:spPr>
          <a:xfrm>
            <a:off x="457200" y="306553"/>
            <a:ext cx="8229600" cy="4156590"/>
          </a:xfrm>
          <a:prstGeom prst="rect">
            <a:avLst/>
          </a:prstGeom>
        </p:spPr>
        <p:txBody>
          <a:bodyPr vert="horz" lIns="91440" tIns="45720" rIns="91440" bIns="45720" rtlCol="0" anchor="ctr">
            <a:normAutofit/>
          </a:bodyPr>
          <a:lstStyle/>
          <a:p>
            <a:r>
              <a:rPr lang="it-IT" dirty="0"/>
              <a:t>Titolo presentazione</a:t>
            </a:r>
          </a:p>
        </p:txBody>
      </p:sp>
    </p:spTree>
    <p:extLst>
      <p:ext uri="{BB962C8B-B14F-4D97-AF65-F5344CB8AC3E}">
        <p14:creationId xmlns:p14="http://schemas.microsoft.com/office/powerpoint/2010/main" val="2284915102"/>
      </p:ext>
    </p:extLst>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ctr" defTabSz="457200" rtl="0" eaLnBrk="1" latinLnBrk="0" hangingPunct="1">
        <a:spcBef>
          <a:spcPct val="0"/>
        </a:spcBef>
        <a:buNone/>
        <a:defRPr sz="4400" b="1" kern="1200">
          <a:solidFill>
            <a:srgbClr val="056633"/>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6.sv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8.sv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50.sv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3" Type="http://schemas.openxmlformats.org/officeDocument/2006/relationships/image" Target="../media/image7.png"/><Relationship Id="rId18" Type="http://schemas.openxmlformats.org/officeDocument/2006/relationships/image" Target="../media/image9.png"/><Relationship Id="rId26" Type="http://schemas.openxmlformats.org/officeDocument/2006/relationships/image" Target="../media/image13.png"/><Relationship Id="rId39" Type="http://schemas.openxmlformats.org/officeDocument/2006/relationships/customXml" Target="../ink/ink23.xml"/><Relationship Id="rId3" Type="http://schemas.openxmlformats.org/officeDocument/2006/relationships/customXml" Target="../ink/ink1.xml"/><Relationship Id="rId21" Type="http://schemas.openxmlformats.org/officeDocument/2006/relationships/customXml" Target="../ink/ink13.xml"/><Relationship Id="rId34" Type="http://schemas.openxmlformats.org/officeDocument/2006/relationships/image" Target="../media/image16.png"/><Relationship Id="rId42" Type="http://schemas.openxmlformats.org/officeDocument/2006/relationships/customXml" Target="../ink/ink25.xml"/><Relationship Id="rId47" Type="http://schemas.openxmlformats.org/officeDocument/2006/relationships/customXml" Target="../ink/ink28.xml"/><Relationship Id="rId50" Type="http://schemas.openxmlformats.org/officeDocument/2006/relationships/customXml" Target="../ink/ink30.xml"/><Relationship Id="rId7" Type="http://schemas.openxmlformats.org/officeDocument/2006/relationships/customXml" Target="../ink/ink3.xml"/><Relationship Id="rId12" Type="http://schemas.openxmlformats.org/officeDocument/2006/relationships/customXml" Target="../ink/ink8.xml"/><Relationship Id="rId17" Type="http://schemas.openxmlformats.org/officeDocument/2006/relationships/customXml" Target="../ink/ink11.xml"/><Relationship Id="rId25" Type="http://schemas.openxmlformats.org/officeDocument/2006/relationships/customXml" Target="../ink/ink15.xml"/><Relationship Id="rId33" Type="http://schemas.openxmlformats.org/officeDocument/2006/relationships/customXml" Target="../ink/ink20.xml"/><Relationship Id="rId38" Type="http://schemas.openxmlformats.org/officeDocument/2006/relationships/image" Target="../media/image18.png"/><Relationship Id="rId46" Type="http://schemas.openxmlformats.org/officeDocument/2006/relationships/image" Target="../media/image21.png"/><Relationship Id="rId2" Type="http://schemas.openxmlformats.org/officeDocument/2006/relationships/image" Target="../media/image4.png"/><Relationship Id="rId16" Type="http://schemas.openxmlformats.org/officeDocument/2006/relationships/customXml" Target="../ink/ink10.xml"/><Relationship Id="rId20" Type="http://schemas.openxmlformats.org/officeDocument/2006/relationships/image" Target="../media/image10.png"/><Relationship Id="rId29" Type="http://schemas.openxmlformats.org/officeDocument/2006/relationships/customXml" Target="../ink/ink17.xml"/><Relationship Id="rId41" Type="http://schemas.openxmlformats.org/officeDocument/2006/relationships/customXml" Target="../ink/ink24.xml"/><Relationship Id="rId1" Type="http://schemas.openxmlformats.org/officeDocument/2006/relationships/slideLayout" Target="../slideLayouts/slideLayout2.xml"/><Relationship Id="rId6" Type="http://schemas.openxmlformats.org/officeDocument/2006/relationships/customXml" Target="../ink/ink2.xml"/><Relationship Id="rId11" Type="http://schemas.openxmlformats.org/officeDocument/2006/relationships/customXml" Target="../ink/ink7.xml"/><Relationship Id="rId24" Type="http://schemas.openxmlformats.org/officeDocument/2006/relationships/image" Target="../media/image12.png"/><Relationship Id="rId32" Type="http://schemas.openxmlformats.org/officeDocument/2006/relationships/image" Target="../media/image15.png"/><Relationship Id="rId37" Type="http://schemas.openxmlformats.org/officeDocument/2006/relationships/customXml" Target="../ink/ink22.xml"/><Relationship Id="rId40" Type="http://schemas.openxmlformats.org/officeDocument/2006/relationships/image" Target="../media/image19.png"/><Relationship Id="rId45" Type="http://schemas.openxmlformats.org/officeDocument/2006/relationships/customXml" Target="../ink/ink27.xml"/><Relationship Id="rId5" Type="http://schemas.openxmlformats.org/officeDocument/2006/relationships/image" Target="../media/image6.png"/><Relationship Id="rId15" Type="http://schemas.openxmlformats.org/officeDocument/2006/relationships/image" Target="../media/image8.png"/><Relationship Id="rId23" Type="http://schemas.openxmlformats.org/officeDocument/2006/relationships/customXml" Target="../ink/ink14.xml"/><Relationship Id="rId28" Type="http://schemas.openxmlformats.org/officeDocument/2006/relationships/image" Target="../media/image14.png"/><Relationship Id="rId36" Type="http://schemas.openxmlformats.org/officeDocument/2006/relationships/image" Target="../media/image17.png"/><Relationship Id="rId49" Type="http://schemas.openxmlformats.org/officeDocument/2006/relationships/customXml" Target="../ink/ink29.xml"/><Relationship Id="rId10" Type="http://schemas.openxmlformats.org/officeDocument/2006/relationships/customXml" Target="../ink/ink6.xml"/><Relationship Id="rId19" Type="http://schemas.openxmlformats.org/officeDocument/2006/relationships/customXml" Target="../ink/ink12.xml"/><Relationship Id="rId31" Type="http://schemas.openxmlformats.org/officeDocument/2006/relationships/customXml" Target="../ink/ink19.xml"/><Relationship Id="rId44" Type="http://schemas.openxmlformats.org/officeDocument/2006/relationships/image" Target="../media/image20.png"/><Relationship Id="rId9" Type="http://schemas.openxmlformats.org/officeDocument/2006/relationships/customXml" Target="../ink/ink5.xml"/><Relationship Id="rId14" Type="http://schemas.openxmlformats.org/officeDocument/2006/relationships/customXml" Target="../ink/ink9.xml"/><Relationship Id="rId22" Type="http://schemas.openxmlformats.org/officeDocument/2006/relationships/image" Target="../media/image11.png"/><Relationship Id="rId27" Type="http://schemas.openxmlformats.org/officeDocument/2006/relationships/customXml" Target="../ink/ink16.xml"/><Relationship Id="rId30" Type="http://schemas.openxmlformats.org/officeDocument/2006/relationships/customXml" Target="../ink/ink18.xml"/><Relationship Id="rId35" Type="http://schemas.openxmlformats.org/officeDocument/2006/relationships/customXml" Target="../ink/ink21.xml"/><Relationship Id="rId43" Type="http://schemas.openxmlformats.org/officeDocument/2006/relationships/customXml" Target="../ink/ink26.xml"/><Relationship Id="rId48" Type="http://schemas.openxmlformats.org/officeDocument/2006/relationships/image" Target="../media/image22.png"/><Relationship Id="rId8" Type="http://schemas.openxmlformats.org/officeDocument/2006/relationships/customXml" Target="../ink/ink4.xml"/><Relationship Id="rId51" Type="http://schemas.openxmlformats.org/officeDocument/2006/relationships/image" Target="../media/image5.png"/></Relationships>
</file>

<file path=ppt/slides/_rels/slide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svg"/><Relationship Id="rId4" Type="http://schemas.openxmlformats.org/officeDocument/2006/relationships/image" Target="../media/image25.png"/><Relationship Id="rId9" Type="http://schemas.openxmlformats.org/officeDocument/2006/relationships/image" Target="../media/image30.svg"/></Relationships>
</file>

<file path=ppt/slides/_rels/slide6.xml.rels><?xml version="1.0" encoding="UTF-8" standalone="yes"?>
<Relationships xmlns="http://schemas.openxmlformats.org/package/2006/relationships"><Relationship Id="rId8" Type="http://schemas.microsoft.com/office/2007/relationships/hdphoto" Target="../media/hdphoto3.wdp"/><Relationship Id="rId3" Type="http://schemas.openxmlformats.org/officeDocument/2006/relationships/image" Target="../media/image32.png"/><Relationship Id="rId7" Type="http://schemas.openxmlformats.org/officeDocument/2006/relationships/image" Target="../media/image34.png"/><Relationship Id="rId12" Type="http://schemas.openxmlformats.org/officeDocument/2006/relationships/image" Target="../media/image38.svg"/><Relationship Id="rId2" Type="http://schemas.openxmlformats.org/officeDocument/2006/relationships/image" Target="../media/image31.png"/><Relationship Id="rId1" Type="http://schemas.openxmlformats.org/officeDocument/2006/relationships/slideLayout" Target="../slideLayouts/slideLayout2.xml"/><Relationship Id="rId6" Type="http://schemas.microsoft.com/office/2007/relationships/hdphoto" Target="../media/hdphoto2.wdp"/><Relationship Id="rId11" Type="http://schemas.openxmlformats.org/officeDocument/2006/relationships/image" Target="../media/image37.png"/><Relationship Id="rId5" Type="http://schemas.openxmlformats.org/officeDocument/2006/relationships/image" Target="../media/image33.png"/><Relationship Id="rId10" Type="http://schemas.openxmlformats.org/officeDocument/2006/relationships/image" Target="../media/image36.svg"/><Relationship Id="rId4" Type="http://schemas.microsoft.com/office/2007/relationships/hdphoto" Target="../media/hdphoto1.wdp"/><Relationship Id="rId9" Type="http://schemas.openxmlformats.org/officeDocument/2006/relationships/image" Target="../media/image35.png"/></Relationships>
</file>

<file path=ppt/slides/_rels/slide7.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3"/>
          <p:cNvSpPr>
            <a:spLocks noGrp="1"/>
          </p:cNvSpPr>
          <p:nvPr>
            <p:ph type="title"/>
          </p:nvPr>
        </p:nvSpPr>
        <p:spPr>
          <a:xfrm>
            <a:off x="291992" y="1774412"/>
            <a:ext cx="8560014" cy="1151854"/>
          </a:xfrm>
        </p:spPr>
        <p:txBody>
          <a:bodyPr>
            <a:noAutofit/>
          </a:bodyPr>
          <a:lstStyle/>
          <a:p>
            <a:pPr>
              <a:spcBef>
                <a:spcPts val="600"/>
              </a:spcBef>
              <a:spcAft>
                <a:spcPts val="1000"/>
              </a:spcAft>
            </a:pP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r>
              <a:rPr lang="it-IT" sz="3600" dirty="0">
                <a:solidFill>
                  <a:srgbClr val="00642D"/>
                </a:solidFill>
                <a:latin typeface="Helvetica" panose="020B0604020202030204" pitchFamily="34" charset="0"/>
              </a:rPr>
              <a:t>IL SISTEMA DEI CONTROLLI</a:t>
            </a:r>
            <a:br>
              <a:rPr lang="it-IT" sz="2000" dirty="0">
                <a:solidFill>
                  <a:srgbClr val="00642D"/>
                </a:solidFill>
                <a:latin typeface="Helvetica" panose="020B0604020202030204" pitchFamily="34" charset="0"/>
              </a:rPr>
            </a:br>
            <a:r>
              <a:rPr lang="it-IT" sz="2200" dirty="0">
                <a:solidFill>
                  <a:srgbClr val="00642D"/>
                </a:solidFill>
                <a:latin typeface="Helvetica" panose="020B0604020202030204" pitchFamily="34" charset="0"/>
              </a:rPr>
              <a:t>NUOVA PROGRAMMAZIONE PAC 2023-2027</a:t>
            </a: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r>
              <a:rPr lang="it-IT" sz="1800" i="1" dirty="0">
                <a:latin typeface="Helvetica" panose="020B0604020202030204" pitchFamily="34" charset="0"/>
              </a:rPr>
              <a:t> </a:t>
            </a:r>
            <a:br>
              <a:rPr lang="it-IT" sz="1800" i="1" dirty="0">
                <a:latin typeface="Helvetica" panose="020B0604020202030204" pitchFamily="34" charset="0"/>
              </a:rPr>
            </a:br>
            <a:br>
              <a:rPr lang="it-IT" sz="2200" dirty="0">
                <a:latin typeface="Helvetica" panose="020B0604020202030204" pitchFamily="34" charset="0"/>
              </a:rPr>
            </a:b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br>
              <a:rPr lang="it-IT" sz="2000" dirty="0">
                <a:solidFill>
                  <a:srgbClr val="00642D"/>
                </a:solidFill>
                <a:latin typeface="Helvetica" panose="020B0604020202030204" pitchFamily="34" charset="0"/>
              </a:rPr>
            </a:br>
            <a:endParaRPr lang="it-IT" sz="2000" dirty="0"/>
          </a:p>
        </p:txBody>
      </p:sp>
      <p:sp>
        <p:nvSpPr>
          <p:cNvPr id="3" name="CasellaDiTesto 2"/>
          <p:cNvSpPr txBox="1"/>
          <p:nvPr/>
        </p:nvSpPr>
        <p:spPr>
          <a:xfrm>
            <a:off x="291994" y="2891996"/>
            <a:ext cx="8560014" cy="800219"/>
          </a:xfrm>
          <a:prstGeom prst="rect">
            <a:avLst/>
          </a:prstGeom>
          <a:noFill/>
        </p:spPr>
        <p:txBody>
          <a:bodyPr wrap="square" rtlCol="0">
            <a:spAutoFit/>
          </a:bodyPr>
          <a:lstStyle/>
          <a:p>
            <a:pPr algn="ctr">
              <a:spcAft>
                <a:spcPts val="600"/>
              </a:spcAft>
            </a:pPr>
            <a:r>
              <a:rPr lang="it-IT" i="1" dirty="0">
                <a:latin typeface="Helvetica" panose="020B0604020202030204" pitchFamily="34" charset="0"/>
              </a:rPr>
              <a:t> </a:t>
            </a:r>
          </a:p>
          <a:p>
            <a:pPr algn="ctr">
              <a:spcBef>
                <a:spcPts val="600"/>
              </a:spcBef>
            </a:pPr>
            <a:r>
              <a:rPr lang="it-IT" altLang="it-IT" b="1" i="1" dirty="0">
                <a:latin typeface="Helvetica Light" pitchFamily="50" charset="0"/>
              </a:rPr>
              <a:t>Federico Giovanazzi</a:t>
            </a:r>
          </a:p>
        </p:txBody>
      </p:sp>
      <p:sp>
        <p:nvSpPr>
          <p:cNvPr id="2" name="CasellaDiTesto 1">
            <a:extLst>
              <a:ext uri="{FF2B5EF4-FFF2-40B4-BE49-F238E27FC236}">
                <a16:creationId xmlns:a16="http://schemas.microsoft.com/office/drawing/2014/main" id="{A74E5F62-9AB6-2A21-2CEB-8A7D222F4D47}"/>
              </a:ext>
            </a:extLst>
          </p:cNvPr>
          <p:cNvSpPr txBox="1"/>
          <p:nvPr/>
        </p:nvSpPr>
        <p:spPr>
          <a:xfrm>
            <a:off x="291992" y="3522478"/>
            <a:ext cx="8560014" cy="769441"/>
          </a:xfrm>
          <a:prstGeom prst="rect">
            <a:avLst/>
          </a:prstGeom>
          <a:noFill/>
        </p:spPr>
        <p:txBody>
          <a:bodyPr wrap="square" rtlCol="0">
            <a:spAutoFit/>
          </a:bodyPr>
          <a:lstStyle/>
          <a:p>
            <a:pPr algn="ctr">
              <a:spcAft>
                <a:spcPts val="600"/>
              </a:spcAft>
            </a:pPr>
            <a:r>
              <a:rPr lang="it-IT" i="1" dirty="0">
                <a:latin typeface="Helvetica" panose="020B0604020202030204" pitchFamily="34" charset="0"/>
              </a:rPr>
              <a:t> </a:t>
            </a:r>
          </a:p>
          <a:p>
            <a:pPr algn="ctr">
              <a:spcBef>
                <a:spcPts val="600"/>
              </a:spcBef>
            </a:pPr>
            <a:r>
              <a:rPr lang="it-IT" altLang="it-IT" sz="1600" dirty="0">
                <a:latin typeface="Helvetica Light" pitchFamily="50" charset="0"/>
              </a:rPr>
              <a:t>Milano, </a:t>
            </a:r>
            <a:r>
              <a:rPr lang="it-IT" sz="1600" u="none" strike="noStrike" baseline="0" dirty="0">
                <a:latin typeface="Helvetica Light" pitchFamily="50" charset="0"/>
              </a:rPr>
              <a:t>7 febbraio 2023</a:t>
            </a:r>
            <a:endParaRPr lang="it-IT" altLang="it-IT" sz="1600" dirty="0">
              <a:latin typeface="Helvetica Light" pitchFamily="50" charset="0"/>
            </a:endParaRPr>
          </a:p>
        </p:txBody>
      </p:sp>
    </p:spTree>
    <p:extLst>
      <p:ext uri="{BB962C8B-B14F-4D97-AF65-F5344CB8AC3E}">
        <p14:creationId xmlns:p14="http://schemas.microsoft.com/office/powerpoint/2010/main" val="850454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441CD3-1421-30B6-18C3-2F7B1BFE887E}"/>
              </a:ext>
            </a:extLst>
          </p:cNvPr>
          <p:cNvSpPr>
            <a:spLocks noGrp="1"/>
          </p:cNvSpPr>
          <p:nvPr>
            <p:ph type="ctrTitle"/>
          </p:nvPr>
        </p:nvSpPr>
        <p:spPr>
          <a:xfrm>
            <a:off x="685799" y="194587"/>
            <a:ext cx="7772400" cy="660502"/>
          </a:xfrm>
        </p:spPr>
        <p:txBody>
          <a:bodyPr/>
          <a:lstStyle/>
          <a:p>
            <a:r>
              <a:rPr lang="it-IT" dirty="0"/>
              <a:t>Controlli amministrativi</a:t>
            </a:r>
          </a:p>
        </p:txBody>
      </p:sp>
      <p:pic>
        <p:nvPicPr>
          <p:cNvPr id="6" name="Elemento grafico 5" descr="Computer contorno">
            <a:extLst>
              <a:ext uri="{FF2B5EF4-FFF2-40B4-BE49-F238E27FC236}">
                <a16:creationId xmlns:a16="http://schemas.microsoft.com/office/drawing/2014/main" id="{B898B534-1D10-637D-67B6-A1817D6A18D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408522" y="0"/>
            <a:ext cx="1049677" cy="1049677"/>
          </a:xfrm>
          <a:prstGeom prst="rect">
            <a:avLst/>
          </a:prstGeom>
        </p:spPr>
      </p:pic>
      <p:sp>
        <p:nvSpPr>
          <p:cNvPr id="3" name="Segnaposto contenuto 2">
            <a:extLst>
              <a:ext uri="{FF2B5EF4-FFF2-40B4-BE49-F238E27FC236}">
                <a16:creationId xmlns:a16="http://schemas.microsoft.com/office/drawing/2014/main" id="{648D91C0-C12D-B3DA-C66F-E1FBDA315552}"/>
              </a:ext>
            </a:extLst>
          </p:cNvPr>
          <p:cNvSpPr txBox="1">
            <a:spLocks/>
          </p:cNvSpPr>
          <p:nvPr/>
        </p:nvSpPr>
        <p:spPr>
          <a:xfrm>
            <a:off x="162975" y="855089"/>
            <a:ext cx="9050325" cy="5514535"/>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100%</a:t>
            </a:r>
            <a:r>
              <a:rPr kumimoji="0" lang="it-IT" sz="1400" b="0"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delle domande presentate</a:t>
            </a:r>
          </a:p>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Sono volti a verificare che: </a:t>
            </a:r>
          </a:p>
          <a:p>
            <a:pPr marL="742950" marR="0" lvl="1" indent="-342900" algn="just" defTabSz="457200" rtl="0" eaLnBrk="1" fontAlgn="auto" latinLnBrk="0" hangingPunct="1">
              <a:lnSpc>
                <a:spcPct val="120000"/>
              </a:lnSpc>
              <a:spcBef>
                <a:spcPts val="1000"/>
              </a:spcBef>
              <a:spcAft>
                <a:spcPts val="600"/>
              </a:spcAft>
              <a:buClr>
                <a:srgbClr val="056633"/>
              </a:buClr>
              <a:buSzPct val="80000"/>
              <a:buFont typeface="Wingdings 3" charset="2"/>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i criteri di ammissibilità, gli impegni e gli altri obblighi inerenti al regime di aiuti o all’intervento siano soddisfatti;</a:t>
            </a:r>
          </a:p>
          <a:p>
            <a:pPr marL="742950" marR="0" lvl="1" indent="-342900" algn="just" defTabSz="457200" rtl="0" eaLnBrk="1" fontAlgn="auto" latinLnBrk="0" hangingPunct="1">
              <a:lnSpc>
                <a:spcPct val="120000"/>
              </a:lnSpc>
              <a:spcBef>
                <a:spcPts val="1000"/>
              </a:spcBef>
              <a:spcAft>
                <a:spcPts val="600"/>
              </a:spcAft>
              <a:buClr>
                <a:srgbClr val="056633"/>
              </a:buClr>
              <a:buSzPct val="80000"/>
              <a:buFont typeface="Wingdings 3" charset="2"/>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non vi sia un doppio finanziamento attraverso altri regimi </a:t>
            </a:r>
            <a:r>
              <a:rPr kumimoji="0" lang="it-IT" sz="1400" b="0" i="0" u="none" strike="noStrike" kern="1200" cap="none" spc="0" normalizeH="0" baseline="0" noProof="0" dirty="0" err="1">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unionali</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a:t>
            </a:r>
          </a:p>
          <a:p>
            <a:pPr marL="742950" marR="0" lvl="1" indent="-342900" algn="just" defTabSz="457200" rtl="0" eaLnBrk="1" fontAlgn="auto" latinLnBrk="0" hangingPunct="1">
              <a:lnSpc>
                <a:spcPct val="120000"/>
              </a:lnSpc>
              <a:spcBef>
                <a:spcPts val="1000"/>
              </a:spcBef>
              <a:spcAft>
                <a:spcPts val="600"/>
              </a:spcAft>
              <a:buClr>
                <a:srgbClr val="056633"/>
              </a:buClr>
              <a:buSzPct val="80000"/>
              <a:buFont typeface="Wingdings 3" charset="2"/>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la domanda di aiuto o la domanda di pagamento sia completa e presentata entro il termine previsto e, se del caso, i documenti giustificativi siano stati presentati e dimostrino l’ammissibilità;</a:t>
            </a:r>
          </a:p>
          <a:p>
            <a:pPr marL="742950" marR="0" lvl="1" indent="-342900" algn="just" defTabSz="457200" rtl="0" eaLnBrk="1" fontAlgn="auto" latinLnBrk="0" hangingPunct="1">
              <a:lnSpc>
                <a:spcPct val="120000"/>
              </a:lnSpc>
              <a:spcBef>
                <a:spcPts val="1000"/>
              </a:spcBef>
              <a:spcAft>
                <a:spcPts val="600"/>
              </a:spcAft>
              <a:buClr>
                <a:srgbClr val="056633"/>
              </a:buClr>
              <a:buSzPct val="80000"/>
              <a:buFont typeface="Wingdings 3" charset="2"/>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se del caso, siano rispettati gli impegni a lungo termine</a:t>
            </a:r>
          </a:p>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comprendono anche determinati </a:t>
            </a:r>
            <a:r>
              <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controlli incrociati</a:t>
            </a:r>
            <a:r>
              <a:rPr kumimoji="0" lang="it-IT" sz="1400" b="1"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 </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che confrontano le informazioni contenute in altre banche dati</a:t>
            </a:r>
          </a:p>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Possono prevedere </a:t>
            </a:r>
            <a:r>
              <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cs typeface="Times New Roman" panose="02020603050405020304" pitchFamily="18" charset="0"/>
              </a:rPr>
              <a:t>verifiche in situ</a:t>
            </a:r>
            <a:endPar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0644215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F8DE12D-574B-79BD-AF95-C2CA34F7E848}"/>
              </a:ext>
            </a:extLst>
          </p:cNvPr>
          <p:cNvSpPr>
            <a:spLocks noGrp="1"/>
          </p:cNvSpPr>
          <p:nvPr>
            <p:ph type="ctrTitle"/>
          </p:nvPr>
        </p:nvSpPr>
        <p:spPr/>
        <p:txBody>
          <a:bodyPr/>
          <a:lstStyle/>
          <a:p>
            <a:r>
              <a:rPr lang="it-IT" dirty="0"/>
              <a:t>Controlli in loco</a:t>
            </a:r>
          </a:p>
        </p:txBody>
      </p:sp>
      <p:pic>
        <p:nvPicPr>
          <p:cNvPr id="4" name="Elemento grafico 3" descr="Agricoltura contorno">
            <a:extLst>
              <a:ext uri="{FF2B5EF4-FFF2-40B4-BE49-F238E27FC236}">
                <a16:creationId xmlns:a16="http://schemas.microsoft.com/office/drawing/2014/main" id="{E9B02271-23BC-EFA8-FE9A-952AD43443D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332014" y="25500"/>
            <a:ext cx="1126186" cy="1126186"/>
          </a:xfrm>
          <a:prstGeom prst="rect">
            <a:avLst/>
          </a:prstGeom>
        </p:spPr>
      </p:pic>
      <p:sp>
        <p:nvSpPr>
          <p:cNvPr id="6" name="Segnaposto contenuto 2">
            <a:extLst>
              <a:ext uri="{FF2B5EF4-FFF2-40B4-BE49-F238E27FC236}">
                <a16:creationId xmlns:a16="http://schemas.microsoft.com/office/drawing/2014/main" id="{867D5D15-5CD6-EC02-72D5-34B6A4366061}"/>
              </a:ext>
            </a:extLst>
          </p:cNvPr>
          <p:cNvSpPr txBox="1">
            <a:spLocks/>
          </p:cNvSpPr>
          <p:nvPr/>
        </p:nvSpPr>
        <p:spPr>
          <a:xfrm>
            <a:off x="0" y="1029062"/>
            <a:ext cx="9080205" cy="507842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1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Sono atti a verificare che siano stati rispettati tutti i criteri di ammissibilità, gli impegni e gli obblighi previsti dall’intervento a cui il beneficiario ha aderito.</a:t>
            </a:r>
          </a:p>
          <a:p>
            <a:pPr marL="342900" marR="0" lvl="0" indent="-342900" algn="l" defTabSz="457200" rtl="0" eaLnBrk="1" fontAlgn="auto" latinLnBrk="0" hangingPunct="1">
              <a:lnSpc>
                <a:spcPct val="11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Per quanto riguarda gli </a:t>
            </a:r>
            <a:r>
              <a:rPr kumimoji="0" lang="it-IT" sz="1400" b="0"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interventi ad investimento</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 sia in sede di collaudo sia durante il controllo in loco, è prevista una visita in situ per verificare la corretta realizzazione degli impegni previsti.</a:t>
            </a:r>
          </a:p>
          <a:p>
            <a:pPr marL="342900" marR="0" lvl="0" indent="-342900" algn="just" defTabSz="457200" rtl="0" eaLnBrk="1" fontAlgn="auto" latinLnBrk="0" hangingPunct="1">
              <a:lnSpc>
                <a:spcPct val="110000"/>
              </a:lnSpc>
              <a:spcBef>
                <a:spcPts val="1000"/>
              </a:spcBef>
              <a:spcAft>
                <a:spcPts val="60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Durante questo controllo devono realizzate dal funzionario </a:t>
            </a:r>
            <a:r>
              <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fotografie geo-riferite</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 a supporto e come materiale probante dell’attività di controllo.</a:t>
            </a:r>
          </a:p>
          <a:p>
            <a:pPr marL="342900" marR="0" lvl="0" indent="-342900" algn="just" defTabSz="457200" rtl="0" eaLnBrk="1" fontAlgn="auto" latinLnBrk="0" hangingPunct="1">
              <a:lnSpc>
                <a:spcPct val="110000"/>
              </a:lnSpc>
              <a:spcBef>
                <a:spcPts val="1000"/>
              </a:spcBef>
              <a:spcAft>
                <a:spcPts val="60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Per quanto riguarda gli impegni sulle superfici non monitorabili tramite AMS si prevede l’utilizzo dei seguenti metodi di controllo:</a:t>
            </a:r>
          </a:p>
          <a:p>
            <a:pPr marL="742950" marR="0" lvl="1" indent="-285750" algn="just" defTabSz="457200" rtl="0" eaLnBrk="1" fontAlgn="auto" latinLnBrk="0" hangingPunct="1">
              <a:lnSpc>
                <a:spcPct val="110000"/>
              </a:lnSpc>
              <a:spcBef>
                <a:spcPts val="1000"/>
              </a:spcBef>
              <a:spcAft>
                <a:spcPts val="600"/>
              </a:spcAft>
              <a:buClr>
                <a:srgbClr val="056633"/>
              </a:buClr>
              <a:buSzPct val="80000"/>
              <a:buFont typeface="+mj-lt"/>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Visite in loco da parte di controllori</a:t>
            </a:r>
          </a:p>
          <a:p>
            <a:pPr marL="742950" marR="0" lvl="1" indent="-285750" algn="just" defTabSz="457200" rtl="0" eaLnBrk="1" fontAlgn="auto" latinLnBrk="0" hangingPunct="1">
              <a:lnSpc>
                <a:spcPct val="110000"/>
              </a:lnSpc>
              <a:spcBef>
                <a:spcPts val="1000"/>
              </a:spcBef>
              <a:spcAft>
                <a:spcPts val="600"/>
              </a:spcAft>
              <a:buClr>
                <a:srgbClr val="056633"/>
              </a:buClr>
              <a:buSzPct val="80000"/>
              <a:buFont typeface="+mj-lt"/>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Foto geo-riferite inviate dal beneficiario per dimostrare il rispetto degli impegni</a:t>
            </a:r>
          </a:p>
          <a:p>
            <a:pPr marL="742950" marR="0" lvl="1" indent="-285750" algn="just" defTabSz="457200" rtl="0" eaLnBrk="1" fontAlgn="auto" latinLnBrk="0" hangingPunct="1">
              <a:lnSpc>
                <a:spcPct val="110000"/>
              </a:lnSpc>
              <a:spcBef>
                <a:spcPts val="1000"/>
              </a:spcBef>
              <a:spcAft>
                <a:spcPts val="600"/>
              </a:spcAft>
              <a:buClr>
                <a:srgbClr val="056633"/>
              </a:buClr>
              <a:buSzPct val="80000"/>
              <a:buFont typeface="+mj-lt"/>
              <a:buAutoNum type="alphaLcParen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Immagini satellitari con fotointerpretazione per valutare l’uso suolo</a:t>
            </a:r>
          </a:p>
          <a:p>
            <a:pPr marL="742950" marR="0" lvl="1" indent="-285750" algn="just" defTabSz="457200" rtl="0" eaLnBrk="1" fontAlgn="auto" latinLnBrk="0" hangingPunct="1">
              <a:lnSpc>
                <a:spcPct val="110000"/>
              </a:lnSpc>
              <a:spcBef>
                <a:spcPts val="1000"/>
              </a:spcBef>
              <a:spcAft>
                <a:spcPts val="600"/>
              </a:spcAft>
              <a:buClr>
                <a:srgbClr val="90C226"/>
              </a:buClr>
              <a:buSzPct val="80000"/>
              <a:buFont typeface="+mj-lt"/>
              <a:buAutoNum type="alphaLcParenR"/>
              <a:tabLst/>
              <a:defRPr/>
            </a:pPr>
            <a:endParaRPr kumimoji="0" lang="it-IT" sz="16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24783019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A5C5DC-954E-8AAD-86CB-D987E7AB32D7}"/>
              </a:ext>
            </a:extLst>
          </p:cNvPr>
          <p:cNvSpPr>
            <a:spLocks noGrp="1"/>
          </p:cNvSpPr>
          <p:nvPr>
            <p:ph type="ctrTitle"/>
          </p:nvPr>
        </p:nvSpPr>
        <p:spPr/>
        <p:txBody>
          <a:bodyPr/>
          <a:lstStyle/>
          <a:p>
            <a:r>
              <a:rPr lang="it-IT" dirty="0"/>
              <a:t>Controlli ex-post</a:t>
            </a:r>
          </a:p>
        </p:txBody>
      </p:sp>
      <p:pic>
        <p:nvPicPr>
          <p:cNvPr id="7" name="Elemento grafico 6" descr="Fienile contorno">
            <a:extLst>
              <a:ext uri="{FF2B5EF4-FFF2-40B4-BE49-F238E27FC236}">
                <a16:creationId xmlns:a16="http://schemas.microsoft.com/office/drawing/2014/main" id="{98FB3BF7-4CA0-0EC8-529C-0DC531B0DC9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288658" y="74702"/>
            <a:ext cx="1169542" cy="1169542"/>
          </a:xfrm>
          <a:prstGeom prst="rect">
            <a:avLst/>
          </a:prstGeom>
        </p:spPr>
      </p:pic>
      <p:sp>
        <p:nvSpPr>
          <p:cNvPr id="3" name="Segnaposto contenuto 2">
            <a:extLst>
              <a:ext uri="{FF2B5EF4-FFF2-40B4-BE49-F238E27FC236}">
                <a16:creationId xmlns:a16="http://schemas.microsoft.com/office/drawing/2014/main" id="{E193EAFE-2FFF-B351-C5AC-ADA5A9505FF1}"/>
              </a:ext>
            </a:extLst>
          </p:cNvPr>
          <p:cNvSpPr txBox="1">
            <a:spLocks/>
          </p:cNvSpPr>
          <p:nvPr/>
        </p:nvSpPr>
        <p:spPr>
          <a:xfrm>
            <a:off x="204240" y="1322335"/>
            <a:ext cx="8596668" cy="5078429"/>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10000"/>
              </a:lnSpc>
              <a:spcBef>
                <a:spcPts val="1000"/>
              </a:spcBef>
              <a:spcAft>
                <a:spcPts val="0"/>
              </a:spcAft>
              <a:buClr>
                <a:srgbClr val="056633"/>
              </a:buClr>
              <a:buSzPct val="80000"/>
              <a:buFont typeface="Wingdings 3" charset="2"/>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Sono previsti solo per alcuni interventi e riguardano l’1% delle domande presentate</a:t>
            </a:r>
          </a:p>
          <a:p>
            <a:pPr marL="342900" marR="0" lvl="0" indent="-342900" algn="l" defTabSz="457200" rtl="0" eaLnBrk="1" fontAlgn="auto" latinLnBrk="0" hangingPunct="1">
              <a:lnSpc>
                <a:spcPct val="110000"/>
              </a:lnSpc>
              <a:spcBef>
                <a:spcPts val="1000"/>
              </a:spcBef>
              <a:spcAft>
                <a:spcPts val="0"/>
              </a:spcAft>
              <a:buClr>
                <a:srgbClr val="056633"/>
              </a:buClr>
              <a:buSzPct val="80000"/>
              <a:buFont typeface="Wingdings 3" charset="2"/>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Sono effettuati negli anni successivi al pagamento del saldo del contributo e sono atti a verificare il </a:t>
            </a:r>
            <a:r>
              <a:rPr kumimoji="0" lang="it-IT" sz="16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mantenimento</a:t>
            </a: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 da parte dei beneficiari degli impegni previsti dagli interventi e che non sia avvenuto alcun cambiamento significativo che influisca sulla natura, sugli obiettivi o sull'attuazione dell'intervento finanziato</a:t>
            </a:r>
          </a:p>
          <a:p>
            <a:pPr marL="342900" marR="0" lvl="0" indent="-342900" algn="l" defTabSz="457200" rtl="0" eaLnBrk="1" fontAlgn="auto" latinLnBrk="0" hangingPunct="1">
              <a:lnSpc>
                <a:spcPct val="110000"/>
              </a:lnSpc>
              <a:spcBef>
                <a:spcPts val="1000"/>
              </a:spcBef>
              <a:spcAft>
                <a:spcPts val="0"/>
              </a:spcAft>
              <a:buClr>
                <a:srgbClr val="056633"/>
              </a:buClr>
              <a:buSzPct val="80000"/>
              <a:buFont typeface="Wingdings 3" charset="2"/>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Tali controlli possono essere svolti anche mediante la fornitura da parte del beneficiario di </a:t>
            </a:r>
            <a:r>
              <a:rPr kumimoji="0" lang="it-IT" sz="16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foto geo-riferite</a:t>
            </a:r>
            <a:r>
              <a:rPr kumimoji="0" lang="it-IT" sz="1600" b="0" i="0"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 </a:t>
            </a: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e video utili anche a documentare il mantenimento degli interventi previsti. Tali prove devono consentire al funzionario incaricato del controllo di trarre conclusioni definitive in merito alla realizzazione degli impegni ed all’esecuzione di talune attività previste dall’intervento.</a:t>
            </a:r>
          </a:p>
          <a:p>
            <a:pPr marL="342900" marR="0" lvl="0" indent="-342900" algn="just" defTabSz="457200" rtl="0" eaLnBrk="1" fontAlgn="auto" latinLnBrk="0" hangingPunct="1">
              <a:lnSpc>
                <a:spcPct val="110000"/>
              </a:lnSpc>
              <a:spcBef>
                <a:spcPts val="1000"/>
              </a:spcBef>
              <a:spcAft>
                <a:spcPts val="600"/>
              </a:spcAft>
              <a:buClr>
                <a:srgbClr val="056633"/>
              </a:buClr>
              <a:buSzPct val="80000"/>
              <a:buFont typeface="Wingdings 3" charset="2"/>
              <a:buChar char=""/>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B0502020202020204" pitchFamily="34" charset="0"/>
              <a:ea typeface="Calibri" panose="020F0502020204030204" pitchFamily="34" charset="0"/>
              <a:cs typeface="Times New Roman" panose="02020603050405020304" pitchFamily="18" charset="0"/>
            </a:endParaRPr>
          </a:p>
          <a:p>
            <a:pPr marL="342900" marR="0" lvl="0" indent="-342900" algn="l" defTabSz="457200" rtl="0" eaLnBrk="1" fontAlgn="auto" latinLnBrk="0" hangingPunct="1">
              <a:lnSpc>
                <a:spcPct val="100000"/>
              </a:lnSpc>
              <a:spcBef>
                <a:spcPts val="1000"/>
              </a:spcBef>
              <a:spcAft>
                <a:spcPts val="0"/>
              </a:spcAft>
              <a:buClr>
                <a:srgbClr val="90C226"/>
              </a:buClr>
              <a:buSzPct val="80000"/>
              <a:buFont typeface="Wingdings 3" charset="2"/>
              <a:buChar char=""/>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4013125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CDC0CCE-71F8-3255-7C04-EC0979192965}"/>
              </a:ext>
            </a:extLst>
          </p:cNvPr>
          <p:cNvSpPr>
            <a:spLocks noGrp="1"/>
          </p:cNvSpPr>
          <p:nvPr>
            <p:ph type="ctrTitle"/>
          </p:nvPr>
        </p:nvSpPr>
        <p:spPr/>
        <p:txBody>
          <a:bodyPr/>
          <a:lstStyle/>
          <a:p>
            <a:r>
              <a:rPr lang="it-IT" dirty="0"/>
              <a:t>Strategia antifrode</a:t>
            </a:r>
          </a:p>
        </p:txBody>
      </p:sp>
      <p:pic>
        <p:nvPicPr>
          <p:cNvPr id="11" name="Elemento grafico 10" descr="Immunità contorno">
            <a:extLst>
              <a:ext uri="{FF2B5EF4-FFF2-40B4-BE49-F238E27FC236}">
                <a16:creationId xmlns:a16="http://schemas.microsoft.com/office/drawing/2014/main" id="{2C79CE5B-F258-FCF7-0D6C-C554DD323DA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543800" y="99063"/>
            <a:ext cx="914400" cy="914400"/>
          </a:xfrm>
          <a:prstGeom prst="rect">
            <a:avLst/>
          </a:prstGeom>
        </p:spPr>
      </p:pic>
      <p:sp>
        <p:nvSpPr>
          <p:cNvPr id="3" name="Segnaposto contenuto 2">
            <a:extLst>
              <a:ext uri="{FF2B5EF4-FFF2-40B4-BE49-F238E27FC236}">
                <a16:creationId xmlns:a16="http://schemas.microsoft.com/office/drawing/2014/main" id="{492DB63D-D984-F6F7-0D19-829A5B2C4026}"/>
              </a:ext>
            </a:extLst>
          </p:cNvPr>
          <p:cNvSpPr txBox="1">
            <a:spLocks/>
          </p:cNvSpPr>
          <p:nvPr/>
        </p:nvSpPr>
        <p:spPr>
          <a:xfrm>
            <a:off x="1" y="956759"/>
            <a:ext cx="9144000" cy="5770774"/>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just" defTabSz="457200" rtl="0" eaLnBrk="1" fontAlgn="auto" latinLnBrk="0" hangingPunct="1">
              <a:lnSpc>
                <a:spcPct val="100000"/>
              </a:lnSpc>
              <a:spcBef>
                <a:spcPts val="1000"/>
              </a:spcBef>
              <a:spcAft>
                <a:spcPts val="600"/>
              </a:spcAft>
              <a:buClr>
                <a:srgbClr val="056633"/>
              </a:buClr>
              <a:buSzPct val="80000"/>
              <a:buFont typeface="Wingdings 3" charset="2"/>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Lo sviluppo e l’impiego di una strategia antifrode sono atti a garantire la </a:t>
            </a: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a typeface="Calibri" panose="020F0502020204030204" pitchFamily="34" charset="0"/>
                <a:cs typeface="Times New Roman" panose="02020603050405020304" pitchFamily="18" charset="0"/>
              </a:rPr>
              <a:t>tutela degli interessi finanziari dell'Unione secondo quanto previsto dall’art 59 del Reg. (UE) 2021/2116</a:t>
            </a: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e rientrano nei criteri di riconoscimento per gli OP riportati nell’allegato 1 del reg. del. (UE) 2022/127.</a:t>
            </a:r>
          </a:p>
          <a:p>
            <a:pPr marL="342900" marR="0" lvl="0" indent="-342900" algn="just" defTabSz="457200" rtl="0" eaLnBrk="1" fontAlgn="auto" latinLnBrk="0" hangingPunct="1">
              <a:lnSpc>
                <a:spcPct val="100000"/>
              </a:lnSpc>
              <a:spcBef>
                <a:spcPts val="1000"/>
              </a:spcBef>
              <a:spcAft>
                <a:spcPts val="600"/>
              </a:spcAft>
              <a:buClr>
                <a:srgbClr val="056633"/>
              </a:buClr>
              <a:buSzPct val="80000"/>
              <a:buFont typeface="Wingdings 3" charset="2"/>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Il Piano Antifrode 2021-2023, approvato con decreto n. 9869 del 19/07/2021, descrive le misure attuate in OP Lombardia e di seguito riassunte:</a:t>
            </a:r>
          </a:p>
          <a:p>
            <a:pPr marL="742950" marR="0" lvl="1" indent="-285750" algn="just" defTabSz="457200" rtl="0" eaLnBrk="1" fontAlgn="auto" latinLnBrk="0" hangingPunct="1">
              <a:lnSpc>
                <a:spcPct val="100000"/>
              </a:lnSpc>
              <a:spcBef>
                <a:spcPts val="0"/>
              </a:spcBef>
              <a:buClr>
                <a:srgbClr val="056633"/>
              </a:buClr>
              <a:buSzPct val="80000"/>
              <a:buFont typeface="Wingdings" panose="05000000000000000000" pitchFamily="2" charset="2"/>
              <a:buChar char="§"/>
              <a:tabLst/>
              <a:defRPr/>
            </a:pPr>
            <a:r>
              <a:rPr kumimoji="0" lang="it-IT"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Registro delle frodi e black list dei frodatori (con controlli mirati e approfonditi)</a:t>
            </a:r>
          </a:p>
          <a:p>
            <a:pPr marL="742950" marR="0" lvl="1" indent="-285750" algn="just" defTabSz="457200" rtl="0" eaLnBrk="1" fontAlgn="auto" latinLnBrk="0" hangingPunct="1">
              <a:lnSpc>
                <a:spcPct val="100000"/>
              </a:lnSpc>
              <a:spcBef>
                <a:spcPts val="0"/>
              </a:spcBef>
              <a:buClr>
                <a:srgbClr val="056633"/>
              </a:buClr>
              <a:buSzPct val="80000"/>
              <a:buFont typeface="Wingdings" panose="05000000000000000000" pitchFamily="2" charset="2"/>
              <a:buChar char="§"/>
              <a:tabLst/>
              <a:defRPr/>
            </a:pPr>
            <a:r>
              <a:rPr kumimoji="0" lang="it-IT"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Sistema di controllo tramite data base dei preventivi/fornitori (CERVED)</a:t>
            </a:r>
          </a:p>
          <a:p>
            <a:pPr marL="742950" marR="0" lvl="1" indent="-285750" algn="just" defTabSz="457200" rtl="0" eaLnBrk="1" fontAlgn="auto" latinLnBrk="0" hangingPunct="1">
              <a:lnSpc>
                <a:spcPct val="100000"/>
              </a:lnSpc>
              <a:spcBef>
                <a:spcPts val="0"/>
              </a:spcBef>
              <a:buClr>
                <a:srgbClr val="056633"/>
              </a:buClr>
              <a:buSzPct val="80000"/>
              <a:buFont typeface="Wingdings" panose="05000000000000000000" pitchFamily="2" charset="2"/>
              <a:buChar char="§"/>
              <a:tabLst/>
              <a:defRPr/>
            </a:pPr>
            <a:r>
              <a:rPr kumimoji="0" lang="it-IT"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Interventi di audit specifici</a:t>
            </a:r>
          </a:p>
          <a:p>
            <a:pPr marL="742950" marR="0" lvl="1" indent="-285750" algn="just" defTabSz="457200" rtl="0" eaLnBrk="1" fontAlgn="auto" latinLnBrk="0" hangingPunct="1">
              <a:lnSpc>
                <a:spcPct val="100000"/>
              </a:lnSpc>
              <a:spcBef>
                <a:spcPts val="0"/>
              </a:spcBef>
              <a:buClr>
                <a:srgbClr val="056633"/>
              </a:buClr>
              <a:buSzPct val="80000"/>
              <a:buFont typeface="Wingdings" panose="05000000000000000000" pitchFamily="2" charset="2"/>
              <a:buChar char="§"/>
              <a:tabLst/>
              <a:defRPr/>
            </a:pPr>
            <a:r>
              <a:rPr kumimoji="0" lang="it-IT"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Analisi del rischio di frode nei regimi di aiuto</a:t>
            </a:r>
          </a:p>
          <a:p>
            <a:pPr marL="742950" marR="0" lvl="1" indent="-285750" algn="just" defTabSz="457200" rtl="0" eaLnBrk="1" fontAlgn="auto" latinLnBrk="0" hangingPunct="1">
              <a:lnSpc>
                <a:spcPct val="100000"/>
              </a:lnSpc>
              <a:spcBef>
                <a:spcPts val="0"/>
              </a:spcBef>
              <a:buClr>
                <a:srgbClr val="056633"/>
              </a:buClr>
              <a:buSzPct val="80000"/>
              <a:buFont typeface="Wingdings" panose="05000000000000000000" pitchFamily="2" charset="2"/>
              <a:buChar char="§"/>
              <a:tabLst/>
              <a:defRPr/>
            </a:pPr>
            <a:r>
              <a:rPr kumimoji="0" lang="it-IT"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Formazione</a:t>
            </a:r>
          </a:p>
          <a:p>
            <a:pPr marL="742950" marR="0" lvl="1" indent="-285750" algn="just" defTabSz="457200" rtl="0" eaLnBrk="1" fontAlgn="auto" latinLnBrk="0" hangingPunct="1">
              <a:lnSpc>
                <a:spcPct val="100000"/>
              </a:lnSpc>
              <a:spcBef>
                <a:spcPts val="0"/>
              </a:spcBef>
              <a:buClr>
                <a:srgbClr val="056633"/>
              </a:buClr>
              <a:buSzPct val="80000"/>
              <a:buFont typeface="Wingdings" panose="05000000000000000000" pitchFamily="2" charset="2"/>
              <a:buChar char="§"/>
              <a:tabLst/>
              <a:defRPr/>
            </a:pPr>
            <a:r>
              <a:rPr kumimoji="0" lang="it-IT"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Politica di rotazione del personale</a:t>
            </a:r>
          </a:p>
          <a:p>
            <a:pPr marL="342900" marR="0" lvl="0" indent="-342900" algn="just" defTabSz="457200" rtl="0" eaLnBrk="1" fontAlgn="auto" latinLnBrk="0" hangingPunct="1">
              <a:lnSpc>
                <a:spcPct val="100000"/>
              </a:lnSpc>
              <a:spcBef>
                <a:spcPts val="1000"/>
              </a:spcBef>
              <a:spcAft>
                <a:spcPts val="600"/>
              </a:spcAft>
              <a:buClr>
                <a:srgbClr val="056633"/>
              </a:buClr>
              <a:buSzPct val="80000"/>
              <a:buFont typeface="Wingdings 3" charset="2"/>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Si prevede di sviluppare nel prossimo periodo l’utilizzo di </a:t>
            </a:r>
            <a:r>
              <a:rPr kumimoji="0" lang="it-IT" sz="1600" b="0" i="0" u="none" strike="noStrike" kern="1200" cap="none" spc="0" normalizeH="0" baseline="0" noProof="0" dirty="0" err="1">
                <a:ln>
                  <a:noFill/>
                </a:ln>
                <a:solidFill>
                  <a:sysClr val="windowText" lastClr="000000">
                    <a:lumMod val="75000"/>
                    <a:lumOff val="25000"/>
                  </a:sysClr>
                </a:solidFill>
                <a:effectLst/>
                <a:uLnTx/>
                <a:uFillTx/>
                <a:latin typeface="Helvetica Light" pitchFamily="50" charset="0"/>
              </a:rPr>
              <a:t>Arachne</a:t>
            </a: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uno strumento di valutazione del rischio sviluppato dalla Commissione europea, </a:t>
            </a:r>
            <a:r>
              <a:rPr kumimoji="0" lang="it-IT" sz="1600" b="0" i="0" u="none" strike="noStrike" kern="1200" cap="none" spc="0" normalizeH="0" baseline="0" noProof="0" dirty="0">
                <a:ln>
                  <a:noFill/>
                </a:ln>
                <a:solidFill>
                  <a:srgbClr val="000000"/>
                </a:solidFill>
                <a:effectLst/>
                <a:uLnTx/>
                <a:uFillTx/>
                <a:latin typeface="Helvetica Light" pitchFamily="50" charset="0"/>
              </a:rPr>
              <a:t>utile per individuare in maniera efficace ed efficiente i progetti, i contratti, i contraenti e i beneficiari più rischiosi.</a:t>
            </a:r>
            <a:endPar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ndParaRPr>
          </a:p>
        </p:txBody>
      </p:sp>
    </p:spTree>
    <p:extLst>
      <p:ext uri="{BB962C8B-B14F-4D97-AF65-F5344CB8AC3E}">
        <p14:creationId xmlns:p14="http://schemas.microsoft.com/office/powerpoint/2010/main" val="26112009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AC0811B-1016-4E22-3DFB-1C4419A0EEA7}"/>
              </a:ext>
            </a:extLst>
          </p:cNvPr>
          <p:cNvSpPr>
            <a:spLocks noGrp="1"/>
          </p:cNvSpPr>
          <p:nvPr>
            <p:ph type="title"/>
          </p:nvPr>
        </p:nvSpPr>
        <p:spPr>
          <a:xfrm>
            <a:off x="0" y="1055883"/>
            <a:ext cx="9144000" cy="3031733"/>
          </a:xfrm>
        </p:spPr>
        <p:txBody>
          <a:bodyPr>
            <a:normAutofit/>
          </a:bodyPr>
          <a:lstStyle/>
          <a:p>
            <a:r>
              <a:rPr lang="it-IT" sz="3200" dirty="0"/>
              <a:t>GRAZIE PER L’ATTENZIONE</a:t>
            </a:r>
          </a:p>
        </p:txBody>
      </p:sp>
    </p:spTree>
    <p:extLst>
      <p:ext uri="{BB962C8B-B14F-4D97-AF65-F5344CB8AC3E}">
        <p14:creationId xmlns:p14="http://schemas.microsoft.com/office/powerpoint/2010/main" val="3035293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79131"/>
            <a:ext cx="7772400" cy="660502"/>
          </a:xfrm>
        </p:spPr>
        <p:txBody>
          <a:bodyPr/>
          <a:lstStyle/>
          <a:p>
            <a:pPr algn="ctr"/>
            <a:r>
              <a:rPr lang="it-IT" dirty="0"/>
              <a:t>AGENDA</a:t>
            </a:r>
          </a:p>
        </p:txBody>
      </p:sp>
      <p:sp>
        <p:nvSpPr>
          <p:cNvPr id="4" name="CasellaDiTesto 6">
            <a:extLst>
              <a:ext uri="{FF2B5EF4-FFF2-40B4-BE49-F238E27FC236}">
                <a16:creationId xmlns:a16="http://schemas.microsoft.com/office/drawing/2014/main" id="{49689928-15B3-DB15-9ECD-6B5A95363FE3}"/>
              </a:ext>
            </a:extLst>
          </p:cNvPr>
          <p:cNvSpPr txBox="1">
            <a:spLocks noGrp="1"/>
          </p:cNvSpPr>
          <p:nvPr>
            <p:ph type="subTitle" idx="1"/>
          </p:nvPr>
        </p:nvSpPr>
        <p:spPr>
          <a:xfrm>
            <a:off x="685800" y="1147763"/>
            <a:ext cx="7772400" cy="3309937"/>
          </a:xfrm>
          <a:prstGeom prst="rect">
            <a:avLst/>
          </a:prstGeom>
          <a:ln>
            <a:noFill/>
          </a:ln>
        </p:spPr>
        <p:txBody>
          <a:bodyPr vert="horz" lIns="91440" tIns="45720" rIns="91440" bIns="45720" rtlCol="0" anchor="ctr">
            <a:normAutofit lnSpcReduction="10000"/>
          </a:bodyPr>
          <a:lstStyle/>
          <a:p>
            <a:pPr marL="342900" indent="-342900">
              <a:spcBef>
                <a:spcPts val="1000"/>
              </a:spcBef>
              <a:buClr>
                <a:srgbClr val="056633"/>
              </a:buClr>
              <a:buSzPct val="80000"/>
              <a:buFont typeface="Wingdings" panose="05000000000000000000" pitchFamily="2" charset="2"/>
              <a:buChar char="q"/>
            </a:pPr>
            <a:r>
              <a:rPr lang="en-US" sz="2100" dirty="0">
                <a:solidFill>
                  <a:schemeClr val="tx1">
                    <a:lumMod val="75000"/>
                    <a:lumOff val="25000"/>
                  </a:schemeClr>
                </a:solidFill>
                <a:latin typeface="Helvetica Light" pitchFamily="50" charset="0"/>
              </a:rPr>
              <a:t>Il SIGC</a:t>
            </a:r>
          </a:p>
          <a:p>
            <a:pPr marL="285750" indent="-285750">
              <a:spcBef>
                <a:spcPts val="1000"/>
              </a:spcBef>
              <a:buClr>
                <a:srgbClr val="056633"/>
              </a:buClr>
              <a:buSzPct val="80000"/>
              <a:buFont typeface="Wingdings" panose="05000000000000000000" pitchFamily="2" charset="2"/>
              <a:buChar char="§"/>
            </a:pPr>
            <a:r>
              <a:rPr lang="en-US" sz="1500" dirty="0" err="1">
                <a:solidFill>
                  <a:schemeClr val="tx1">
                    <a:lumMod val="75000"/>
                    <a:lumOff val="25000"/>
                  </a:schemeClr>
                </a:solidFill>
                <a:latin typeface="Helvetica Light" pitchFamily="50" charset="0"/>
              </a:rPr>
              <a:t>Architettura</a:t>
            </a:r>
            <a:r>
              <a:rPr lang="en-US" sz="1500" dirty="0">
                <a:solidFill>
                  <a:schemeClr val="tx1">
                    <a:lumMod val="75000"/>
                    <a:lumOff val="25000"/>
                  </a:schemeClr>
                </a:solidFill>
                <a:latin typeface="Helvetica Light" pitchFamily="50" charset="0"/>
              </a:rPr>
              <a:t> e governance SIGC</a:t>
            </a:r>
          </a:p>
          <a:p>
            <a:pPr marL="285750" indent="-285750">
              <a:spcBef>
                <a:spcPts val="1000"/>
              </a:spcBef>
              <a:buClr>
                <a:srgbClr val="056633"/>
              </a:buClr>
              <a:buSzPct val="80000"/>
              <a:buFont typeface="Wingdings" panose="05000000000000000000" pitchFamily="2" charset="2"/>
              <a:buChar char="§"/>
            </a:pPr>
            <a:r>
              <a:rPr lang="en-US" sz="1500" dirty="0">
                <a:solidFill>
                  <a:schemeClr val="tx1">
                    <a:lumMod val="75000"/>
                    <a:lumOff val="25000"/>
                  </a:schemeClr>
                </a:solidFill>
                <a:latin typeface="Helvetica Light" pitchFamily="50" charset="0"/>
              </a:rPr>
              <a:t>AMS </a:t>
            </a:r>
          </a:p>
          <a:p>
            <a:pPr marL="342900" indent="-342900">
              <a:spcBef>
                <a:spcPts val="1000"/>
              </a:spcBef>
              <a:buClr>
                <a:srgbClr val="056633"/>
              </a:buClr>
              <a:buSzPct val="80000"/>
              <a:buFont typeface="Wingdings" panose="05000000000000000000" pitchFamily="2" charset="2"/>
              <a:buChar char="q"/>
            </a:pPr>
            <a:endParaRPr lang="en-US" dirty="0">
              <a:solidFill>
                <a:schemeClr val="tx1">
                  <a:lumMod val="75000"/>
                  <a:lumOff val="25000"/>
                </a:schemeClr>
              </a:solidFill>
              <a:latin typeface="Helvetica Light" pitchFamily="50" charset="0"/>
            </a:endParaRPr>
          </a:p>
          <a:p>
            <a:pPr marL="342900" indent="-342900">
              <a:spcBef>
                <a:spcPts val="1000"/>
              </a:spcBef>
              <a:buClr>
                <a:srgbClr val="056633"/>
              </a:buClr>
              <a:buSzPct val="80000"/>
              <a:buFont typeface="Wingdings" panose="05000000000000000000" pitchFamily="2" charset="2"/>
              <a:buChar char="q"/>
            </a:pPr>
            <a:r>
              <a:rPr lang="en-US" sz="2100" dirty="0" err="1">
                <a:solidFill>
                  <a:schemeClr val="tx1">
                    <a:lumMod val="75000"/>
                    <a:lumOff val="25000"/>
                  </a:schemeClr>
                </a:solidFill>
                <a:latin typeface="Helvetica Light" pitchFamily="50" charset="0"/>
              </a:rPr>
              <a:t>Tipologie</a:t>
            </a:r>
            <a:r>
              <a:rPr lang="en-US" sz="2100" dirty="0">
                <a:solidFill>
                  <a:schemeClr val="tx1">
                    <a:lumMod val="75000"/>
                    <a:lumOff val="25000"/>
                  </a:schemeClr>
                </a:solidFill>
                <a:latin typeface="Helvetica Light" pitchFamily="50" charset="0"/>
              </a:rPr>
              <a:t> di </a:t>
            </a:r>
            <a:r>
              <a:rPr lang="en-US" sz="2100" dirty="0" err="1">
                <a:solidFill>
                  <a:schemeClr val="tx1">
                    <a:lumMod val="75000"/>
                    <a:lumOff val="25000"/>
                  </a:schemeClr>
                </a:solidFill>
                <a:latin typeface="Helvetica Light" pitchFamily="50" charset="0"/>
              </a:rPr>
              <a:t>controlli</a:t>
            </a:r>
            <a:r>
              <a:rPr lang="en-US" sz="2100" dirty="0">
                <a:solidFill>
                  <a:schemeClr val="tx1">
                    <a:lumMod val="75000"/>
                    <a:lumOff val="25000"/>
                  </a:schemeClr>
                </a:solidFill>
                <a:latin typeface="Helvetica Light" pitchFamily="50" charset="0"/>
              </a:rPr>
              <a:t>, </a:t>
            </a:r>
            <a:r>
              <a:rPr lang="en-US" sz="2100" dirty="0" err="1">
                <a:solidFill>
                  <a:schemeClr val="tx1">
                    <a:lumMod val="75000"/>
                    <a:lumOff val="25000"/>
                  </a:schemeClr>
                </a:solidFill>
                <a:latin typeface="Helvetica Light" pitchFamily="50" charset="0"/>
              </a:rPr>
              <a:t>tassi</a:t>
            </a:r>
            <a:r>
              <a:rPr lang="en-US" sz="2100" dirty="0">
                <a:solidFill>
                  <a:schemeClr val="tx1">
                    <a:lumMod val="75000"/>
                    <a:lumOff val="25000"/>
                  </a:schemeClr>
                </a:solidFill>
                <a:latin typeface="Helvetica Light" pitchFamily="50" charset="0"/>
              </a:rPr>
              <a:t> e </a:t>
            </a:r>
            <a:r>
              <a:rPr lang="en-US" sz="2100" dirty="0" err="1">
                <a:solidFill>
                  <a:schemeClr val="tx1">
                    <a:lumMod val="75000"/>
                    <a:lumOff val="25000"/>
                  </a:schemeClr>
                </a:solidFill>
                <a:latin typeface="Helvetica Light" pitchFamily="50" charset="0"/>
              </a:rPr>
              <a:t>modalità</a:t>
            </a:r>
            <a:r>
              <a:rPr lang="en-US" sz="2100" dirty="0">
                <a:solidFill>
                  <a:schemeClr val="tx1">
                    <a:lumMod val="75000"/>
                    <a:lumOff val="25000"/>
                  </a:schemeClr>
                </a:solidFill>
                <a:latin typeface="Helvetica Light" pitchFamily="50" charset="0"/>
              </a:rPr>
              <a:t> di </a:t>
            </a:r>
            <a:r>
              <a:rPr lang="en-US" sz="2100" dirty="0" err="1">
                <a:solidFill>
                  <a:schemeClr val="tx1">
                    <a:lumMod val="75000"/>
                    <a:lumOff val="25000"/>
                  </a:schemeClr>
                </a:solidFill>
                <a:latin typeface="Helvetica Light" pitchFamily="50" charset="0"/>
              </a:rPr>
              <a:t>campionamento</a:t>
            </a:r>
            <a:endParaRPr lang="en-US" sz="2100" dirty="0">
              <a:solidFill>
                <a:schemeClr val="tx1">
                  <a:lumMod val="75000"/>
                  <a:lumOff val="25000"/>
                </a:schemeClr>
              </a:solidFill>
              <a:latin typeface="Helvetica Light" pitchFamily="50" charset="0"/>
            </a:endParaRPr>
          </a:p>
          <a:p>
            <a:pPr marL="285750" indent="-285750">
              <a:spcBef>
                <a:spcPts val="1000"/>
              </a:spcBef>
              <a:buClr>
                <a:srgbClr val="056633"/>
              </a:buClr>
              <a:buSzPct val="80000"/>
              <a:buFont typeface="Wingdings" panose="05000000000000000000" pitchFamily="2" charset="2"/>
              <a:buChar char="§"/>
            </a:pPr>
            <a:r>
              <a:rPr lang="en-US" sz="1500" dirty="0" err="1">
                <a:solidFill>
                  <a:schemeClr val="tx1">
                    <a:lumMod val="75000"/>
                    <a:lumOff val="25000"/>
                  </a:schemeClr>
                </a:solidFill>
                <a:latin typeface="Helvetica Light" pitchFamily="50" charset="0"/>
              </a:rPr>
              <a:t>Controlli</a:t>
            </a:r>
            <a:r>
              <a:rPr lang="en-US" sz="1500" dirty="0">
                <a:solidFill>
                  <a:schemeClr val="tx1">
                    <a:lumMod val="75000"/>
                    <a:lumOff val="25000"/>
                  </a:schemeClr>
                </a:solidFill>
                <a:latin typeface="Helvetica Light" pitchFamily="50" charset="0"/>
              </a:rPr>
              <a:t> </a:t>
            </a:r>
            <a:r>
              <a:rPr lang="en-US" sz="1500" dirty="0" err="1">
                <a:solidFill>
                  <a:schemeClr val="tx1">
                    <a:lumMod val="75000"/>
                    <a:lumOff val="25000"/>
                  </a:schemeClr>
                </a:solidFill>
                <a:latin typeface="Helvetica Light" pitchFamily="50" charset="0"/>
              </a:rPr>
              <a:t>amministrativi</a:t>
            </a:r>
            <a:endParaRPr lang="en-US" sz="1500" dirty="0">
              <a:solidFill>
                <a:schemeClr val="tx1">
                  <a:lumMod val="75000"/>
                  <a:lumOff val="25000"/>
                </a:schemeClr>
              </a:solidFill>
              <a:latin typeface="Helvetica Light" pitchFamily="50" charset="0"/>
            </a:endParaRPr>
          </a:p>
          <a:p>
            <a:pPr marL="285750" indent="-285750">
              <a:spcBef>
                <a:spcPts val="1000"/>
              </a:spcBef>
              <a:buClr>
                <a:srgbClr val="056633"/>
              </a:buClr>
              <a:buSzPct val="80000"/>
              <a:buFont typeface="Wingdings" panose="05000000000000000000" pitchFamily="2" charset="2"/>
              <a:buChar char="§"/>
            </a:pPr>
            <a:r>
              <a:rPr lang="en-US" sz="1500" dirty="0" err="1">
                <a:solidFill>
                  <a:schemeClr val="tx1">
                    <a:lumMod val="75000"/>
                    <a:lumOff val="25000"/>
                  </a:schemeClr>
                </a:solidFill>
                <a:latin typeface="Helvetica Light" pitchFamily="50" charset="0"/>
              </a:rPr>
              <a:t>Controlli</a:t>
            </a:r>
            <a:r>
              <a:rPr lang="en-US" sz="1500" dirty="0">
                <a:solidFill>
                  <a:schemeClr val="tx1">
                    <a:lumMod val="75000"/>
                    <a:lumOff val="25000"/>
                  </a:schemeClr>
                </a:solidFill>
                <a:latin typeface="Helvetica Light" pitchFamily="50" charset="0"/>
              </a:rPr>
              <a:t> in loco</a:t>
            </a:r>
          </a:p>
          <a:p>
            <a:pPr marL="285750" indent="-285750">
              <a:spcBef>
                <a:spcPts val="1000"/>
              </a:spcBef>
              <a:buClr>
                <a:srgbClr val="056633"/>
              </a:buClr>
              <a:buSzPct val="80000"/>
              <a:buFont typeface="Wingdings" panose="05000000000000000000" pitchFamily="2" charset="2"/>
              <a:buChar char="§"/>
            </a:pPr>
            <a:r>
              <a:rPr lang="en-US" sz="1500" dirty="0" err="1">
                <a:solidFill>
                  <a:schemeClr val="tx1">
                    <a:lumMod val="75000"/>
                    <a:lumOff val="25000"/>
                  </a:schemeClr>
                </a:solidFill>
                <a:latin typeface="Helvetica Light" pitchFamily="50" charset="0"/>
              </a:rPr>
              <a:t>Controlli</a:t>
            </a:r>
            <a:r>
              <a:rPr lang="en-US" sz="1500" dirty="0">
                <a:solidFill>
                  <a:schemeClr val="tx1">
                    <a:lumMod val="75000"/>
                    <a:lumOff val="25000"/>
                  </a:schemeClr>
                </a:solidFill>
                <a:latin typeface="Helvetica Light" pitchFamily="50" charset="0"/>
              </a:rPr>
              <a:t> ex-post</a:t>
            </a:r>
          </a:p>
          <a:p>
            <a:pPr marL="285750" indent="-285750">
              <a:spcBef>
                <a:spcPts val="1000"/>
              </a:spcBef>
              <a:buClr>
                <a:srgbClr val="056633"/>
              </a:buClr>
              <a:buSzPct val="80000"/>
              <a:buFont typeface="Wingdings" panose="05000000000000000000" pitchFamily="2" charset="2"/>
              <a:buChar char="§"/>
            </a:pPr>
            <a:r>
              <a:rPr lang="en-US" sz="1500" dirty="0" err="1">
                <a:solidFill>
                  <a:schemeClr val="tx1">
                    <a:lumMod val="75000"/>
                    <a:lumOff val="25000"/>
                  </a:schemeClr>
                </a:solidFill>
                <a:latin typeface="Helvetica Light" pitchFamily="50" charset="0"/>
              </a:rPr>
              <a:t>Strategia</a:t>
            </a:r>
            <a:r>
              <a:rPr lang="en-US" sz="1500" dirty="0">
                <a:solidFill>
                  <a:schemeClr val="tx1">
                    <a:lumMod val="75000"/>
                    <a:lumOff val="25000"/>
                  </a:schemeClr>
                </a:solidFill>
                <a:latin typeface="Helvetica Light" pitchFamily="50" charset="0"/>
              </a:rPr>
              <a:t> anti-</a:t>
            </a:r>
            <a:r>
              <a:rPr lang="en-US" sz="1500" dirty="0" err="1">
                <a:solidFill>
                  <a:schemeClr val="tx1">
                    <a:lumMod val="75000"/>
                    <a:lumOff val="25000"/>
                  </a:schemeClr>
                </a:solidFill>
                <a:latin typeface="Helvetica Light" pitchFamily="50" charset="0"/>
              </a:rPr>
              <a:t>frode</a:t>
            </a:r>
            <a:r>
              <a:rPr lang="en-US" sz="1500" dirty="0">
                <a:solidFill>
                  <a:schemeClr val="tx1">
                    <a:lumMod val="75000"/>
                    <a:lumOff val="25000"/>
                  </a:schemeClr>
                </a:solidFill>
                <a:latin typeface="Helvetica Light" pitchFamily="50" charset="0"/>
              </a:rPr>
              <a:t> </a:t>
            </a:r>
          </a:p>
          <a:p>
            <a:pPr lvl="1">
              <a:spcBef>
                <a:spcPts val="1000"/>
              </a:spcBef>
              <a:buClr>
                <a:schemeClr val="accent1"/>
              </a:buClr>
              <a:buSzPct val="80000"/>
            </a:pPr>
            <a:endParaRPr lang="en-US" sz="1800" dirty="0">
              <a:solidFill>
                <a:schemeClr val="tx1">
                  <a:lumMod val="75000"/>
                  <a:lumOff val="25000"/>
                </a:schemeClr>
              </a:solidFill>
              <a:latin typeface="Helvetica Light" pitchFamily="50" charset="0"/>
            </a:endParaRPr>
          </a:p>
        </p:txBody>
      </p:sp>
    </p:spTree>
    <p:extLst>
      <p:ext uri="{BB962C8B-B14F-4D97-AF65-F5344CB8AC3E}">
        <p14:creationId xmlns:p14="http://schemas.microsoft.com/office/powerpoint/2010/main" val="24926500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044C30-20EE-2378-2CD2-9EC62BAE720A}"/>
              </a:ext>
            </a:extLst>
          </p:cNvPr>
          <p:cNvSpPr>
            <a:spLocks noGrp="1"/>
          </p:cNvSpPr>
          <p:nvPr>
            <p:ph type="ctrTitle"/>
          </p:nvPr>
        </p:nvSpPr>
        <p:spPr>
          <a:xfrm>
            <a:off x="685800" y="588544"/>
            <a:ext cx="7772400" cy="660502"/>
          </a:xfrm>
        </p:spPr>
        <p:txBody>
          <a:bodyPr>
            <a:normAutofit fontScale="90000"/>
          </a:bodyPr>
          <a:lstStyle/>
          <a:p>
            <a:r>
              <a:rPr lang="en-US" sz="3300" dirty="0"/>
              <a:t>Sistema </a:t>
            </a:r>
            <a:r>
              <a:rPr lang="en-US" sz="3300" dirty="0" err="1"/>
              <a:t>Integrato</a:t>
            </a:r>
            <a:r>
              <a:rPr lang="en-US" sz="3300" dirty="0"/>
              <a:t> di </a:t>
            </a:r>
            <a:r>
              <a:rPr lang="en-US" sz="3300" dirty="0" err="1"/>
              <a:t>Gestione</a:t>
            </a:r>
            <a:r>
              <a:rPr lang="en-US" sz="3300" dirty="0"/>
              <a:t> e </a:t>
            </a:r>
            <a:r>
              <a:rPr lang="en-US" sz="3300" dirty="0" err="1"/>
              <a:t>Controllo</a:t>
            </a:r>
            <a:br>
              <a:rPr lang="en-US" sz="3200" dirty="0">
                <a:solidFill>
                  <a:schemeClr val="accent1"/>
                </a:solidFill>
                <a:latin typeface="+mj-lt"/>
                <a:ea typeface="+mj-ea"/>
                <a:cs typeface="+mj-cs"/>
              </a:rPr>
            </a:br>
            <a:endParaRPr lang="it-IT" dirty="0"/>
          </a:p>
        </p:txBody>
      </p:sp>
      <p:pic>
        <p:nvPicPr>
          <p:cNvPr id="13" name="Immagine 12">
            <a:extLst>
              <a:ext uri="{FF2B5EF4-FFF2-40B4-BE49-F238E27FC236}">
                <a16:creationId xmlns:a16="http://schemas.microsoft.com/office/drawing/2014/main" id="{EE7BA4BB-9C43-4A2E-A27F-91C25D439A0A}"/>
              </a:ext>
            </a:extLst>
          </p:cNvPr>
          <p:cNvPicPr>
            <a:picLocks noChangeAspect="1"/>
          </p:cNvPicPr>
          <p:nvPr/>
        </p:nvPicPr>
        <p:blipFill>
          <a:blip r:embed="rId2"/>
          <a:stretch>
            <a:fillRect/>
          </a:stretch>
        </p:blipFill>
        <p:spPr>
          <a:xfrm>
            <a:off x="225198" y="1051795"/>
            <a:ext cx="8511800" cy="3413879"/>
          </a:xfrm>
          <a:prstGeom prst="rect">
            <a:avLst/>
          </a:prstGeom>
        </p:spPr>
      </p:pic>
    </p:spTree>
    <p:extLst>
      <p:ext uri="{BB962C8B-B14F-4D97-AF65-F5344CB8AC3E}">
        <p14:creationId xmlns:p14="http://schemas.microsoft.com/office/powerpoint/2010/main" val="3009492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CasellaDiTesto 39">
            <a:extLst>
              <a:ext uri="{FF2B5EF4-FFF2-40B4-BE49-F238E27FC236}">
                <a16:creationId xmlns:a16="http://schemas.microsoft.com/office/drawing/2014/main" id="{250056E3-70DB-69F3-F02C-37DA49F4598E}"/>
              </a:ext>
            </a:extLst>
          </p:cNvPr>
          <p:cNvSpPr txBox="1"/>
          <p:nvPr/>
        </p:nvSpPr>
        <p:spPr>
          <a:xfrm>
            <a:off x="-41118" y="39304"/>
            <a:ext cx="6177022" cy="523220"/>
          </a:xfrm>
          <a:prstGeom prst="rect">
            <a:avLst/>
          </a:prstGeom>
          <a:noFill/>
        </p:spPr>
        <p:txBody>
          <a:bodyPr wrap="square" rtlCol="0">
            <a:spAutoFit/>
          </a:bodyPr>
          <a:lstStyle/>
          <a:p>
            <a:r>
              <a:rPr lang="it-IT" sz="2400" dirty="0"/>
              <a:t>  </a:t>
            </a:r>
            <a:r>
              <a:rPr lang="it-IT" sz="2800" b="1" dirty="0">
                <a:solidFill>
                  <a:srgbClr val="056633"/>
                </a:solidFill>
                <a:latin typeface="Helvetica"/>
                <a:ea typeface="+mj-ea"/>
              </a:rPr>
              <a:t>Architettura e Governance SIGC</a:t>
            </a:r>
          </a:p>
        </p:txBody>
      </p:sp>
      <p:sp>
        <p:nvSpPr>
          <p:cNvPr id="41" name="CasellaDiTesto 40">
            <a:extLst>
              <a:ext uri="{FF2B5EF4-FFF2-40B4-BE49-F238E27FC236}">
                <a16:creationId xmlns:a16="http://schemas.microsoft.com/office/drawing/2014/main" id="{FA59EAD9-C5E5-BA94-3E9C-C862C91F4ECC}"/>
              </a:ext>
            </a:extLst>
          </p:cNvPr>
          <p:cNvSpPr txBox="1"/>
          <p:nvPr/>
        </p:nvSpPr>
        <p:spPr>
          <a:xfrm>
            <a:off x="4955497" y="2173060"/>
            <a:ext cx="1240465" cy="403957"/>
          </a:xfrm>
          <a:prstGeom prst="rect">
            <a:avLst/>
          </a:prstGeom>
          <a:noFill/>
        </p:spPr>
        <p:txBody>
          <a:bodyPr wrap="square" rtlCol="0">
            <a:spAutoFit/>
          </a:bodyPr>
          <a:lstStyle/>
          <a:p>
            <a:r>
              <a:rPr lang="it-IT" sz="675" dirty="0"/>
              <a:t>Es. RPPG; Natura 2000; mappa rischio erosione; zone svantaggiate; catasto</a:t>
            </a:r>
          </a:p>
        </p:txBody>
      </p:sp>
      <p:sp>
        <p:nvSpPr>
          <p:cNvPr id="42" name="CasellaDiTesto 41">
            <a:extLst>
              <a:ext uri="{FF2B5EF4-FFF2-40B4-BE49-F238E27FC236}">
                <a16:creationId xmlns:a16="http://schemas.microsoft.com/office/drawing/2014/main" id="{2F928ADA-6AE3-61E9-2091-9CAFD2BBEBE7}"/>
              </a:ext>
            </a:extLst>
          </p:cNvPr>
          <p:cNvSpPr txBox="1"/>
          <p:nvPr/>
        </p:nvSpPr>
        <p:spPr>
          <a:xfrm>
            <a:off x="4949551" y="2767377"/>
            <a:ext cx="1152620" cy="300082"/>
          </a:xfrm>
          <a:prstGeom prst="rect">
            <a:avLst/>
          </a:prstGeom>
          <a:noFill/>
        </p:spPr>
        <p:txBody>
          <a:bodyPr wrap="square" rtlCol="0">
            <a:spAutoFit/>
          </a:bodyPr>
          <a:lstStyle/>
          <a:p>
            <a:r>
              <a:rPr lang="it-IT" sz="675" dirty="0"/>
              <a:t>Es. ZVN; PLT; deroghe; cataloghi regionali;</a:t>
            </a:r>
          </a:p>
        </p:txBody>
      </p:sp>
      <p:pic>
        <p:nvPicPr>
          <p:cNvPr id="43" name="Immagine 42">
            <a:extLst>
              <a:ext uri="{FF2B5EF4-FFF2-40B4-BE49-F238E27FC236}">
                <a16:creationId xmlns:a16="http://schemas.microsoft.com/office/drawing/2014/main" id="{A789C7D9-EBE1-4393-BAE9-CA65D417413E}"/>
              </a:ext>
            </a:extLst>
          </p:cNvPr>
          <p:cNvPicPr>
            <a:picLocks noChangeAspect="1"/>
          </p:cNvPicPr>
          <p:nvPr/>
        </p:nvPicPr>
        <p:blipFill rotWithShape="1">
          <a:blip r:embed="rId2"/>
          <a:srcRect b="34113"/>
          <a:stretch/>
        </p:blipFill>
        <p:spPr>
          <a:xfrm>
            <a:off x="276116" y="-546447"/>
            <a:ext cx="5802655" cy="3595852"/>
          </a:xfrm>
          <a:prstGeom prst="rect">
            <a:avLst/>
          </a:prstGeom>
        </p:spPr>
      </p:pic>
      <p:pic>
        <p:nvPicPr>
          <p:cNvPr id="45" name="Immagine 44">
            <a:extLst>
              <a:ext uri="{FF2B5EF4-FFF2-40B4-BE49-F238E27FC236}">
                <a16:creationId xmlns:a16="http://schemas.microsoft.com/office/drawing/2014/main" id="{0A43A4EE-DA9C-9353-2C89-F0E6EE9C2949}"/>
              </a:ext>
            </a:extLst>
          </p:cNvPr>
          <p:cNvPicPr>
            <a:picLocks noChangeAspect="1"/>
          </p:cNvPicPr>
          <p:nvPr/>
        </p:nvPicPr>
        <p:blipFill rotWithShape="1">
          <a:blip r:embed="rId2"/>
          <a:srcRect t="62924" b="17728"/>
          <a:stretch/>
        </p:blipFill>
        <p:spPr>
          <a:xfrm>
            <a:off x="337380" y="2879743"/>
            <a:ext cx="5798524" cy="1055178"/>
          </a:xfrm>
          <a:prstGeom prst="rect">
            <a:avLst/>
          </a:prstGeom>
        </p:spPr>
      </p:pic>
      <p:pic>
        <p:nvPicPr>
          <p:cNvPr id="46" name="Immagine 45">
            <a:extLst>
              <a:ext uri="{FF2B5EF4-FFF2-40B4-BE49-F238E27FC236}">
                <a16:creationId xmlns:a16="http://schemas.microsoft.com/office/drawing/2014/main" id="{1D55051E-79CC-63E9-793F-355395DA608F}"/>
              </a:ext>
            </a:extLst>
          </p:cNvPr>
          <p:cNvPicPr>
            <a:picLocks noChangeAspect="1"/>
          </p:cNvPicPr>
          <p:nvPr/>
        </p:nvPicPr>
        <p:blipFill rotWithShape="1">
          <a:blip r:embed="rId2"/>
          <a:srcRect l="2391" t="84939" r="-2391" b="-4287"/>
          <a:stretch/>
        </p:blipFill>
        <p:spPr>
          <a:xfrm>
            <a:off x="477107" y="3935641"/>
            <a:ext cx="5796540" cy="1054817"/>
          </a:xfrm>
          <a:prstGeom prst="rect">
            <a:avLst/>
          </a:prstGeom>
        </p:spPr>
      </p:pic>
      <p:sp>
        <p:nvSpPr>
          <p:cNvPr id="47" name="Freccia in giù 46">
            <a:extLst>
              <a:ext uri="{FF2B5EF4-FFF2-40B4-BE49-F238E27FC236}">
                <a16:creationId xmlns:a16="http://schemas.microsoft.com/office/drawing/2014/main" id="{47E205EF-61CD-D504-A69A-6E424390C720}"/>
              </a:ext>
            </a:extLst>
          </p:cNvPr>
          <p:cNvSpPr/>
          <p:nvPr/>
        </p:nvSpPr>
        <p:spPr>
          <a:xfrm>
            <a:off x="756819" y="1814745"/>
            <a:ext cx="246223" cy="1252249"/>
          </a:xfrm>
          <a:prstGeom prst="downArrow">
            <a:avLst>
              <a:gd name="adj1" fmla="val 46264"/>
              <a:gd name="adj2" fmla="val 61208"/>
            </a:avLst>
          </a:prstGeom>
          <a:noFill/>
          <a:ln w="19050">
            <a:solidFill>
              <a:srgbClr val="056633"/>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it-IT" sz="900" dirty="0">
                <a:solidFill>
                  <a:schemeClr val="tx1"/>
                </a:solidFill>
                <a:latin typeface="Helvetica Light" pitchFamily="50" charset="0"/>
              </a:rPr>
              <a:t>BASE  PER</a:t>
            </a:r>
          </a:p>
        </p:txBody>
      </p:sp>
      <p:cxnSp>
        <p:nvCxnSpPr>
          <p:cNvPr id="48" name="Connettore 2 47">
            <a:extLst>
              <a:ext uri="{FF2B5EF4-FFF2-40B4-BE49-F238E27FC236}">
                <a16:creationId xmlns:a16="http://schemas.microsoft.com/office/drawing/2014/main" id="{BA76FB97-28EE-9904-0BC5-04D9333A346E}"/>
              </a:ext>
            </a:extLst>
          </p:cNvPr>
          <p:cNvCxnSpPr>
            <a:cxnSpLocks/>
          </p:cNvCxnSpPr>
          <p:nvPr/>
        </p:nvCxnSpPr>
        <p:spPr>
          <a:xfrm flipV="1">
            <a:off x="1360908" y="1808729"/>
            <a:ext cx="0" cy="1274472"/>
          </a:xfrm>
          <a:prstGeom prst="straightConnector1">
            <a:avLst/>
          </a:prstGeom>
          <a:ln w="28575">
            <a:solidFill>
              <a:srgbClr val="056633"/>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9" name="CasellaDiTesto 48">
            <a:extLst>
              <a:ext uri="{FF2B5EF4-FFF2-40B4-BE49-F238E27FC236}">
                <a16:creationId xmlns:a16="http://schemas.microsoft.com/office/drawing/2014/main" id="{D85FF0D8-CA76-BC27-9748-F721B0299B2A}"/>
              </a:ext>
            </a:extLst>
          </p:cNvPr>
          <p:cNvSpPr txBox="1"/>
          <p:nvPr/>
        </p:nvSpPr>
        <p:spPr>
          <a:xfrm rot="16200000">
            <a:off x="949470" y="2249656"/>
            <a:ext cx="960896" cy="246221"/>
          </a:xfrm>
          <a:prstGeom prst="rect">
            <a:avLst/>
          </a:prstGeom>
          <a:noFill/>
        </p:spPr>
        <p:txBody>
          <a:bodyPr wrap="square" rtlCol="0">
            <a:spAutoFit/>
          </a:bodyPr>
          <a:lstStyle/>
          <a:p>
            <a:r>
              <a:rPr lang="it-IT" sz="1000" dirty="0">
                <a:latin typeface="Helvetica Light" pitchFamily="50" charset="0"/>
              </a:rPr>
              <a:t>Corregge</a:t>
            </a:r>
            <a:endParaRPr lang="it-IT" sz="1200" dirty="0">
              <a:latin typeface="Helvetica Light" pitchFamily="50" charset="0"/>
            </a:endParaRPr>
          </a:p>
        </p:txBody>
      </p:sp>
      <p:sp>
        <p:nvSpPr>
          <p:cNvPr id="50" name="Freccia in giù 49">
            <a:extLst>
              <a:ext uri="{FF2B5EF4-FFF2-40B4-BE49-F238E27FC236}">
                <a16:creationId xmlns:a16="http://schemas.microsoft.com/office/drawing/2014/main" id="{610B4F79-201A-FE92-FB04-402FE1FD8160}"/>
              </a:ext>
            </a:extLst>
          </p:cNvPr>
          <p:cNvSpPr/>
          <p:nvPr/>
        </p:nvSpPr>
        <p:spPr>
          <a:xfrm>
            <a:off x="757325" y="3735805"/>
            <a:ext cx="246223" cy="344781"/>
          </a:xfrm>
          <a:prstGeom prst="downArrow">
            <a:avLst>
              <a:gd name="adj1" fmla="val 46264"/>
              <a:gd name="adj2" fmla="val 53629"/>
            </a:avLst>
          </a:prstGeom>
          <a:noFill/>
          <a:ln w="19050">
            <a:solidFill>
              <a:srgbClr val="056633"/>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it-IT" sz="900" dirty="0">
              <a:solidFill>
                <a:schemeClr val="tx1"/>
              </a:solidFill>
              <a:latin typeface="Helvetica Light" pitchFamily="50" charset="0"/>
            </a:endParaRPr>
          </a:p>
        </p:txBody>
      </p:sp>
      <p:cxnSp>
        <p:nvCxnSpPr>
          <p:cNvPr id="51" name="Connettore 2 50">
            <a:extLst>
              <a:ext uri="{FF2B5EF4-FFF2-40B4-BE49-F238E27FC236}">
                <a16:creationId xmlns:a16="http://schemas.microsoft.com/office/drawing/2014/main" id="{086D4761-4310-87D7-5DFF-DA0CB4C6CDAA}"/>
              </a:ext>
            </a:extLst>
          </p:cNvPr>
          <p:cNvCxnSpPr>
            <a:cxnSpLocks/>
          </p:cNvCxnSpPr>
          <p:nvPr/>
        </p:nvCxnSpPr>
        <p:spPr>
          <a:xfrm flipV="1">
            <a:off x="1360908" y="3735805"/>
            <a:ext cx="0" cy="319901"/>
          </a:xfrm>
          <a:prstGeom prst="straightConnector1">
            <a:avLst/>
          </a:prstGeom>
          <a:ln w="28575">
            <a:solidFill>
              <a:srgbClr val="056633"/>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52" name="Gruppo 51">
            <a:extLst>
              <a:ext uri="{FF2B5EF4-FFF2-40B4-BE49-F238E27FC236}">
                <a16:creationId xmlns:a16="http://schemas.microsoft.com/office/drawing/2014/main" id="{9A68CB7E-9B75-967B-AA19-13242A2B534E}"/>
              </a:ext>
            </a:extLst>
          </p:cNvPr>
          <p:cNvGrpSpPr/>
          <p:nvPr/>
        </p:nvGrpSpPr>
        <p:grpSpPr>
          <a:xfrm>
            <a:off x="150682" y="1370200"/>
            <a:ext cx="340368" cy="3040872"/>
            <a:chOff x="48686" y="1946099"/>
            <a:chExt cx="422640" cy="4517631"/>
          </a:xfrm>
        </p:grpSpPr>
        <p:sp>
          <p:nvSpPr>
            <p:cNvPr id="53" name="Freccia curva 52">
              <a:extLst>
                <a:ext uri="{FF2B5EF4-FFF2-40B4-BE49-F238E27FC236}">
                  <a16:creationId xmlns:a16="http://schemas.microsoft.com/office/drawing/2014/main" id="{21626686-DA6D-DD7E-63F5-6102B7C80B11}"/>
                </a:ext>
              </a:extLst>
            </p:cNvPr>
            <p:cNvSpPr/>
            <p:nvPr/>
          </p:nvSpPr>
          <p:spPr>
            <a:xfrm>
              <a:off x="48686" y="1946099"/>
              <a:ext cx="422640" cy="3999253"/>
            </a:xfrm>
            <a:prstGeom prst="bentArrow">
              <a:avLst>
                <a:gd name="adj1" fmla="val 31893"/>
                <a:gd name="adj2" fmla="val 34189"/>
                <a:gd name="adj3" fmla="val 43379"/>
                <a:gd name="adj4" fmla="val 36858"/>
              </a:avLst>
            </a:prstGeom>
            <a:noFill/>
            <a:ln>
              <a:solidFill>
                <a:srgbClr val="056633"/>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endParaRPr lang="it-IT" sz="1200" dirty="0">
                <a:solidFill>
                  <a:schemeClr val="tx1"/>
                </a:solidFill>
                <a:latin typeface="Century Gothic" panose="020B0502020202020204" pitchFamily="34" charset="0"/>
              </a:endParaRPr>
            </a:p>
          </p:txBody>
        </p:sp>
        <p:sp>
          <p:nvSpPr>
            <p:cNvPr id="54" name="Forma a L 53">
              <a:extLst>
                <a:ext uri="{FF2B5EF4-FFF2-40B4-BE49-F238E27FC236}">
                  <a16:creationId xmlns:a16="http://schemas.microsoft.com/office/drawing/2014/main" id="{777D34D2-44E8-840F-79EE-A8FFA9891141}"/>
                </a:ext>
              </a:extLst>
            </p:cNvPr>
            <p:cNvSpPr/>
            <p:nvPr/>
          </p:nvSpPr>
          <p:spPr>
            <a:xfrm>
              <a:off x="48686" y="5943778"/>
              <a:ext cx="358729" cy="519952"/>
            </a:xfrm>
            <a:prstGeom prst="corner">
              <a:avLst>
                <a:gd name="adj1" fmla="val 35494"/>
                <a:gd name="adj2" fmla="val 37912"/>
              </a:avLst>
            </a:prstGeom>
            <a:noFill/>
            <a:ln>
              <a:solidFill>
                <a:srgbClr val="05663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grpSp>
        <p:nvGrpSpPr>
          <p:cNvPr id="63" name="Gruppo 62">
            <a:extLst>
              <a:ext uri="{FF2B5EF4-FFF2-40B4-BE49-F238E27FC236}">
                <a16:creationId xmlns:a16="http://schemas.microsoft.com/office/drawing/2014/main" id="{A57536B9-8D82-EA65-BE55-FF345B84C208}"/>
              </a:ext>
            </a:extLst>
          </p:cNvPr>
          <p:cNvGrpSpPr/>
          <p:nvPr/>
        </p:nvGrpSpPr>
        <p:grpSpPr>
          <a:xfrm>
            <a:off x="200492" y="2370422"/>
            <a:ext cx="360" cy="360"/>
            <a:chOff x="383378" y="2370422"/>
            <a:chExt cx="360" cy="360"/>
          </a:xfrm>
        </p:grpSpPr>
        <mc:AlternateContent xmlns:mc="http://schemas.openxmlformats.org/markup-compatibility/2006" xmlns:p14="http://schemas.microsoft.com/office/powerpoint/2010/main">
          <mc:Choice Requires="p14">
            <p:contentPart p14:bwMode="auto" r:id="rId3">
              <p14:nvContentPartPr>
                <p14:cNvPr id="64" name="Input penna 63">
                  <a:extLst>
                    <a:ext uri="{FF2B5EF4-FFF2-40B4-BE49-F238E27FC236}">
                      <a16:creationId xmlns:a16="http://schemas.microsoft.com/office/drawing/2014/main" id="{BDFC7C74-D0A4-18E5-A6C1-BB1146FEBEA6}"/>
                    </a:ext>
                  </a:extLst>
                </p14:cNvPr>
                <p14:cNvContentPartPr/>
                <p14:nvPr/>
              </p14:nvContentPartPr>
              <p14:xfrm>
                <a:off x="383378" y="2370422"/>
                <a:ext cx="360" cy="360"/>
              </p14:xfrm>
            </p:contentPart>
          </mc:Choice>
          <mc:Fallback xmlns="">
            <p:pic>
              <p:nvPicPr>
                <p:cNvPr id="64" name="Input penna 63">
                  <a:extLst>
                    <a:ext uri="{FF2B5EF4-FFF2-40B4-BE49-F238E27FC236}">
                      <a16:creationId xmlns:a16="http://schemas.microsoft.com/office/drawing/2014/main" id="{BDFC7C74-D0A4-18E5-A6C1-BB1146FEBEA6}"/>
                    </a:ext>
                  </a:extLst>
                </p:cNvPr>
                <p:cNvPicPr/>
                <p:nvPr/>
              </p:nvPicPr>
              <p:blipFill>
                <a:blip r:embed="rId5"/>
                <a:stretch>
                  <a:fillRect/>
                </a:stretch>
              </p:blipFill>
              <p:spPr>
                <a:xfrm>
                  <a:off x="365738" y="2352422"/>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65" name="Input penna 64">
                  <a:extLst>
                    <a:ext uri="{FF2B5EF4-FFF2-40B4-BE49-F238E27FC236}">
                      <a16:creationId xmlns:a16="http://schemas.microsoft.com/office/drawing/2014/main" id="{B31D00B6-C964-2274-CCDA-B67DCF98D63B}"/>
                    </a:ext>
                  </a:extLst>
                </p14:cNvPr>
                <p14:cNvContentPartPr/>
                <p14:nvPr/>
              </p14:nvContentPartPr>
              <p14:xfrm>
                <a:off x="383378" y="2370422"/>
                <a:ext cx="360" cy="360"/>
              </p14:xfrm>
            </p:contentPart>
          </mc:Choice>
          <mc:Fallback xmlns="">
            <p:pic>
              <p:nvPicPr>
                <p:cNvPr id="65" name="Input penna 64">
                  <a:extLst>
                    <a:ext uri="{FF2B5EF4-FFF2-40B4-BE49-F238E27FC236}">
                      <a16:creationId xmlns:a16="http://schemas.microsoft.com/office/drawing/2014/main" id="{B31D00B6-C964-2274-CCDA-B67DCF98D63B}"/>
                    </a:ext>
                  </a:extLst>
                </p:cNvPr>
                <p:cNvPicPr/>
                <p:nvPr/>
              </p:nvPicPr>
              <p:blipFill>
                <a:blip r:embed="rId5"/>
                <a:stretch>
                  <a:fillRect/>
                </a:stretch>
              </p:blipFill>
              <p:spPr>
                <a:xfrm>
                  <a:off x="365738" y="2352422"/>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66" name="Input penna 65">
                  <a:extLst>
                    <a:ext uri="{FF2B5EF4-FFF2-40B4-BE49-F238E27FC236}">
                      <a16:creationId xmlns:a16="http://schemas.microsoft.com/office/drawing/2014/main" id="{4F97FE26-EA3C-6555-E293-A7FC8B18A795}"/>
                    </a:ext>
                  </a:extLst>
                </p14:cNvPr>
                <p14:cNvContentPartPr/>
                <p14:nvPr/>
              </p14:nvContentPartPr>
              <p14:xfrm>
                <a:off x="383378" y="2370422"/>
                <a:ext cx="360" cy="360"/>
              </p14:xfrm>
            </p:contentPart>
          </mc:Choice>
          <mc:Fallback xmlns="">
            <p:pic>
              <p:nvPicPr>
                <p:cNvPr id="66" name="Input penna 65">
                  <a:extLst>
                    <a:ext uri="{FF2B5EF4-FFF2-40B4-BE49-F238E27FC236}">
                      <a16:creationId xmlns:a16="http://schemas.microsoft.com/office/drawing/2014/main" id="{4F97FE26-EA3C-6555-E293-A7FC8B18A795}"/>
                    </a:ext>
                  </a:extLst>
                </p:cNvPr>
                <p:cNvPicPr/>
                <p:nvPr/>
              </p:nvPicPr>
              <p:blipFill>
                <a:blip r:embed="rId5"/>
                <a:stretch>
                  <a:fillRect/>
                </a:stretch>
              </p:blipFill>
              <p:spPr>
                <a:xfrm>
                  <a:off x="365738" y="2352422"/>
                  <a:ext cx="36000" cy="360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8">
            <p14:nvContentPartPr>
              <p14:cNvPr id="67" name="Input penna 66">
                <a:extLst>
                  <a:ext uri="{FF2B5EF4-FFF2-40B4-BE49-F238E27FC236}">
                    <a16:creationId xmlns:a16="http://schemas.microsoft.com/office/drawing/2014/main" id="{3E9D65A0-7862-9515-0DF0-FFE7B3236628}"/>
                  </a:ext>
                </a:extLst>
              </p14:cNvPr>
              <p14:cNvContentPartPr/>
              <p14:nvPr/>
            </p14:nvContentPartPr>
            <p14:xfrm>
              <a:off x="220250" y="2911451"/>
              <a:ext cx="360" cy="360"/>
            </p14:xfrm>
          </p:contentPart>
        </mc:Choice>
        <mc:Fallback xmlns="">
          <p:pic>
            <p:nvPicPr>
              <p:cNvPr id="67" name="Input penna 66">
                <a:extLst>
                  <a:ext uri="{FF2B5EF4-FFF2-40B4-BE49-F238E27FC236}">
                    <a16:creationId xmlns:a16="http://schemas.microsoft.com/office/drawing/2014/main" id="{3E9D65A0-7862-9515-0DF0-FFE7B3236628}"/>
                  </a:ext>
                </a:extLst>
              </p:cNvPr>
              <p:cNvPicPr/>
              <p:nvPr/>
            </p:nvPicPr>
            <p:blipFill>
              <a:blip r:embed="rId5"/>
              <a:stretch>
                <a:fillRect/>
              </a:stretch>
            </p:blipFill>
            <p:spPr>
              <a:xfrm>
                <a:off x="202610" y="2893811"/>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68" name="Input penna 67">
                <a:extLst>
                  <a:ext uri="{FF2B5EF4-FFF2-40B4-BE49-F238E27FC236}">
                    <a16:creationId xmlns:a16="http://schemas.microsoft.com/office/drawing/2014/main" id="{7460C081-93FA-36D3-DBB4-79E917AF55EA}"/>
                  </a:ext>
                </a:extLst>
              </p14:cNvPr>
              <p14:cNvContentPartPr/>
              <p14:nvPr/>
            </p14:nvContentPartPr>
            <p14:xfrm>
              <a:off x="307370" y="1910291"/>
              <a:ext cx="360" cy="360"/>
            </p14:xfrm>
          </p:contentPart>
        </mc:Choice>
        <mc:Fallback xmlns="">
          <p:pic>
            <p:nvPicPr>
              <p:cNvPr id="68" name="Input penna 67">
                <a:extLst>
                  <a:ext uri="{FF2B5EF4-FFF2-40B4-BE49-F238E27FC236}">
                    <a16:creationId xmlns:a16="http://schemas.microsoft.com/office/drawing/2014/main" id="{7460C081-93FA-36D3-DBB4-79E917AF55EA}"/>
                  </a:ext>
                </a:extLst>
              </p:cNvPr>
              <p:cNvPicPr/>
              <p:nvPr/>
            </p:nvPicPr>
            <p:blipFill>
              <a:blip r:embed="rId5"/>
              <a:stretch>
                <a:fillRect/>
              </a:stretch>
            </p:blipFill>
            <p:spPr>
              <a:xfrm>
                <a:off x="289370" y="1892651"/>
                <a:ext cx="36000" cy="36000"/>
              </a:xfrm>
              <a:prstGeom prst="rect">
                <a:avLst/>
              </a:prstGeom>
            </p:spPr>
          </p:pic>
        </mc:Fallback>
      </mc:AlternateContent>
      <p:grpSp>
        <p:nvGrpSpPr>
          <p:cNvPr id="69" name="Gruppo 68">
            <a:extLst>
              <a:ext uri="{FF2B5EF4-FFF2-40B4-BE49-F238E27FC236}">
                <a16:creationId xmlns:a16="http://schemas.microsoft.com/office/drawing/2014/main" id="{907BEB27-A12A-89A4-A50F-5316D8362CE9}"/>
              </a:ext>
            </a:extLst>
          </p:cNvPr>
          <p:cNvGrpSpPr/>
          <p:nvPr/>
        </p:nvGrpSpPr>
        <p:grpSpPr>
          <a:xfrm>
            <a:off x="312410" y="1332851"/>
            <a:ext cx="360" cy="360"/>
            <a:chOff x="495296" y="1332851"/>
            <a:chExt cx="360" cy="360"/>
          </a:xfrm>
        </p:grpSpPr>
        <mc:AlternateContent xmlns:mc="http://schemas.openxmlformats.org/markup-compatibility/2006" xmlns:p14="http://schemas.microsoft.com/office/powerpoint/2010/main">
          <mc:Choice Requires="p14">
            <p:contentPart p14:bwMode="auto" r:id="rId10">
              <p14:nvContentPartPr>
                <p14:cNvPr id="70" name="Input penna 69">
                  <a:extLst>
                    <a:ext uri="{FF2B5EF4-FFF2-40B4-BE49-F238E27FC236}">
                      <a16:creationId xmlns:a16="http://schemas.microsoft.com/office/drawing/2014/main" id="{FED44614-7767-3548-7E61-FA9DAABC09E3}"/>
                    </a:ext>
                  </a:extLst>
                </p14:cNvPr>
                <p14:cNvContentPartPr/>
                <p14:nvPr/>
              </p14:nvContentPartPr>
              <p14:xfrm>
                <a:off x="495296" y="1332851"/>
                <a:ext cx="360" cy="360"/>
              </p14:xfrm>
            </p:contentPart>
          </mc:Choice>
          <mc:Fallback xmlns="">
            <p:pic>
              <p:nvPicPr>
                <p:cNvPr id="70" name="Input penna 69">
                  <a:extLst>
                    <a:ext uri="{FF2B5EF4-FFF2-40B4-BE49-F238E27FC236}">
                      <a16:creationId xmlns:a16="http://schemas.microsoft.com/office/drawing/2014/main" id="{FED44614-7767-3548-7E61-FA9DAABC09E3}"/>
                    </a:ext>
                  </a:extLst>
                </p:cNvPr>
                <p:cNvPicPr/>
                <p:nvPr/>
              </p:nvPicPr>
              <p:blipFill>
                <a:blip r:embed="rId5"/>
                <a:stretch>
                  <a:fillRect/>
                </a:stretch>
              </p:blipFill>
              <p:spPr>
                <a:xfrm>
                  <a:off x="477296" y="1315211"/>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71" name="Input penna 70">
                  <a:extLst>
                    <a:ext uri="{FF2B5EF4-FFF2-40B4-BE49-F238E27FC236}">
                      <a16:creationId xmlns:a16="http://schemas.microsoft.com/office/drawing/2014/main" id="{B4C16A07-E3ED-0C45-670B-104AA68E44DC}"/>
                    </a:ext>
                  </a:extLst>
                </p14:cNvPr>
                <p14:cNvContentPartPr/>
                <p14:nvPr/>
              </p14:nvContentPartPr>
              <p14:xfrm>
                <a:off x="495296" y="1332851"/>
                <a:ext cx="360" cy="360"/>
              </p14:xfrm>
            </p:contentPart>
          </mc:Choice>
          <mc:Fallback xmlns="">
            <p:pic>
              <p:nvPicPr>
                <p:cNvPr id="71" name="Input penna 70">
                  <a:extLst>
                    <a:ext uri="{FF2B5EF4-FFF2-40B4-BE49-F238E27FC236}">
                      <a16:creationId xmlns:a16="http://schemas.microsoft.com/office/drawing/2014/main" id="{B4C16A07-E3ED-0C45-670B-104AA68E44DC}"/>
                    </a:ext>
                  </a:extLst>
                </p:cNvPr>
                <p:cNvPicPr/>
                <p:nvPr/>
              </p:nvPicPr>
              <p:blipFill>
                <a:blip r:embed="rId5"/>
                <a:stretch>
                  <a:fillRect/>
                </a:stretch>
              </p:blipFill>
              <p:spPr>
                <a:xfrm>
                  <a:off x="477296" y="1315211"/>
                  <a:ext cx="36000" cy="36000"/>
                </a:xfrm>
                <a:prstGeom prst="rect">
                  <a:avLst/>
                </a:prstGeom>
              </p:spPr>
            </p:pic>
          </mc:Fallback>
        </mc:AlternateContent>
      </p:grpSp>
      <p:sp>
        <p:nvSpPr>
          <p:cNvPr id="72" name="CasellaDiTesto 71">
            <a:extLst>
              <a:ext uri="{FF2B5EF4-FFF2-40B4-BE49-F238E27FC236}">
                <a16:creationId xmlns:a16="http://schemas.microsoft.com/office/drawing/2014/main" id="{AE40F294-90A3-DBDD-E1A0-21B29C414C76}"/>
              </a:ext>
            </a:extLst>
          </p:cNvPr>
          <p:cNvSpPr txBox="1"/>
          <p:nvPr/>
        </p:nvSpPr>
        <p:spPr>
          <a:xfrm rot="16200000">
            <a:off x="-129171" y="2717950"/>
            <a:ext cx="663964" cy="200055"/>
          </a:xfrm>
          <a:prstGeom prst="rect">
            <a:avLst/>
          </a:prstGeom>
          <a:noFill/>
        </p:spPr>
        <p:txBody>
          <a:bodyPr wrap="none" rtlCol="0">
            <a:spAutoFit/>
          </a:bodyPr>
          <a:lstStyle/>
          <a:p>
            <a:r>
              <a:rPr lang="it-IT" sz="700" dirty="0">
                <a:latin typeface="Helvetica Light" pitchFamily="50" charset="0"/>
              </a:rPr>
              <a:t>AGGIORNA</a:t>
            </a:r>
            <a:endParaRPr lang="it-IT" sz="600" dirty="0">
              <a:latin typeface="Helvetica Light" pitchFamily="50" charset="0"/>
            </a:endParaRPr>
          </a:p>
        </p:txBody>
      </p:sp>
      <mc:AlternateContent xmlns:mc="http://schemas.openxmlformats.org/markup-compatibility/2006" xmlns:p14="http://schemas.microsoft.com/office/powerpoint/2010/main">
        <mc:Choice Requires="p14">
          <p:contentPart p14:bwMode="auto" r:id="rId12">
            <p14:nvContentPartPr>
              <p14:cNvPr id="2" name="Input penna 1">
                <a:extLst>
                  <a:ext uri="{FF2B5EF4-FFF2-40B4-BE49-F238E27FC236}">
                    <a16:creationId xmlns:a16="http://schemas.microsoft.com/office/drawing/2014/main" id="{B9DD12A0-A8FE-28E7-2D4E-CA963DA786F6}"/>
                  </a:ext>
                </a:extLst>
              </p14:cNvPr>
              <p14:cNvContentPartPr/>
              <p14:nvPr/>
            </p14:nvContentPartPr>
            <p14:xfrm>
              <a:off x="183340" y="4065905"/>
              <a:ext cx="360" cy="360"/>
            </p14:xfrm>
          </p:contentPart>
        </mc:Choice>
        <mc:Fallback xmlns="">
          <p:pic>
            <p:nvPicPr>
              <p:cNvPr id="2" name="Input penna 1">
                <a:extLst>
                  <a:ext uri="{FF2B5EF4-FFF2-40B4-BE49-F238E27FC236}">
                    <a16:creationId xmlns:a16="http://schemas.microsoft.com/office/drawing/2014/main" id="{B9DD12A0-A8FE-28E7-2D4E-CA963DA786F6}"/>
                  </a:ext>
                </a:extLst>
              </p:cNvPr>
              <p:cNvPicPr/>
              <p:nvPr/>
            </p:nvPicPr>
            <p:blipFill>
              <a:blip r:embed="rId13"/>
              <a:stretch>
                <a:fillRect/>
              </a:stretch>
            </p:blipFill>
            <p:spPr>
              <a:xfrm>
                <a:off x="165340" y="404790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4">
            <p14:nvContentPartPr>
              <p14:cNvPr id="3" name="Input penna 2">
                <a:extLst>
                  <a:ext uri="{FF2B5EF4-FFF2-40B4-BE49-F238E27FC236}">
                    <a16:creationId xmlns:a16="http://schemas.microsoft.com/office/drawing/2014/main" id="{1E9B5435-FFC5-30ED-BFEB-FAC055A184C0}"/>
                  </a:ext>
                </a:extLst>
              </p14:cNvPr>
              <p14:cNvContentPartPr/>
              <p14:nvPr/>
            </p14:nvContentPartPr>
            <p14:xfrm>
              <a:off x="183340" y="4047545"/>
              <a:ext cx="360" cy="89640"/>
            </p14:xfrm>
          </p:contentPart>
        </mc:Choice>
        <mc:Fallback xmlns="">
          <p:pic>
            <p:nvPicPr>
              <p:cNvPr id="3" name="Input penna 2">
                <a:extLst>
                  <a:ext uri="{FF2B5EF4-FFF2-40B4-BE49-F238E27FC236}">
                    <a16:creationId xmlns:a16="http://schemas.microsoft.com/office/drawing/2014/main" id="{1E9B5435-FFC5-30ED-BFEB-FAC055A184C0}"/>
                  </a:ext>
                </a:extLst>
              </p:cNvPr>
              <p:cNvPicPr/>
              <p:nvPr/>
            </p:nvPicPr>
            <p:blipFill>
              <a:blip r:embed="rId15"/>
              <a:stretch>
                <a:fillRect/>
              </a:stretch>
            </p:blipFill>
            <p:spPr>
              <a:xfrm>
                <a:off x="165340" y="4029545"/>
                <a:ext cx="36000" cy="125280"/>
              </a:xfrm>
              <a:prstGeom prst="rect">
                <a:avLst/>
              </a:prstGeom>
            </p:spPr>
          </p:pic>
        </mc:Fallback>
      </mc:AlternateContent>
      <mc:AlternateContent xmlns:mc="http://schemas.openxmlformats.org/markup-compatibility/2006" xmlns:p14="http://schemas.microsoft.com/office/powerpoint/2010/main">
        <mc:Choice Requires="p14">
          <p:contentPart p14:bwMode="auto" r:id="rId16">
            <p14:nvContentPartPr>
              <p14:cNvPr id="13" name="Input penna 12">
                <a:extLst>
                  <a:ext uri="{FF2B5EF4-FFF2-40B4-BE49-F238E27FC236}">
                    <a16:creationId xmlns:a16="http://schemas.microsoft.com/office/drawing/2014/main" id="{28ED8E27-4CA3-05F8-F792-EB123446AA8C}"/>
                  </a:ext>
                </a:extLst>
              </p14:cNvPr>
              <p14:cNvContentPartPr/>
              <p14:nvPr/>
            </p14:nvContentPartPr>
            <p14:xfrm>
              <a:off x="2447020" y="4088225"/>
              <a:ext cx="360" cy="360"/>
            </p14:xfrm>
          </p:contentPart>
        </mc:Choice>
        <mc:Fallback xmlns="">
          <p:pic>
            <p:nvPicPr>
              <p:cNvPr id="13" name="Input penna 12">
                <a:extLst>
                  <a:ext uri="{FF2B5EF4-FFF2-40B4-BE49-F238E27FC236}">
                    <a16:creationId xmlns:a16="http://schemas.microsoft.com/office/drawing/2014/main" id="{28ED8E27-4CA3-05F8-F792-EB123446AA8C}"/>
                  </a:ext>
                </a:extLst>
              </p:cNvPr>
              <p:cNvPicPr/>
              <p:nvPr/>
            </p:nvPicPr>
            <p:blipFill>
              <a:blip r:embed="rId13"/>
              <a:stretch>
                <a:fillRect/>
              </a:stretch>
            </p:blipFill>
            <p:spPr>
              <a:xfrm>
                <a:off x="2429020" y="407058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17">
            <p14:nvContentPartPr>
              <p14:cNvPr id="18" name="Input penna 17">
                <a:extLst>
                  <a:ext uri="{FF2B5EF4-FFF2-40B4-BE49-F238E27FC236}">
                    <a16:creationId xmlns:a16="http://schemas.microsoft.com/office/drawing/2014/main" id="{8AFC3810-6DD6-1BD7-B72A-015034826FB4}"/>
                  </a:ext>
                </a:extLst>
              </p14:cNvPr>
              <p14:cNvContentPartPr/>
              <p14:nvPr/>
            </p14:nvContentPartPr>
            <p14:xfrm>
              <a:off x="239500" y="4053665"/>
              <a:ext cx="360" cy="19440"/>
            </p14:xfrm>
          </p:contentPart>
        </mc:Choice>
        <mc:Fallback xmlns="">
          <p:pic>
            <p:nvPicPr>
              <p:cNvPr id="18" name="Input penna 17">
                <a:extLst>
                  <a:ext uri="{FF2B5EF4-FFF2-40B4-BE49-F238E27FC236}">
                    <a16:creationId xmlns:a16="http://schemas.microsoft.com/office/drawing/2014/main" id="{8AFC3810-6DD6-1BD7-B72A-015034826FB4}"/>
                  </a:ext>
                </a:extLst>
              </p:cNvPr>
              <p:cNvPicPr/>
              <p:nvPr/>
            </p:nvPicPr>
            <p:blipFill>
              <a:blip r:embed="rId18"/>
              <a:stretch>
                <a:fillRect/>
              </a:stretch>
            </p:blipFill>
            <p:spPr>
              <a:xfrm>
                <a:off x="235180" y="4049345"/>
                <a:ext cx="9000" cy="28080"/>
              </a:xfrm>
              <a:prstGeom prst="rect">
                <a:avLst/>
              </a:prstGeom>
            </p:spPr>
          </p:pic>
        </mc:Fallback>
      </mc:AlternateContent>
      <mc:AlternateContent xmlns:mc="http://schemas.openxmlformats.org/markup-compatibility/2006" xmlns:p14="http://schemas.microsoft.com/office/powerpoint/2010/main">
        <mc:Choice Requires="p14">
          <p:contentPart p14:bwMode="auto" r:id="rId19">
            <p14:nvContentPartPr>
              <p14:cNvPr id="25" name="Input penna 24">
                <a:extLst>
                  <a:ext uri="{FF2B5EF4-FFF2-40B4-BE49-F238E27FC236}">
                    <a16:creationId xmlns:a16="http://schemas.microsoft.com/office/drawing/2014/main" id="{8C32FF1F-1ABC-178A-D460-28502B7FC5F5}"/>
                  </a:ext>
                </a:extLst>
              </p14:cNvPr>
              <p14:cNvContentPartPr/>
              <p14:nvPr/>
            </p14:nvContentPartPr>
            <p14:xfrm>
              <a:off x="243100" y="4042865"/>
              <a:ext cx="360" cy="110520"/>
            </p14:xfrm>
          </p:contentPart>
        </mc:Choice>
        <mc:Fallback xmlns="">
          <p:pic>
            <p:nvPicPr>
              <p:cNvPr id="25" name="Input penna 24">
                <a:extLst>
                  <a:ext uri="{FF2B5EF4-FFF2-40B4-BE49-F238E27FC236}">
                    <a16:creationId xmlns:a16="http://schemas.microsoft.com/office/drawing/2014/main" id="{8C32FF1F-1ABC-178A-D460-28502B7FC5F5}"/>
                  </a:ext>
                </a:extLst>
              </p:cNvPr>
              <p:cNvPicPr/>
              <p:nvPr/>
            </p:nvPicPr>
            <p:blipFill>
              <a:blip r:embed="rId20"/>
              <a:stretch>
                <a:fillRect/>
              </a:stretch>
            </p:blipFill>
            <p:spPr>
              <a:xfrm>
                <a:off x="238780" y="4038545"/>
                <a:ext cx="9000" cy="119160"/>
              </a:xfrm>
              <a:prstGeom prst="rect">
                <a:avLst/>
              </a:prstGeom>
            </p:spPr>
          </p:pic>
        </mc:Fallback>
      </mc:AlternateContent>
      <mc:AlternateContent xmlns:mc="http://schemas.openxmlformats.org/markup-compatibility/2006" xmlns:p14="http://schemas.microsoft.com/office/powerpoint/2010/main">
        <mc:Choice Requires="p14">
          <p:contentPart p14:bwMode="auto" r:id="rId21">
            <p14:nvContentPartPr>
              <p14:cNvPr id="27" name="Input penna 26">
                <a:extLst>
                  <a:ext uri="{FF2B5EF4-FFF2-40B4-BE49-F238E27FC236}">
                    <a16:creationId xmlns:a16="http://schemas.microsoft.com/office/drawing/2014/main" id="{8E2569FA-BE01-89FC-34F5-535DB52EED44}"/>
                  </a:ext>
                </a:extLst>
              </p14:cNvPr>
              <p14:cNvContentPartPr/>
              <p14:nvPr/>
            </p14:nvContentPartPr>
            <p14:xfrm>
              <a:off x="173620" y="4066625"/>
              <a:ext cx="360" cy="32760"/>
            </p14:xfrm>
          </p:contentPart>
        </mc:Choice>
        <mc:Fallback xmlns="">
          <p:pic>
            <p:nvPicPr>
              <p:cNvPr id="27" name="Input penna 26">
                <a:extLst>
                  <a:ext uri="{FF2B5EF4-FFF2-40B4-BE49-F238E27FC236}">
                    <a16:creationId xmlns:a16="http://schemas.microsoft.com/office/drawing/2014/main" id="{8E2569FA-BE01-89FC-34F5-535DB52EED44}"/>
                  </a:ext>
                </a:extLst>
              </p:cNvPr>
              <p:cNvPicPr/>
              <p:nvPr/>
            </p:nvPicPr>
            <p:blipFill>
              <a:blip r:embed="rId22"/>
              <a:stretch>
                <a:fillRect/>
              </a:stretch>
            </p:blipFill>
            <p:spPr>
              <a:xfrm>
                <a:off x="169300" y="4062305"/>
                <a:ext cx="9000" cy="41400"/>
              </a:xfrm>
              <a:prstGeom prst="rect">
                <a:avLst/>
              </a:prstGeom>
            </p:spPr>
          </p:pic>
        </mc:Fallback>
      </mc:AlternateContent>
      <p:grpSp>
        <p:nvGrpSpPr>
          <p:cNvPr id="30" name="Gruppo 29">
            <a:extLst>
              <a:ext uri="{FF2B5EF4-FFF2-40B4-BE49-F238E27FC236}">
                <a16:creationId xmlns:a16="http://schemas.microsoft.com/office/drawing/2014/main" id="{6AD88171-4EBB-4CE3-9CCD-CFC6122FD4CE}"/>
              </a:ext>
            </a:extLst>
          </p:cNvPr>
          <p:cNvGrpSpPr/>
          <p:nvPr/>
        </p:nvGrpSpPr>
        <p:grpSpPr>
          <a:xfrm>
            <a:off x="169660" y="4032425"/>
            <a:ext cx="70200" cy="70920"/>
            <a:chOff x="169660" y="4032425"/>
            <a:chExt cx="70200" cy="70920"/>
          </a:xfrm>
        </p:grpSpPr>
        <mc:AlternateContent xmlns:mc="http://schemas.openxmlformats.org/markup-compatibility/2006" xmlns:p14="http://schemas.microsoft.com/office/powerpoint/2010/main">
          <mc:Choice Requires="p14">
            <p:contentPart p14:bwMode="auto" r:id="rId23">
              <p14:nvContentPartPr>
                <p14:cNvPr id="4" name="Input penna 3">
                  <a:extLst>
                    <a:ext uri="{FF2B5EF4-FFF2-40B4-BE49-F238E27FC236}">
                      <a16:creationId xmlns:a16="http://schemas.microsoft.com/office/drawing/2014/main" id="{926CA99B-DE79-8A1D-F5AF-470CE61D9859}"/>
                    </a:ext>
                  </a:extLst>
                </p14:cNvPr>
                <p14:cNvContentPartPr/>
                <p14:nvPr/>
              </p14:nvContentPartPr>
              <p14:xfrm>
                <a:off x="225820" y="4033865"/>
                <a:ext cx="360" cy="49320"/>
              </p14:xfrm>
            </p:contentPart>
          </mc:Choice>
          <mc:Fallback xmlns="">
            <p:pic>
              <p:nvPicPr>
                <p:cNvPr id="4" name="Input penna 3">
                  <a:extLst>
                    <a:ext uri="{FF2B5EF4-FFF2-40B4-BE49-F238E27FC236}">
                      <a16:creationId xmlns:a16="http://schemas.microsoft.com/office/drawing/2014/main" id="{926CA99B-DE79-8A1D-F5AF-470CE61D9859}"/>
                    </a:ext>
                  </a:extLst>
                </p:cNvPr>
                <p:cNvPicPr/>
                <p:nvPr/>
              </p:nvPicPr>
              <p:blipFill>
                <a:blip r:embed="rId24"/>
                <a:stretch>
                  <a:fillRect/>
                </a:stretch>
              </p:blipFill>
              <p:spPr>
                <a:xfrm>
                  <a:off x="208180" y="4015865"/>
                  <a:ext cx="36000" cy="84960"/>
                </a:xfrm>
                <a:prstGeom prst="rect">
                  <a:avLst/>
                </a:prstGeom>
              </p:spPr>
            </p:pic>
          </mc:Fallback>
        </mc:AlternateContent>
        <mc:AlternateContent xmlns:mc="http://schemas.openxmlformats.org/markup-compatibility/2006" xmlns:p14="http://schemas.microsoft.com/office/powerpoint/2010/main">
          <mc:Choice Requires="p14">
            <p:contentPart p14:bwMode="auto" r:id="rId25">
              <p14:nvContentPartPr>
                <p14:cNvPr id="5" name="Input penna 4">
                  <a:extLst>
                    <a:ext uri="{FF2B5EF4-FFF2-40B4-BE49-F238E27FC236}">
                      <a16:creationId xmlns:a16="http://schemas.microsoft.com/office/drawing/2014/main" id="{E92C9A11-380F-C23B-8D88-A1D839768AA3}"/>
                    </a:ext>
                  </a:extLst>
                </p14:cNvPr>
                <p14:cNvContentPartPr/>
                <p14:nvPr/>
              </p14:nvContentPartPr>
              <p14:xfrm>
                <a:off x="225820" y="4036025"/>
                <a:ext cx="360" cy="33480"/>
              </p14:xfrm>
            </p:contentPart>
          </mc:Choice>
          <mc:Fallback xmlns="">
            <p:pic>
              <p:nvPicPr>
                <p:cNvPr id="5" name="Input penna 4">
                  <a:extLst>
                    <a:ext uri="{FF2B5EF4-FFF2-40B4-BE49-F238E27FC236}">
                      <a16:creationId xmlns:a16="http://schemas.microsoft.com/office/drawing/2014/main" id="{E92C9A11-380F-C23B-8D88-A1D839768AA3}"/>
                    </a:ext>
                  </a:extLst>
                </p:cNvPr>
                <p:cNvPicPr/>
                <p:nvPr/>
              </p:nvPicPr>
              <p:blipFill>
                <a:blip r:embed="rId26"/>
                <a:stretch>
                  <a:fillRect/>
                </a:stretch>
              </p:blipFill>
              <p:spPr>
                <a:xfrm>
                  <a:off x="208180" y="4018025"/>
                  <a:ext cx="36000" cy="6912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6" name="Input penna 5">
                  <a:extLst>
                    <a:ext uri="{FF2B5EF4-FFF2-40B4-BE49-F238E27FC236}">
                      <a16:creationId xmlns:a16="http://schemas.microsoft.com/office/drawing/2014/main" id="{2B2393A7-BA46-613B-BFC0-EF2FFA3BDE47}"/>
                    </a:ext>
                  </a:extLst>
                </p14:cNvPr>
                <p14:cNvContentPartPr/>
                <p14:nvPr/>
              </p14:nvContentPartPr>
              <p14:xfrm>
                <a:off x="225820" y="4032425"/>
                <a:ext cx="360" cy="45360"/>
              </p14:xfrm>
            </p:contentPart>
          </mc:Choice>
          <mc:Fallback xmlns="">
            <p:pic>
              <p:nvPicPr>
                <p:cNvPr id="6" name="Input penna 5">
                  <a:extLst>
                    <a:ext uri="{FF2B5EF4-FFF2-40B4-BE49-F238E27FC236}">
                      <a16:creationId xmlns:a16="http://schemas.microsoft.com/office/drawing/2014/main" id="{2B2393A7-BA46-613B-BFC0-EF2FFA3BDE47}"/>
                    </a:ext>
                  </a:extLst>
                </p:cNvPr>
                <p:cNvPicPr/>
                <p:nvPr/>
              </p:nvPicPr>
              <p:blipFill>
                <a:blip r:embed="rId28"/>
                <a:stretch>
                  <a:fillRect/>
                </a:stretch>
              </p:blipFill>
              <p:spPr>
                <a:xfrm>
                  <a:off x="208180" y="4014425"/>
                  <a:ext cx="36000" cy="8100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8" name="Input penna 7">
                  <a:extLst>
                    <a:ext uri="{FF2B5EF4-FFF2-40B4-BE49-F238E27FC236}">
                      <a16:creationId xmlns:a16="http://schemas.microsoft.com/office/drawing/2014/main" id="{0B436FAD-EBF1-6C0A-D82F-B8204C869ED3}"/>
                    </a:ext>
                  </a:extLst>
                </p14:cNvPr>
                <p14:cNvContentPartPr/>
                <p14:nvPr/>
              </p14:nvContentPartPr>
              <p14:xfrm>
                <a:off x="225820" y="4054745"/>
                <a:ext cx="360" cy="360"/>
              </p14:xfrm>
            </p:contentPart>
          </mc:Choice>
          <mc:Fallback xmlns="">
            <p:pic>
              <p:nvPicPr>
                <p:cNvPr id="8" name="Input penna 7">
                  <a:extLst>
                    <a:ext uri="{FF2B5EF4-FFF2-40B4-BE49-F238E27FC236}">
                      <a16:creationId xmlns:a16="http://schemas.microsoft.com/office/drawing/2014/main" id="{0B436FAD-EBF1-6C0A-D82F-B8204C869ED3}"/>
                    </a:ext>
                  </a:extLst>
                </p:cNvPr>
                <p:cNvPicPr/>
                <p:nvPr/>
              </p:nvPicPr>
              <p:blipFill>
                <a:blip r:embed="rId13"/>
                <a:stretch>
                  <a:fillRect/>
                </a:stretch>
              </p:blipFill>
              <p:spPr>
                <a:xfrm>
                  <a:off x="208180" y="403674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0">
              <p14:nvContentPartPr>
                <p14:cNvPr id="9" name="Input penna 8">
                  <a:extLst>
                    <a:ext uri="{FF2B5EF4-FFF2-40B4-BE49-F238E27FC236}">
                      <a16:creationId xmlns:a16="http://schemas.microsoft.com/office/drawing/2014/main" id="{16E357C7-EB16-440B-FE20-F1B76AFCCFA6}"/>
                    </a:ext>
                  </a:extLst>
                </p14:cNvPr>
                <p14:cNvContentPartPr/>
                <p14:nvPr/>
              </p14:nvContentPartPr>
              <p14:xfrm>
                <a:off x="225820" y="4061945"/>
                <a:ext cx="360" cy="360"/>
              </p14:xfrm>
            </p:contentPart>
          </mc:Choice>
          <mc:Fallback xmlns="">
            <p:pic>
              <p:nvPicPr>
                <p:cNvPr id="9" name="Input penna 8">
                  <a:extLst>
                    <a:ext uri="{FF2B5EF4-FFF2-40B4-BE49-F238E27FC236}">
                      <a16:creationId xmlns:a16="http://schemas.microsoft.com/office/drawing/2014/main" id="{16E357C7-EB16-440B-FE20-F1B76AFCCFA6}"/>
                    </a:ext>
                  </a:extLst>
                </p:cNvPr>
                <p:cNvPicPr/>
                <p:nvPr/>
              </p:nvPicPr>
              <p:blipFill>
                <a:blip r:embed="rId13"/>
                <a:stretch>
                  <a:fillRect/>
                </a:stretch>
              </p:blipFill>
              <p:spPr>
                <a:xfrm>
                  <a:off x="208180" y="404430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10" name="Input penna 9">
                  <a:extLst>
                    <a:ext uri="{FF2B5EF4-FFF2-40B4-BE49-F238E27FC236}">
                      <a16:creationId xmlns:a16="http://schemas.microsoft.com/office/drawing/2014/main" id="{349F048B-7303-4306-2F2F-C9CC4942ED90}"/>
                    </a:ext>
                  </a:extLst>
                </p14:cNvPr>
                <p14:cNvContentPartPr/>
                <p14:nvPr/>
              </p14:nvContentPartPr>
              <p14:xfrm>
                <a:off x="225820" y="4060505"/>
                <a:ext cx="360" cy="1800"/>
              </p14:xfrm>
            </p:contentPart>
          </mc:Choice>
          <mc:Fallback xmlns="">
            <p:pic>
              <p:nvPicPr>
                <p:cNvPr id="10" name="Input penna 9">
                  <a:extLst>
                    <a:ext uri="{FF2B5EF4-FFF2-40B4-BE49-F238E27FC236}">
                      <a16:creationId xmlns:a16="http://schemas.microsoft.com/office/drawing/2014/main" id="{349F048B-7303-4306-2F2F-C9CC4942ED90}"/>
                    </a:ext>
                  </a:extLst>
                </p:cNvPr>
                <p:cNvPicPr/>
                <p:nvPr/>
              </p:nvPicPr>
              <p:blipFill>
                <a:blip r:embed="rId32"/>
                <a:stretch>
                  <a:fillRect/>
                </a:stretch>
              </p:blipFill>
              <p:spPr>
                <a:xfrm>
                  <a:off x="208180" y="4042865"/>
                  <a:ext cx="36000" cy="3744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11" name="Input penna 10">
                  <a:extLst>
                    <a:ext uri="{FF2B5EF4-FFF2-40B4-BE49-F238E27FC236}">
                      <a16:creationId xmlns:a16="http://schemas.microsoft.com/office/drawing/2014/main" id="{E31A87E9-CA97-CC3E-3F37-CBF722621B88}"/>
                    </a:ext>
                  </a:extLst>
                </p14:cNvPr>
                <p14:cNvContentPartPr/>
                <p14:nvPr/>
              </p14:nvContentPartPr>
              <p14:xfrm>
                <a:off x="225820" y="4058345"/>
                <a:ext cx="360" cy="360"/>
              </p14:xfrm>
            </p:contentPart>
          </mc:Choice>
          <mc:Fallback xmlns="">
            <p:pic>
              <p:nvPicPr>
                <p:cNvPr id="11" name="Input penna 10">
                  <a:extLst>
                    <a:ext uri="{FF2B5EF4-FFF2-40B4-BE49-F238E27FC236}">
                      <a16:creationId xmlns:a16="http://schemas.microsoft.com/office/drawing/2014/main" id="{E31A87E9-CA97-CC3E-3F37-CBF722621B88}"/>
                    </a:ext>
                  </a:extLst>
                </p:cNvPr>
                <p:cNvPicPr/>
                <p:nvPr/>
              </p:nvPicPr>
              <p:blipFill>
                <a:blip r:embed="rId34"/>
                <a:stretch>
                  <a:fillRect/>
                </a:stretch>
              </p:blipFill>
              <p:spPr>
                <a:xfrm>
                  <a:off x="208180" y="4040345"/>
                  <a:ext cx="36000" cy="36000"/>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14" name="Input penna 13">
                  <a:extLst>
                    <a:ext uri="{FF2B5EF4-FFF2-40B4-BE49-F238E27FC236}">
                      <a16:creationId xmlns:a16="http://schemas.microsoft.com/office/drawing/2014/main" id="{2B88F985-2B61-3939-0773-F623647FBA13}"/>
                    </a:ext>
                  </a:extLst>
                </p14:cNvPr>
                <p14:cNvContentPartPr/>
                <p14:nvPr/>
              </p14:nvContentPartPr>
              <p14:xfrm>
                <a:off x="239500" y="4058345"/>
                <a:ext cx="360" cy="21960"/>
              </p14:xfrm>
            </p:contentPart>
          </mc:Choice>
          <mc:Fallback xmlns="">
            <p:pic>
              <p:nvPicPr>
                <p:cNvPr id="14" name="Input penna 13">
                  <a:extLst>
                    <a:ext uri="{FF2B5EF4-FFF2-40B4-BE49-F238E27FC236}">
                      <a16:creationId xmlns:a16="http://schemas.microsoft.com/office/drawing/2014/main" id="{2B88F985-2B61-3939-0773-F623647FBA13}"/>
                    </a:ext>
                  </a:extLst>
                </p:cNvPr>
                <p:cNvPicPr/>
                <p:nvPr/>
              </p:nvPicPr>
              <p:blipFill>
                <a:blip r:embed="rId36"/>
                <a:stretch>
                  <a:fillRect/>
                </a:stretch>
              </p:blipFill>
              <p:spPr>
                <a:xfrm>
                  <a:off x="235180" y="4054025"/>
                  <a:ext cx="9000" cy="306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15" name="Input penna 14">
                  <a:extLst>
                    <a:ext uri="{FF2B5EF4-FFF2-40B4-BE49-F238E27FC236}">
                      <a16:creationId xmlns:a16="http://schemas.microsoft.com/office/drawing/2014/main" id="{D9BD16AC-E8E5-66EC-DA88-E81F90DD8C48}"/>
                    </a:ext>
                  </a:extLst>
                </p14:cNvPr>
                <p14:cNvContentPartPr/>
                <p14:nvPr/>
              </p14:nvContentPartPr>
              <p14:xfrm>
                <a:off x="239500" y="4061945"/>
                <a:ext cx="360" cy="360"/>
              </p14:xfrm>
            </p:contentPart>
          </mc:Choice>
          <mc:Fallback xmlns="">
            <p:pic>
              <p:nvPicPr>
                <p:cNvPr id="15" name="Input penna 14">
                  <a:extLst>
                    <a:ext uri="{FF2B5EF4-FFF2-40B4-BE49-F238E27FC236}">
                      <a16:creationId xmlns:a16="http://schemas.microsoft.com/office/drawing/2014/main" id="{D9BD16AC-E8E5-66EC-DA88-E81F90DD8C48}"/>
                    </a:ext>
                  </a:extLst>
                </p:cNvPr>
                <p:cNvPicPr/>
                <p:nvPr/>
              </p:nvPicPr>
              <p:blipFill>
                <a:blip r:embed="rId38"/>
                <a:stretch>
                  <a:fillRect/>
                </a:stretch>
              </p:blipFill>
              <p:spPr>
                <a:xfrm>
                  <a:off x="235180" y="4057625"/>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16" name="Input penna 15">
                  <a:extLst>
                    <a:ext uri="{FF2B5EF4-FFF2-40B4-BE49-F238E27FC236}">
                      <a16:creationId xmlns:a16="http://schemas.microsoft.com/office/drawing/2014/main" id="{26D5187C-53B7-BCA5-8FBD-0CBBDF3CF92A}"/>
                    </a:ext>
                  </a:extLst>
                </p14:cNvPr>
                <p14:cNvContentPartPr/>
                <p14:nvPr/>
              </p14:nvContentPartPr>
              <p14:xfrm>
                <a:off x="239500" y="4060505"/>
                <a:ext cx="360" cy="1800"/>
              </p14:xfrm>
            </p:contentPart>
          </mc:Choice>
          <mc:Fallback xmlns="">
            <p:pic>
              <p:nvPicPr>
                <p:cNvPr id="16" name="Input penna 15">
                  <a:extLst>
                    <a:ext uri="{FF2B5EF4-FFF2-40B4-BE49-F238E27FC236}">
                      <a16:creationId xmlns:a16="http://schemas.microsoft.com/office/drawing/2014/main" id="{26D5187C-53B7-BCA5-8FBD-0CBBDF3CF92A}"/>
                    </a:ext>
                  </a:extLst>
                </p:cNvPr>
                <p:cNvPicPr/>
                <p:nvPr/>
              </p:nvPicPr>
              <p:blipFill>
                <a:blip r:embed="rId40"/>
                <a:stretch>
                  <a:fillRect/>
                </a:stretch>
              </p:blipFill>
              <p:spPr>
                <a:xfrm>
                  <a:off x="235180" y="4056185"/>
                  <a:ext cx="9000" cy="10440"/>
                </a:xfrm>
                <a:prstGeom prst="rect">
                  <a:avLst/>
                </a:prstGeom>
              </p:spPr>
            </p:pic>
          </mc:Fallback>
        </mc:AlternateContent>
        <mc:AlternateContent xmlns:mc="http://schemas.openxmlformats.org/markup-compatibility/2006" xmlns:p14="http://schemas.microsoft.com/office/powerpoint/2010/main">
          <mc:Choice Requires="p14">
            <p:contentPart p14:bwMode="auto" r:id="rId41">
              <p14:nvContentPartPr>
                <p14:cNvPr id="20" name="Input penna 19">
                  <a:extLst>
                    <a:ext uri="{FF2B5EF4-FFF2-40B4-BE49-F238E27FC236}">
                      <a16:creationId xmlns:a16="http://schemas.microsoft.com/office/drawing/2014/main" id="{D4CB2BB3-229E-CFFC-6096-1960C389B9FB}"/>
                    </a:ext>
                  </a:extLst>
                </p14:cNvPr>
                <p14:cNvContentPartPr/>
                <p14:nvPr/>
              </p14:nvContentPartPr>
              <p14:xfrm>
                <a:off x="205660" y="4077065"/>
                <a:ext cx="360" cy="360"/>
              </p14:xfrm>
            </p:contentPart>
          </mc:Choice>
          <mc:Fallback xmlns="">
            <p:pic>
              <p:nvPicPr>
                <p:cNvPr id="20" name="Input penna 19">
                  <a:extLst>
                    <a:ext uri="{FF2B5EF4-FFF2-40B4-BE49-F238E27FC236}">
                      <a16:creationId xmlns:a16="http://schemas.microsoft.com/office/drawing/2014/main" id="{D4CB2BB3-229E-CFFC-6096-1960C389B9FB}"/>
                    </a:ext>
                  </a:extLst>
                </p:cNvPr>
                <p:cNvPicPr/>
                <p:nvPr/>
              </p:nvPicPr>
              <p:blipFill>
                <a:blip r:embed="rId38"/>
                <a:stretch>
                  <a:fillRect/>
                </a:stretch>
              </p:blipFill>
              <p:spPr>
                <a:xfrm>
                  <a:off x="201340" y="4072745"/>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21" name="Input penna 20">
                  <a:extLst>
                    <a:ext uri="{FF2B5EF4-FFF2-40B4-BE49-F238E27FC236}">
                      <a16:creationId xmlns:a16="http://schemas.microsoft.com/office/drawing/2014/main" id="{2898CC87-409C-4A89-D85C-0132B8173A33}"/>
                    </a:ext>
                  </a:extLst>
                </p14:cNvPr>
                <p14:cNvContentPartPr/>
                <p14:nvPr/>
              </p14:nvContentPartPr>
              <p14:xfrm>
                <a:off x="205660" y="4073465"/>
                <a:ext cx="360" cy="360"/>
              </p14:xfrm>
            </p:contentPart>
          </mc:Choice>
          <mc:Fallback xmlns="">
            <p:pic>
              <p:nvPicPr>
                <p:cNvPr id="21" name="Input penna 20">
                  <a:extLst>
                    <a:ext uri="{FF2B5EF4-FFF2-40B4-BE49-F238E27FC236}">
                      <a16:creationId xmlns:a16="http://schemas.microsoft.com/office/drawing/2014/main" id="{2898CC87-409C-4A89-D85C-0132B8173A33}"/>
                    </a:ext>
                  </a:extLst>
                </p:cNvPr>
                <p:cNvPicPr/>
                <p:nvPr/>
              </p:nvPicPr>
              <p:blipFill>
                <a:blip r:embed="rId38"/>
                <a:stretch>
                  <a:fillRect/>
                </a:stretch>
              </p:blipFill>
              <p:spPr>
                <a:xfrm>
                  <a:off x="201340" y="4069145"/>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43">
              <p14:nvContentPartPr>
                <p14:cNvPr id="23" name="Input penna 22">
                  <a:extLst>
                    <a:ext uri="{FF2B5EF4-FFF2-40B4-BE49-F238E27FC236}">
                      <a16:creationId xmlns:a16="http://schemas.microsoft.com/office/drawing/2014/main" id="{6BA6831E-3131-57FF-E802-7135D84D0A64}"/>
                    </a:ext>
                  </a:extLst>
                </p14:cNvPr>
                <p14:cNvContentPartPr/>
                <p14:nvPr/>
              </p14:nvContentPartPr>
              <p14:xfrm>
                <a:off x="194140" y="4041785"/>
                <a:ext cx="12600" cy="37440"/>
              </p14:xfrm>
            </p:contentPart>
          </mc:Choice>
          <mc:Fallback xmlns="">
            <p:pic>
              <p:nvPicPr>
                <p:cNvPr id="23" name="Input penna 22">
                  <a:extLst>
                    <a:ext uri="{FF2B5EF4-FFF2-40B4-BE49-F238E27FC236}">
                      <a16:creationId xmlns:a16="http://schemas.microsoft.com/office/drawing/2014/main" id="{6BA6831E-3131-57FF-E802-7135D84D0A64}"/>
                    </a:ext>
                  </a:extLst>
                </p:cNvPr>
                <p:cNvPicPr/>
                <p:nvPr/>
              </p:nvPicPr>
              <p:blipFill>
                <a:blip r:embed="rId44"/>
                <a:stretch>
                  <a:fillRect/>
                </a:stretch>
              </p:blipFill>
              <p:spPr>
                <a:xfrm>
                  <a:off x="189820" y="4037465"/>
                  <a:ext cx="21240" cy="46080"/>
                </a:xfrm>
                <a:prstGeom prst="rect">
                  <a:avLst/>
                </a:prstGeom>
              </p:spPr>
            </p:pic>
          </mc:Fallback>
        </mc:AlternateContent>
        <mc:AlternateContent xmlns:mc="http://schemas.openxmlformats.org/markup-compatibility/2006" xmlns:p14="http://schemas.microsoft.com/office/powerpoint/2010/main">
          <mc:Choice Requires="p14">
            <p:contentPart p14:bwMode="auto" r:id="rId45">
              <p14:nvContentPartPr>
                <p14:cNvPr id="29" name="Input penna 28">
                  <a:extLst>
                    <a:ext uri="{FF2B5EF4-FFF2-40B4-BE49-F238E27FC236}">
                      <a16:creationId xmlns:a16="http://schemas.microsoft.com/office/drawing/2014/main" id="{6368EF93-0930-A8B8-9959-8F3CFF915E2C}"/>
                    </a:ext>
                  </a:extLst>
                </p14:cNvPr>
                <p14:cNvContentPartPr/>
                <p14:nvPr/>
              </p14:nvContentPartPr>
              <p14:xfrm>
                <a:off x="169660" y="4054385"/>
                <a:ext cx="360" cy="48960"/>
              </p14:xfrm>
            </p:contentPart>
          </mc:Choice>
          <mc:Fallback xmlns="">
            <p:pic>
              <p:nvPicPr>
                <p:cNvPr id="29" name="Input penna 28">
                  <a:extLst>
                    <a:ext uri="{FF2B5EF4-FFF2-40B4-BE49-F238E27FC236}">
                      <a16:creationId xmlns:a16="http://schemas.microsoft.com/office/drawing/2014/main" id="{6368EF93-0930-A8B8-9959-8F3CFF915E2C}"/>
                    </a:ext>
                  </a:extLst>
                </p:cNvPr>
                <p:cNvPicPr/>
                <p:nvPr/>
              </p:nvPicPr>
              <p:blipFill>
                <a:blip r:embed="rId46"/>
                <a:stretch>
                  <a:fillRect/>
                </a:stretch>
              </p:blipFill>
              <p:spPr>
                <a:xfrm>
                  <a:off x="165340" y="4050065"/>
                  <a:ext cx="9000" cy="57600"/>
                </a:xfrm>
                <a:prstGeom prst="rect">
                  <a:avLst/>
                </a:prstGeom>
              </p:spPr>
            </p:pic>
          </mc:Fallback>
        </mc:AlternateContent>
      </p:grpSp>
      <mc:AlternateContent xmlns:mc="http://schemas.openxmlformats.org/markup-compatibility/2006" xmlns:p14="http://schemas.microsoft.com/office/powerpoint/2010/main">
        <mc:Choice Requires="p14">
          <p:contentPart p14:bwMode="auto" r:id="rId47">
            <p14:nvContentPartPr>
              <p14:cNvPr id="31" name="Input penna 30">
                <a:extLst>
                  <a:ext uri="{FF2B5EF4-FFF2-40B4-BE49-F238E27FC236}">
                    <a16:creationId xmlns:a16="http://schemas.microsoft.com/office/drawing/2014/main" id="{B5017D88-3A04-9A80-9006-CC2FDBB24EA8}"/>
                  </a:ext>
                </a:extLst>
              </p14:cNvPr>
              <p14:cNvContentPartPr/>
              <p14:nvPr/>
            </p14:nvContentPartPr>
            <p14:xfrm>
              <a:off x="3944280" y="360148"/>
              <a:ext cx="3960" cy="7560"/>
            </p14:xfrm>
          </p:contentPart>
        </mc:Choice>
        <mc:Fallback xmlns="">
          <p:pic>
            <p:nvPicPr>
              <p:cNvPr id="31" name="Input penna 30">
                <a:extLst>
                  <a:ext uri="{FF2B5EF4-FFF2-40B4-BE49-F238E27FC236}">
                    <a16:creationId xmlns:a16="http://schemas.microsoft.com/office/drawing/2014/main" id="{B5017D88-3A04-9A80-9006-CC2FDBB24EA8}"/>
                  </a:ext>
                </a:extLst>
              </p:cNvPr>
              <p:cNvPicPr/>
              <p:nvPr/>
            </p:nvPicPr>
            <p:blipFill>
              <a:blip r:embed="rId48"/>
              <a:stretch>
                <a:fillRect/>
              </a:stretch>
            </p:blipFill>
            <p:spPr>
              <a:xfrm>
                <a:off x="3939960" y="355828"/>
                <a:ext cx="12600" cy="16200"/>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62" name="Input penna 61">
                <a:extLst>
                  <a:ext uri="{FF2B5EF4-FFF2-40B4-BE49-F238E27FC236}">
                    <a16:creationId xmlns:a16="http://schemas.microsoft.com/office/drawing/2014/main" id="{2A2AB4A8-3128-0838-FEFD-889DACCD0BFF}"/>
                  </a:ext>
                </a:extLst>
              </p14:cNvPr>
              <p14:cNvContentPartPr/>
              <p14:nvPr/>
            </p14:nvContentPartPr>
            <p14:xfrm>
              <a:off x="1317720" y="376348"/>
              <a:ext cx="360" cy="360"/>
            </p14:xfrm>
          </p:contentPart>
        </mc:Choice>
        <mc:Fallback xmlns="">
          <p:pic>
            <p:nvPicPr>
              <p:cNvPr id="62" name="Input penna 61">
                <a:extLst>
                  <a:ext uri="{FF2B5EF4-FFF2-40B4-BE49-F238E27FC236}">
                    <a16:creationId xmlns:a16="http://schemas.microsoft.com/office/drawing/2014/main" id="{2A2AB4A8-3128-0838-FEFD-889DACCD0BFF}"/>
                  </a:ext>
                </a:extLst>
              </p:cNvPr>
              <p:cNvPicPr/>
              <p:nvPr/>
            </p:nvPicPr>
            <p:blipFill>
              <a:blip r:embed="rId38"/>
              <a:stretch>
                <a:fillRect/>
              </a:stretch>
            </p:blipFill>
            <p:spPr>
              <a:xfrm>
                <a:off x="1313400" y="372028"/>
                <a:ext cx="9000" cy="9000"/>
              </a:xfrm>
              <a:prstGeom prst="rect">
                <a:avLst/>
              </a:prstGeom>
            </p:spPr>
          </p:pic>
        </mc:Fallback>
      </mc:AlternateContent>
      <mc:AlternateContent xmlns:mc="http://schemas.openxmlformats.org/markup-compatibility/2006" xmlns:p14="http://schemas.microsoft.com/office/powerpoint/2010/main">
        <mc:Choice Requires="p14">
          <p:contentPart p14:bwMode="auto" r:id="rId50">
            <p14:nvContentPartPr>
              <p14:cNvPr id="73" name="Input penna 72">
                <a:extLst>
                  <a:ext uri="{FF2B5EF4-FFF2-40B4-BE49-F238E27FC236}">
                    <a16:creationId xmlns:a16="http://schemas.microsoft.com/office/drawing/2014/main" id="{B7445A1B-1097-288D-E472-BEC070C62306}"/>
                  </a:ext>
                </a:extLst>
              </p14:cNvPr>
              <p14:cNvContentPartPr/>
              <p14:nvPr/>
            </p14:nvContentPartPr>
            <p14:xfrm>
              <a:off x="456960" y="277708"/>
              <a:ext cx="360" cy="360"/>
            </p14:xfrm>
          </p:contentPart>
        </mc:Choice>
        <mc:Fallback xmlns="">
          <p:pic>
            <p:nvPicPr>
              <p:cNvPr id="73" name="Input penna 72">
                <a:extLst>
                  <a:ext uri="{FF2B5EF4-FFF2-40B4-BE49-F238E27FC236}">
                    <a16:creationId xmlns:a16="http://schemas.microsoft.com/office/drawing/2014/main" id="{B7445A1B-1097-288D-E472-BEC070C62306}"/>
                  </a:ext>
                </a:extLst>
              </p:cNvPr>
              <p:cNvPicPr/>
              <p:nvPr/>
            </p:nvPicPr>
            <p:blipFill>
              <a:blip r:embed="rId38"/>
              <a:stretch>
                <a:fillRect/>
              </a:stretch>
            </p:blipFill>
            <p:spPr>
              <a:xfrm>
                <a:off x="452640" y="273388"/>
                <a:ext cx="9000" cy="9000"/>
              </a:xfrm>
              <a:prstGeom prst="rect">
                <a:avLst/>
              </a:prstGeom>
            </p:spPr>
          </p:pic>
        </mc:Fallback>
      </mc:AlternateContent>
      <p:pic>
        <p:nvPicPr>
          <p:cNvPr id="12" name="Immagine 11">
            <a:extLst>
              <a:ext uri="{FF2B5EF4-FFF2-40B4-BE49-F238E27FC236}">
                <a16:creationId xmlns:a16="http://schemas.microsoft.com/office/drawing/2014/main" id="{93202829-0B39-D2D5-8977-9791058B4D6A}"/>
              </a:ext>
            </a:extLst>
          </p:cNvPr>
          <p:cNvPicPr>
            <a:picLocks noChangeAspect="1"/>
          </p:cNvPicPr>
          <p:nvPr/>
        </p:nvPicPr>
        <p:blipFill>
          <a:blip r:embed="rId51"/>
          <a:stretch>
            <a:fillRect/>
          </a:stretch>
        </p:blipFill>
        <p:spPr>
          <a:xfrm>
            <a:off x="6335177" y="75273"/>
            <a:ext cx="2711518" cy="4821444"/>
          </a:xfrm>
          <a:prstGeom prst="rect">
            <a:avLst/>
          </a:prstGeom>
        </p:spPr>
      </p:pic>
    </p:spTree>
    <p:extLst>
      <p:ext uri="{BB962C8B-B14F-4D97-AF65-F5344CB8AC3E}">
        <p14:creationId xmlns:p14="http://schemas.microsoft.com/office/powerpoint/2010/main" val="2841133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506CC5-69E2-4C32-E05A-49281AE87D61}"/>
              </a:ext>
            </a:extLst>
          </p:cNvPr>
          <p:cNvSpPr>
            <a:spLocks noGrp="1"/>
          </p:cNvSpPr>
          <p:nvPr>
            <p:ph type="ctrTitle"/>
          </p:nvPr>
        </p:nvSpPr>
        <p:spPr>
          <a:xfrm>
            <a:off x="449210" y="233310"/>
            <a:ext cx="8018929" cy="660502"/>
          </a:xfrm>
        </p:spPr>
        <p:txBody>
          <a:bodyPr>
            <a:normAutofit fontScale="90000"/>
          </a:bodyPr>
          <a:lstStyle/>
          <a:p>
            <a:r>
              <a:rPr lang="it-IT" dirty="0"/>
              <a:t>AMS - 1</a:t>
            </a:r>
            <a:br>
              <a:rPr lang="it-IT" dirty="0"/>
            </a:br>
            <a:r>
              <a:rPr lang="it-IT" sz="2800" dirty="0"/>
              <a:t>Schema di funzionamento </a:t>
            </a:r>
            <a:r>
              <a:rPr lang="it-IT" sz="2800" i="1" dirty="0"/>
              <a:t>Area Monitoring System </a:t>
            </a:r>
            <a:endParaRPr lang="it-IT" dirty="0"/>
          </a:p>
        </p:txBody>
      </p:sp>
      <p:sp>
        <p:nvSpPr>
          <p:cNvPr id="6" name="CasellaDiTesto 5">
            <a:extLst>
              <a:ext uri="{FF2B5EF4-FFF2-40B4-BE49-F238E27FC236}">
                <a16:creationId xmlns:a16="http://schemas.microsoft.com/office/drawing/2014/main" id="{5E94C1CC-5A29-72A2-260A-98782C9E1C78}"/>
              </a:ext>
            </a:extLst>
          </p:cNvPr>
          <p:cNvSpPr txBox="1"/>
          <p:nvPr/>
        </p:nvSpPr>
        <p:spPr>
          <a:xfrm>
            <a:off x="7042428" y="97889"/>
            <a:ext cx="1415772" cy="369332"/>
          </a:xfrm>
          <a:prstGeom prst="rect">
            <a:avLst/>
          </a:prstGeom>
          <a:noFill/>
        </p:spPr>
        <p:txBody>
          <a:bodyPr wrap="none" rtlCol="0">
            <a:spAutoFit/>
          </a:bodyPr>
          <a:lstStyle/>
          <a:p>
            <a:r>
              <a:rPr lang="it-IT" dirty="0">
                <a:solidFill>
                  <a:srgbClr val="297A38"/>
                </a:solidFill>
                <a:latin typeface="Helvetica Light" pitchFamily="50" charset="0"/>
              </a:rPr>
              <a:t>Novità 2023</a:t>
            </a:r>
          </a:p>
        </p:txBody>
      </p:sp>
      <p:sp>
        <p:nvSpPr>
          <p:cNvPr id="20" name="CasellaDiTesto 19">
            <a:extLst>
              <a:ext uri="{FF2B5EF4-FFF2-40B4-BE49-F238E27FC236}">
                <a16:creationId xmlns:a16="http://schemas.microsoft.com/office/drawing/2014/main" id="{8839C2C7-4313-D998-B9BC-BA37711A098E}"/>
              </a:ext>
            </a:extLst>
          </p:cNvPr>
          <p:cNvSpPr txBox="1"/>
          <p:nvPr/>
        </p:nvSpPr>
        <p:spPr>
          <a:xfrm>
            <a:off x="449210" y="4472763"/>
            <a:ext cx="6621087" cy="323165"/>
          </a:xfrm>
          <a:prstGeom prst="rect">
            <a:avLst/>
          </a:prstGeom>
          <a:noFill/>
        </p:spPr>
        <p:txBody>
          <a:bodyPr wrap="square" rtlCol="0">
            <a:spAutoFit/>
          </a:bodyPr>
          <a:lstStyle/>
          <a:p>
            <a:r>
              <a:rPr lang="it-IT" sz="1500" dirty="0">
                <a:latin typeface="Helvetica Light" pitchFamily="50" charset="0"/>
              </a:rPr>
              <a:t>L’attività di follow-up e l’informazione ai beneficiari è in capo agli OP</a:t>
            </a:r>
          </a:p>
        </p:txBody>
      </p:sp>
      <p:sp>
        <p:nvSpPr>
          <p:cNvPr id="4" name="Segnaposto contenuto 2">
            <a:extLst>
              <a:ext uri="{FF2B5EF4-FFF2-40B4-BE49-F238E27FC236}">
                <a16:creationId xmlns:a16="http://schemas.microsoft.com/office/drawing/2014/main" id="{010EA5CC-D464-19E2-97A6-8D88449A5E4A}"/>
              </a:ext>
            </a:extLst>
          </p:cNvPr>
          <p:cNvSpPr txBox="1">
            <a:spLocks/>
          </p:cNvSpPr>
          <p:nvPr/>
        </p:nvSpPr>
        <p:spPr>
          <a:xfrm>
            <a:off x="181440" y="1121382"/>
            <a:ext cx="8778262" cy="3498623"/>
          </a:xfrm>
          <a:prstGeom prst="rect">
            <a:avLst/>
          </a:prstGeom>
        </p:spPr>
        <p:txBody>
          <a:bodyPr vert="horz" lIns="91440" tIns="45720" rIns="91440" bIns="45720" rtlCol="0">
            <a:normAutofit fontScale="92500" lnSpcReduction="10000"/>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Sistema automatico e sistematico che verifica l’esercizio di un’attività agricola sulle parcelle attraverso degli </a:t>
            </a:r>
            <a:r>
              <a:rPr kumimoji="0" lang="it-IT" sz="1800" b="1"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indicatori</a:t>
            </a: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a:t>
            </a:r>
          </a:p>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Prevede un’attività di </a:t>
            </a:r>
            <a:r>
              <a:rPr kumimoji="0" lang="it-IT" sz="1800" b="1"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follow-up</a:t>
            </a: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per stabilire l’ammissibilità di una parcella (es. invio foto geo-riferite da parte del beneficiario)</a:t>
            </a:r>
          </a:p>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Restituisce il dato sotto forma di </a:t>
            </a:r>
            <a:r>
              <a:rPr kumimoji="0" lang="it-IT" sz="1800" b="1"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bandierine</a:t>
            </a:r>
            <a:r>
              <a:rPr kumimoji="0" lang="it-IT" sz="18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Arial" panose="020B0604020202020204" pitchFamily="34" charset="0"/>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Bandierina rossa: impegno non pagabile in quanto non rispettato (discrepanza tra     dato dichiarato in domanda dal beneficiario e dato riscontrato da AMS)</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Arial" panose="020B0604020202020204" pitchFamily="34" charset="0"/>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Bandierina gialla: particella dubbia, necessario follow-up *</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Arial" panose="020B0604020202020204" pitchFamily="34" charset="0"/>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Bandierina verde: impegno pagabile, conferma del dato dichiarato in domanda</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Arial" panose="020B0604020202020204" pitchFamily="34" charset="0"/>
              <a:buChar char="•"/>
              <a:tabLst/>
              <a:defRPr/>
            </a:pPr>
            <a:r>
              <a:rPr kumimoji="0" lang="it-IT" sz="16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Bandierina bianca: AMS non ha fornito il dato (es. valutazione in periodi in cui la coltura non è in atto)</a:t>
            </a:r>
          </a:p>
        </p:txBody>
      </p:sp>
      <p:pic>
        <p:nvPicPr>
          <p:cNvPr id="5" name="Elemento grafico 4" descr="Bandiera con riempimento a tinta unita">
            <a:extLst>
              <a:ext uri="{FF2B5EF4-FFF2-40B4-BE49-F238E27FC236}">
                <a16:creationId xmlns:a16="http://schemas.microsoft.com/office/drawing/2014/main" id="{7B6D8379-B425-F9D7-7AC4-0B2A963800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25147" y="3530343"/>
            <a:ext cx="295139" cy="295139"/>
          </a:xfrm>
          <a:prstGeom prst="rect">
            <a:avLst/>
          </a:prstGeom>
        </p:spPr>
      </p:pic>
      <p:pic>
        <p:nvPicPr>
          <p:cNvPr id="7" name="Elemento grafico 6" descr="Bandiera con riempimento a tinta unita">
            <a:extLst>
              <a:ext uri="{FF2B5EF4-FFF2-40B4-BE49-F238E27FC236}">
                <a16:creationId xmlns:a16="http://schemas.microsoft.com/office/drawing/2014/main" id="{48E94E74-26D2-6499-AF83-5A7A783A510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25147" y="2674429"/>
            <a:ext cx="295139" cy="295139"/>
          </a:xfrm>
          <a:prstGeom prst="rect">
            <a:avLst/>
          </a:prstGeom>
        </p:spPr>
      </p:pic>
      <p:pic>
        <p:nvPicPr>
          <p:cNvPr id="8" name="Elemento grafico 7" descr="Bandiera con riempimento a tinta unita">
            <a:extLst>
              <a:ext uri="{FF2B5EF4-FFF2-40B4-BE49-F238E27FC236}">
                <a16:creationId xmlns:a16="http://schemas.microsoft.com/office/drawing/2014/main" id="{FCEAB648-1255-98D1-E572-298E5FCDE2B0}"/>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25147" y="3192230"/>
            <a:ext cx="295139" cy="295139"/>
          </a:xfrm>
          <a:prstGeom prst="rect">
            <a:avLst/>
          </a:prstGeom>
        </p:spPr>
      </p:pic>
      <p:pic>
        <p:nvPicPr>
          <p:cNvPr id="9" name="Elemento grafico 8" descr="Bandiera con riempimento a tinta unita">
            <a:extLst>
              <a:ext uri="{FF2B5EF4-FFF2-40B4-BE49-F238E27FC236}">
                <a16:creationId xmlns:a16="http://schemas.microsoft.com/office/drawing/2014/main" id="{DA39C618-F7A9-A45F-359D-619FE1F8941F}"/>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825146" y="3891531"/>
            <a:ext cx="295139" cy="295139"/>
          </a:xfrm>
          <a:prstGeom prst="rect">
            <a:avLst/>
          </a:prstGeom>
        </p:spPr>
      </p:pic>
    </p:spTree>
    <p:extLst>
      <p:ext uri="{BB962C8B-B14F-4D97-AF65-F5344CB8AC3E}">
        <p14:creationId xmlns:p14="http://schemas.microsoft.com/office/powerpoint/2010/main" val="42221377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Immagine 36">
            <a:extLst>
              <a:ext uri="{FF2B5EF4-FFF2-40B4-BE49-F238E27FC236}">
                <a16:creationId xmlns:a16="http://schemas.microsoft.com/office/drawing/2014/main" id="{B17D6474-7951-0BA9-8CA2-5998136C7FDB}"/>
              </a:ext>
            </a:extLst>
          </p:cNvPr>
          <p:cNvPicPr>
            <a:picLocks noChangeAspect="1"/>
          </p:cNvPicPr>
          <p:nvPr/>
        </p:nvPicPr>
        <p:blipFill>
          <a:blip r:embed="rId2"/>
          <a:stretch>
            <a:fillRect/>
          </a:stretch>
        </p:blipFill>
        <p:spPr>
          <a:xfrm>
            <a:off x="-2133036" y="976889"/>
            <a:ext cx="8495016" cy="3849869"/>
          </a:xfrm>
          <a:prstGeom prst="rect">
            <a:avLst/>
          </a:prstGeom>
        </p:spPr>
      </p:pic>
      <p:sp>
        <p:nvSpPr>
          <p:cNvPr id="2" name="Titolo 1">
            <a:extLst>
              <a:ext uri="{FF2B5EF4-FFF2-40B4-BE49-F238E27FC236}">
                <a16:creationId xmlns:a16="http://schemas.microsoft.com/office/drawing/2014/main" id="{BFF3E8D6-7D48-5197-161F-E45C7A9245EA}"/>
              </a:ext>
            </a:extLst>
          </p:cNvPr>
          <p:cNvSpPr>
            <a:spLocks noGrp="1"/>
          </p:cNvSpPr>
          <p:nvPr>
            <p:ph type="ctrTitle"/>
          </p:nvPr>
        </p:nvSpPr>
        <p:spPr>
          <a:xfrm>
            <a:off x="444899" y="236691"/>
            <a:ext cx="7772400" cy="660502"/>
          </a:xfrm>
        </p:spPr>
        <p:txBody>
          <a:bodyPr>
            <a:normAutofit fontScale="90000"/>
          </a:bodyPr>
          <a:lstStyle/>
          <a:p>
            <a:r>
              <a:rPr lang="it-IT" dirty="0"/>
              <a:t>AMS - 2</a:t>
            </a:r>
            <a:br>
              <a:rPr lang="it-IT" dirty="0"/>
            </a:br>
            <a:r>
              <a:rPr lang="it-IT" sz="2800" dirty="0"/>
              <a:t>Indicatori rilevabili</a:t>
            </a:r>
            <a:endParaRPr lang="it-IT" dirty="0"/>
          </a:p>
        </p:txBody>
      </p:sp>
      <p:grpSp>
        <p:nvGrpSpPr>
          <p:cNvPr id="4" name="Gruppo 3">
            <a:extLst>
              <a:ext uri="{FF2B5EF4-FFF2-40B4-BE49-F238E27FC236}">
                <a16:creationId xmlns:a16="http://schemas.microsoft.com/office/drawing/2014/main" id="{BD9EDF80-A645-6E7B-5BBC-FA86887B4EB5}"/>
              </a:ext>
            </a:extLst>
          </p:cNvPr>
          <p:cNvGrpSpPr/>
          <p:nvPr/>
        </p:nvGrpSpPr>
        <p:grpSpPr>
          <a:xfrm>
            <a:off x="554877" y="1189022"/>
            <a:ext cx="3311902" cy="3724682"/>
            <a:chOff x="874903" y="2851296"/>
            <a:chExt cx="3311902" cy="3724682"/>
          </a:xfrm>
        </p:grpSpPr>
        <p:pic>
          <p:nvPicPr>
            <p:cNvPr id="5" name="Picture 4" descr="Aratro Png, Vettori, PSD e Clipart per il download gratuito Pngtree">
              <a:extLst>
                <a:ext uri="{FF2B5EF4-FFF2-40B4-BE49-F238E27FC236}">
                  <a16:creationId xmlns:a16="http://schemas.microsoft.com/office/drawing/2014/main" id="{84832135-D569-6219-7226-F7639B750D49}"/>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10000" b="90000" l="5833" r="93611">
                          <a14:foregroundMark x1="92500" y1="59167" x2="92500" y2="59167"/>
                          <a14:foregroundMark x1="84722" y1="59722" x2="84722" y2="59722"/>
                          <a14:foregroundMark x1="45833" y1="53889" x2="45833" y2="53889"/>
                          <a14:foregroundMark x1="60833" y1="71667" x2="60833" y2="71667"/>
                          <a14:foregroundMark x1="66667" y1="71389" x2="66667" y2="71389"/>
                          <a14:foregroundMark x1="70556" y1="71389" x2="70556" y2="71389"/>
                          <a14:foregroundMark x1="7222" y1="63611" x2="7222" y2="63611"/>
                          <a14:foregroundMark x1="6111" y1="71389" x2="6111" y2="71389"/>
                          <a14:foregroundMark x1="93611" y1="71667" x2="93611" y2="71667"/>
                          <a14:foregroundMark x1="15833" y1="63611" x2="15833" y2="63611"/>
                          <a14:foregroundMark x1="13056" y1="63611" x2="13056" y2="63611"/>
                          <a14:backgroundMark x1="14167" y1="64444" x2="14167" y2="64444"/>
                          <a14:backgroundMark x1="18611" y1="67222" x2="18611" y2="67222"/>
                          <a14:backgroundMark x1="20833" y1="70556" x2="20833" y2="70556"/>
                          <a14:backgroundMark x1="13611" y1="70556" x2="13611" y2="70556"/>
                          <a14:backgroundMark x1="46944" y1="44722" x2="46944" y2="44722"/>
                          <a14:backgroundMark x1="45278" y1="44167" x2="45278" y2="44167"/>
                          <a14:backgroundMark x1="75000" y1="39167" x2="75000" y2="39167"/>
                          <a14:backgroundMark x1="75000" y1="35278" x2="75000" y2="35278"/>
                          <a14:backgroundMark x1="39444" y1="70556" x2="39444" y2="70556"/>
                          <a14:backgroundMark x1="76944" y1="54444" x2="76944" y2="54444"/>
                          <a14:backgroundMark x1="80556" y1="52778" x2="80556" y2="52778"/>
                          <a14:backgroundMark x1="86667" y1="52778" x2="86667" y2="52778"/>
                          <a14:backgroundMark x1="82500" y1="52778" x2="82500" y2="52778"/>
                          <a14:backgroundMark x1="93056" y1="58611" x2="93056" y2="58611"/>
                          <a14:backgroundMark x1="77222" y1="56667" x2="77222" y2="56667"/>
                          <a14:backgroundMark x1="73611" y1="58611" x2="73611" y2="58611"/>
                          <a14:backgroundMark x1="75000" y1="61111" x2="75000" y2="61111"/>
                          <a14:backgroundMark x1="72222" y1="60833" x2="72222" y2="60833"/>
                          <a14:backgroundMark x1="78333" y1="70833" x2="78333" y2="70833"/>
                          <a14:backgroundMark x1="88056" y1="70833" x2="88056" y2="70833"/>
                          <a14:backgroundMark x1="6944" y1="63056" x2="6944" y2="63056"/>
                          <a14:backgroundMark x1="11667" y1="64722" x2="11667" y2="64722"/>
                          <a14:backgroundMark x1="18611" y1="64722" x2="18611" y2="64722"/>
                          <a14:backgroundMark x1="8889" y1="64722" x2="8889" y2="64722"/>
                        </a14:backgroundRemoval>
                      </a14:imgEffect>
                    </a14:imgLayer>
                  </a14:imgProps>
                </a:ext>
                <a:ext uri="{28A0092B-C50C-407E-A947-70E740481C1C}">
                  <a14:useLocalDpi xmlns:a14="http://schemas.microsoft.com/office/drawing/2010/main" val="0"/>
                </a:ext>
              </a:extLst>
            </a:blip>
            <a:srcRect/>
            <a:stretch>
              <a:fillRect/>
            </a:stretch>
          </p:blipFill>
          <p:spPr bwMode="auto">
            <a:xfrm>
              <a:off x="1562069" y="3003451"/>
              <a:ext cx="993946" cy="9939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6" descr="SVG, Vettoriale - Macinazione Di Icone A Linea Sottile, Macinazione Di  Semi, Cereali. Image 157067332.">
              <a:extLst>
                <a:ext uri="{FF2B5EF4-FFF2-40B4-BE49-F238E27FC236}">
                  <a16:creationId xmlns:a16="http://schemas.microsoft.com/office/drawing/2014/main" id="{7A9914DF-64CA-D49A-274A-7DD322946E6A}"/>
                </a:ext>
              </a:extLst>
            </p:cNvPr>
            <p:cNvPicPr>
              <a:picLocks noChangeAspect="1" noChangeArrowheads="1"/>
            </p:cNvPicPr>
            <p:nvPr/>
          </p:nvPicPr>
          <p:blipFill>
            <a:blip r:embed="rId5">
              <a:extLst>
                <a:ext uri="{BEBA8EAE-BF5A-486C-A8C5-ECC9F3942E4B}">
                  <a14:imgProps xmlns:a14="http://schemas.microsoft.com/office/drawing/2010/main">
                    <a14:imgLayer r:embed="rId6">
                      <a14:imgEffect>
                        <a14:backgroundRemoval t="10000" b="90000" l="10000" r="90000">
                          <a14:foregroundMark x1="22889" y1="34222" x2="22889" y2="34222"/>
                          <a14:foregroundMark x1="22444" y1="32444" x2="22444" y2="32444"/>
                          <a14:foregroundMark x1="23111" y1="35333" x2="23111" y2="35333"/>
                          <a14:foregroundMark x1="23333" y1="36889" x2="23333" y2="36889"/>
                          <a14:foregroundMark x1="23778" y1="38444" x2="23778" y2="38444"/>
                          <a14:foregroundMark x1="24222" y1="40444" x2="24222" y2="40444"/>
                          <a14:foregroundMark x1="28515" y1="47333" x2="28889" y2="48000"/>
                          <a14:foregroundMark x1="28390" y1="47111" x2="28515" y2="47333"/>
                          <a14:foregroundMark x1="28016" y1="46444" x2="28390" y2="47111"/>
                          <a14:foregroundMark x1="27110" y1="44830" x2="28016" y2="46444"/>
                          <a14:foregroundMark x1="25274" y1="41556" x2="25479" y2="41922"/>
                          <a14:foregroundMark x1="25024" y1="41111" x2="25274" y2="41556"/>
                          <a14:foregroundMark x1="23778" y1="38889" x2="25024" y2="41111"/>
                          <a14:foregroundMark x1="11333" y1="49556" x2="11333" y2="49556"/>
                          <a14:foregroundMark x1="18889" y1="54667" x2="18889" y2="54667"/>
                          <a14:foregroundMark x1="21111" y1="56000" x2="21111" y2="56000"/>
                          <a14:foregroundMark x1="20444" y1="51333" x2="20444" y2="51333"/>
                          <a14:foregroundMark x1="26889" y1="50222" x2="26889" y2="50222"/>
                          <a14:foregroundMark x1="26889" y1="53556" x2="26889" y2="53556"/>
                          <a14:foregroundMark x1="28889" y1="54667" x2="28889" y2="54667"/>
                          <a14:foregroundMark x1="33778" y1="53333" x2="33778" y2="53333"/>
                          <a14:foregroundMark x1="36889" y1="53333" x2="36889" y2="53333"/>
                          <a14:foregroundMark x1="53778" y1="56000" x2="53778" y2="56000"/>
                          <a14:foregroundMark x1="53333" y1="49111" x2="53333" y2="49111"/>
                          <a14:foregroundMark x1="65778" y1="50444" x2="65778" y2="50444"/>
                          <a14:foregroundMark x1="67333" y1="54000" x2="67333" y2="54000"/>
                          <a14:foregroundMark x1="68667" y1="56222" x2="68667" y2="56222"/>
                          <a14:foregroundMark x1="77778" y1="55333" x2="77778" y2="55333"/>
                          <a14:foregroundMark x1="88444" y1="36000" x2="88444" y2="36000"/>
                          <a14:foregroundMark x1="28000" y1="37556" x2="28000" y2="37556"/>
                          <a14:foregroundMark x1="24444" y1="43333" x2="24444" y2="43333"/>
                          <a14:foregroundMark x1="24000" y1="42000" x2="24000" y2="42000"/>
                          <a14:foregroundMark x1="26222" y1="50444" x2="26222" y2="50444"/>
                          <a14:backgroundMark x1="23333" y1="33111" x2="23333" y2="33111"/>
                          <a14:backgroundMark x1="24188" y1="38444" x2="24222" y2="38662"/>
                          <a14:backgroundMark x1="23945" y1="36889" x2="24188" y2="38444"/>
                          <a14:backgroundMark x1="23702" y1="35333" x2="23945" y2="36889"/>
                          <a14:backgroundMark x1="23528" y1="34222" x2="23702" y2="35333"/>
                          <a14:backgroundMark x1="23250" y1="32444" x2="23528" y2="34222"/>
                          <a14:backgroundMark x1="23111" y1="31556" x2="23250" y2="32444"/>
                          <a14:backgroundMark x1="14444" y1="47778" x2="14444" y2="47778"/>
                          <a14:backgroundMark x1="10889" y1="48222" x2="10889" y2="48222"/>
                          <a14:backgroundMark x1="9556" y1="50667" x2="9556" y2="50667"/>
                          <a14:backgroundMark x1="11778" y1="53333" x2="11778" y2="53333"/>
                          <a14:backgroundMark x1="14222" y1="52444" x2="14222" y2="52444"/>
                          <a14:backgroundMark x1="16000" y1="50222" x2="16000" y2="50222"/>
                          <a14:backgroundMark x1="27333" y1="47111" x2="27333" y2="47111"/>
                          <a14:backgroundMark x1="28889" y1="47111" x2="28889" y2="47111"/>
                          <a14:backgroundMark x1="28000" y1="47111" x2="28000" y2="47111"/>
                          <a14:backgroundMark x1="28222" y1="46444" x2="28222" y2="46444"/>
                          <a14:backgroundMark x1="28889" y1="47333" x2="28889" y2="47333"/>
                          <a14:backgroundMark x1="28444" y1="47111" x2="28444" y2="47111"/>
                          <a14:backgroundMark x1="28444" y1="47333" x2="28444" y2="47333"/>
                          <a14:backgroundMark x1="24889" y1="41556" x2="24889" y2="41556"/>
                          <a14:backgroundMark x1="24889" y1="41111" x2="24889" y2="41111"/>
                          <a14:backgroundMark x1="24667" y1="40222" x2="24667" y2="39333"/>
                          <a14:backgroundMark x1="24889" y1="40889" x2="24889" y2="40444"/>
                          <a14:backgroundMark x1="25397" y1="43333" x2="25778" y2="45111"/>
                          <a14:backgroundMark x1="25111" y1="42000" x2="25397" y2="43333"/>
                          <a14:backgroundMark x1="26889" y1="50000" x2="26889" y2="50000"/>
                          <a14:backgroundMark x1="22222" y1="57556" x2="22222" y2="57556"/>
                          <a14:backgroundMark x1="20444" y1="51111" x2="20444" y2="51111"/>
                          <a14:backgroundMark x1="88000" y1="33778" x2="88000" y2="33778"/>
                          <a14:backgroundMark x1="36222" y1="76444" x2="36667" y2="76222"/>
                          <a14:backgroundMark x1="58667" y1="75556" x2="58667" y2="75556"/>
                          <a14:backgroundMark x1="43111" y1="76889" x2="43111" y2="76889"/>
                          <a14:backgroundMark x1="67333" y1="75556" x2="67333" y2="75556"/>
                          <a14:backgroundMark x1="56222" y1="75556" x2="56222" y2="75556"/>
                          <a14:backgroundMark x1="79333" y1="76000" x2="37333" y2="76000"/>
                          <a14:backgroundMark x1="44222" y1="33556" x2="44222" y2="33556"/>
                        </a14:backgroundRemoval>
                      </a14:imgEffect>
                    </a14:imgLayer>
                  </a14:imgProps>
                </a:ext>
                <a:ext uri="{28A0092B-C50C-407E-A947-70E740481C1C}">
                  <a14:useLocalDpi xmlns:a14="http://schemas.microsoft.com/office/drawing/2010/main" val="0"/>
                </a:ext>
              </a:extLst>
            </a:blip>
            <a:srcRect/>
            <a:stretch>
              <a:fillRect/>
            </a:stretch>
          </p:blipFill>
          <p:spPr bwMode="auto">
            <a:xfrm>
              <a:off x="1541742" y="5437656"/>
              <a:ext cx="1138322" cy="1138322"/>
            </a:xfrm>
            <a:prstGeom prst="rect">
              <a:avLst/>
            </a:prstGeom>
            <a:noFill/>
            <a:extLst>
              <a:ext uri="{909E8E84-426E-40DD-AFC4-6F175D3DCCD1}">
                <a14:hiddenFill xmlns:a14="http://schemas.microsoft.com/office/drawing/2010/main">
                  <a:solidFill>
                    <a:srgbClr val="FFFFFF"/>
                  </a:solidFill>
                </a14:hiddenFill>
              </a:ext>
            </a:extLst>
          </p:spPr>
        </p:pic>
        <p:pic>
          <p:nvPicPr>
            <p:cNvPr id="7" name="Immagine 6">
              <a:extLst>
                <a:ext uri="{FF2B5EF4-FFF2-40B4-BE49-F238E27FC236}">
                  <a16:creationId xmlns:a16="http://schemas.microsoft.com/office/drawing/2014/main" id="{ADF1201A-A92C-2106-38DD-AF034E91B68F}"/>
                </a:ext>
              </a:extLst>
            </p:cNvPr>
            <p:cNvPicPr>
              <a:picLocks noChangeAspect="1"/>
            </p:cNvPicPr>
            <p:nvPr/>
          </p:nvPicPr>
          <p:blipFill>
            <a:blip r:embed="rId7">
              <a:extLst>
                <a:ext uri="{BEBA8EAE-BF5A-486C-A8C5-ECC9F3942E4B}">
                  <a14:imgProps xmlns:a14="http://schemas.microsoft.com/office/drawing/2010/main">
                    <a14:imgLayer r:embed="rId8">
                      <a14:imgEffect>
                        <a14:backgroundRemoval t="10000" b="90000" l="10000" r="90000">
                          <a14:foregroundMark x1="25125" y1="51375" x2="25125" y2="51375"/>
                          <a14:foregroundMark x1="26000" y1="53875" x2="26000" y2="53875"/>
                          <a14:foregroundMark x1="75875" y1="50750" x2="75875" y2="50750"/>
                          <a14:foregroundMark x1="75125" y1="54000" x2="75125" y2="54000"/>
                          <a14:foregroundMark x1="59750" y1="64500" x2="59750" y2="64500"/>
                          <a14:foregroundMark x1="63000" y1="67500" x2="63000" y2="67500"/>
                          <a14:foregroundMark x1="65125" y1="70125" x2="65125" y2="70125"/>
                          <a14:foregroundMark x1="67375" y1="72875" x2="67375" y2="72875"/>
                          <a14:foregroundMark x1="70000" y1="75750" x2="70000" y2="75750"/>
                          <a14:foregroundMark x1="43750" y1="33875" x2="43750" y2="33875"/>
                          <a14:foregroundMark x1="48500" y1="34875" x2="48500" y2="34875"/>
                          <a14:foregroundMark x1="51875" y1="35750" x2="51875" y2="35750"/>
                          <a14:foregroundMark x1="54625" y1="38625" x2="54625" y2="38625"/>
                          <a14:backgroundMark x1="47250" y1="25250" x2="47250" y2="25250"/>
                          <a14:backgroundMark x1="36125" y1="27250" x2="36125" y2="27250"/>
                          <a14:backgroundMark x1="36750" y1="26875" x2="36750" y2="26875"/>
                          <a14:backgroundMark x1="54625" y1="38875" x2="54625" y2="38875"/>
                          <a14:backgroundMark x1="47250" y1="56000" x2="47250" y2="56000"/>
                        </a14:backgroundRemoval>
                      </a14:imgEffect>
                    </a14:imgLayer>
                  </a14:imgProps>
                </a:ext>
              </a:extLst>
            </a:blip>
            <a:stretch>
              <a:fillRect/>
            </a:stretch>
          </p:blipFill>
          <p:spPr>
            <a:xfrm>
              <a:off x="2198501" y="4185240"/>
              <a:ext cx="1112805" cy="1112805"/>
            </a:xfrm>
            <a:prstGeom prst="rect">
              <a:avLst/>
            </a:prstGeom>
          </p:spPr>
        </p:pic>
        <p:sp>
          <p:nvSpPr>
            <p:cNvPr id="8" name="CasellaDiTesto 7">
              <a:extLst>
                <a:ext uri="{FF2B5EF4-FFF2-40B4-BE49-F238E27FC236}">
                  <a16:creationId xmlns:a16="http://schemas.microsoft.com/office/drawing/2014/main" id="{DE94FB7F-96F8-09EF-E4B6-82492FC08469}"/>
                </a:ext>
              </a:extLst>
            </p:cNvPr>
            <p:cNvSpPr txBox="1"/>
            <p:nvPr/>
          </p:nvSpPr>
          <p:spPr>
            <a:xfrm>
              <a:off x="1696175" y="2851296"/>
              <a:ext cx="934871" cy="338554"/>
            </a:xfrm>
            <a:prstGeom prst="rect">
              <a:avLst/>
            </a:prstGeom>
            <a:noFill/>
          </p:spPr>
          <p:txBody>
            <a:bodyPr wrap="none" rtlCol="0">
              <a:spAutoFit/>
            </a:bodyPr>
            <a:lstStyle/>
            <a:p>
              <a:r>
                <a:rPr lang="it-IT" sz="1600" dirty="0">
                  <a:solidFill>
                    <a:schemeClr val="tx1">
                      <a:lumMod val="85000"/>
                      <a:lumOff val="15000"/>
                    </a:schemeClr>
                  </a:solidFill>
                </a:rPr>
                <a:t>Aratura</a:t>
              </a:r>
            </a:p>
          </p:txBody>
        </p:sp>
        <p:sp>
          <p:nvSpPr>
            <p:cNvPr id="9" name="CasellaDiTesto 8">
              <a:extLst>
                <a:ext uri="{FF2B5EF4-FFF2-40B4-BE49-F238E27FC236}">
                  <a16:creationId xmlns:a16="http://schemas.microsoft.com/office/drawing/2014/main" id="{0FE7FEFE-906F-D5AE-E933-C26ECE4B672B}"/>
                </a:ext>
              </a:extLst>
            </p:cNvPr>
            <p:cNvSpPr txBox="1"/>
            <p:nvPr/>
          </p:nvSpPr>
          <p:spPr>
            <a:xfrm>
              <a:off x="2988753" y="2867290"/>
              <a:ext cx="1010213" cy="338554"/>
            </a:xfrm>
            <a:prstGeom prst="rect">
              <a:avLst/>
            </a:prstGeom>
            <a:noFill/>
          </p:spPr>
          <p:txBody>
            <a:bodyPr wrap="none" rtlCol="0">
              <a:spAutoFit/>
            </a:bodyPr>
            <a:lstStyle/>
            <a:p>
              <a:r>
                <a:rPr lang="it-IT" sz="1600" dirty="0">
                  <a:solidFill>
                    <a:schemeClr val="tx1">
                      <a:lumMod val="85000"/>
                      <a:lumOff val="15000"/>
                    </a:schemeClr>
                  </a:solidFill>
                </a:rPr>
                <a:t>Crescita</a:t>
              </a:r>
            </a:p>
          </p:txBody>
        </p:sp>
        <p:sp>
          <p:nvSpPr>
            <p:cNvPr id="10" name="CasellaDiTesto 9">
              <a:extLst>
                <a:ext uri="{FF2B5EF4-FFF2-40B4-BE49-F238E27FC236}">
                  <a16:creationId xmlns:a16="http://schemas.microsoft.com/office/drawing/2014/main" id="{5352D517-4B26-3B20-1979-9E34D032C698}"/>
                </a:ext>
              </a:extLst>
            </p:cNvPr>
            <p:cNvSpPr txBox="1"/>
            <p:nvPr/>
          </p:nvSpPr>
          <p:spPr>
            <a:xfrm>
              <a:off x="874903" y="3993482"/>
              <a:ext cx="1066318" cy="584775"/>
            </a:xfrm>
            <a:prstGeom prst="rect">
              <a:avLst/>
            </a:prstGeom>
            <a:noFill/>
          </p:spPr>
          <p:txBody>
            <a:bodyPr wrap="none" rtlCol="0">
              <a:spAutoFit/>
            </a:bodyPr>
            <a:lstStyle/>
            <a:p>
              <a:pPr algn="ctr"/>
              <a:r>
                <a:rPr lang="it-IT" sz="1600" dirty="0">
                  <a:solidFill>
                    <a:schemeClr val="tx1">
                      <a:lumMod val="85000"/>
                      <a:lumOff val="15000"/>
                    </a:schemeClr>
                  </a:solidFill>
                </a:rPr>
                <a:t>Presenza</a:t>
              </a:r>
            </a:p>
            <a:p>
              <a:pPr algn="ctr"/>
              <a:r>
                <a:rPr lang="it-IT" sz="1600" dirty="0">
                  <a:solidFill>
                    <a:schemeClr val="tx1">
                      <a:lumMod val="85000"/>
                      <a:lumOff val="15000"/>
                    </a:schemeClr>
                  </a:solidFill>
                </a:rPr>
                <a:t>coltura</a:t>
              </a:r>
            </a:p>
          </p:txBody>
        </p:sp>
        <p:sp>
          <p:nvSpPr>
            <p:cNvPr id="11" name="CasellaDiTesto 10">
              <a:extLst>
                <a:ext uri="{FF2B5EF4-FFF2-40B4-BE49-F238E27FC236}">
                  <a16:creationId xmlns:a16="http://schemas.microsoft.com/office/drawing/2014/main" id="{E522D7AF-F352-291D-CE18-89824C1A6E17}"/>
                </a:ext>
              </a:extLst>
            </p:cNvPr>
            <p:cNvSpPr txBox="1"/>
            <p:nvPr/>
          </p:nvSpPr>
          <p:spPr>
            <a:xfrm>
              <a:off x="2414639" y="3977368"/>
              <a:ext cx="841897" cy="338554"/>
            </a:xfrm>
            <a:prstGeom prst="rect">
              <a:avLst/>
            </a:prstGeom>
            <a:noFill/>
          </p:spPr>
          <p:txBody>
            <a:bodyPr wrap="none" rtlCol="0">
              <a:spAutoFit/>
            </a:bodyPr>
            <a:lstStyle/>
            <a:p>
              <a:r>
                <a:rPr lang="it-IT" sz="1600" dirty="0">
                  <a:solidFill>
                    <a:schemeClr val="tx1">
                      <a:lumMod val="85000"/>
                      <a:lumOff val="15000"/>
                    </a:schemeClr>
                  </a:solidFill>
                </a:rPr>
                <a:t>Sfalcio</a:t>
              </a:r>
            </a:p>
          </p:txBody>
        </p:sp>
        <p:sp>
          <p:nvSpPr>
            <p:cNvPr id="12" name="CasellaDiTesto 11">
              <a:extLst>
                <a:ext uri="{FF2B5EF4-FFF2-40B4-BE49-F238E27FC236}">
                  <a16:creationId xmlns:a16="http://schemas.microsoft.com/office/drawing/2014/main" id="{6F3CDA7C-37E2-D148-0FF7-E28E20AD1416}"/>
                </a:ext>
              </a:extLst>
            </p:cNvPr>
            <p:cNvSpPr txBox="1"/>
            <p:nvPr/>
          </p:nvSpPr>
          <p:spPr>
            <a:xfrm>
              <a:off x="1678343" y="5249813"/>
              <a:ext cx="1099981" cy="338554"/>
            </a:xfrm>
            <a:prstGeom prst="rect">
              <a:avLst/>
            </a:prstGeom>
            <a:noFill/>
          </p:spPr>
          <p:txBody>
            <a:bodyPr wrap="none" rtlCol="0">
              <a:spAutoFit/>
            </a:bodyPr>
            <a:lstStyle/>
            <a:p>
              <a:r>
                <a:rPr lang="it-IT" sz="1600" dirty="0">
                  <a:solidFill>
                    <a:schemeClr val="tx1">
                      <a:lumMod val="85000"/>
                      <a:lumOff val="15000"/>
                    </a:schemeClr>
                  </a:solidFill>
                </a:rPr>
                <a:t>Raccolta</a:t>
              </a:r>
            </a:p>
          </p:txBody>
        </p:sp>
        <p:sp>
          <p:nvSpPr>
            <p:cNvPr id="13" name="CasellaDiTesto 12">
              <a:extLst>
                <a:ext uri="{FF2B5EF4-FFF2-40B4-BE49-F238E27FC236}">
                  <a16:creationId xmlns:a16="http://schemas.microsoft.com/office/drawing/2014/main" id="{0A739942-88FF-9D9D-E0E8-8FB28A50D923}"/>
                </a:ext>
              </a:extLst>
            </p:cNvPr>
            <p:cNvSpPr txBox="1"/>
            <p:nvPr/>
          </p:nvSpPr>
          <p:spPr>
            <a:xfrm>
              <a:off x="2886449" y="5266522"/>
              <a:ext cx="1300356" cy="584775"/>
            </a:xfrm>
            <a:prstGeom prst="rect">
              <a:avLst/>
            </a:prstGeom>
            <a:noFill/>
          </p:spPr>
          <p:txBody>
            <a:bodyPr wrap="none" rtlCol="0">
              <a:spAutoFit/>
            </a:bodyPr>
            <a:lstStyle/>
            <a:p>
              <a:pPr algn="ctr"/>
              <a:r>
                <a:rPr lang="it-IT" sz="1600" dirty="0">
                  <a:solidFill>
                    <a:schemeClr val="tx1">
                      <a:lumMod val="85000"/>
                      <a:lumOff val="15000"/>
                    </a:schemeClr>
                  </a:solidFill>
                </a:rPr>
                <a:t>Rilevazione</a:t>
              </a:r>
            </a:p>
            <a:p>
              <a:pPr algn="ctr"/>
              <a:r>
                <a:rPr lang="it-IT" sz="1600" dirty="0">
                  <a:solidFill>
                    <a:schemeClr val="tx1">
                      <a:lumMod val="85000"/>
                      <a:lumOff val="15000"/>
                    </a:schemeClr>
                  </a:solidFill>
                </a:rPr>
                <a:t>coltura</a:t>
              </a:r>
            </a:p>
          </p:txBody>
        </p:sp>
      </p:grpSp>
      <p:grpSp>
        <p:nvGrpSpPr>
          <p:cNvPr id="14" name="Gruppo 13">
            <a:extLst>
              <a:ext uri="{FF2B5EF4-FFF2-40B4-BE49-F238E27FC236}">
                <a16:creationId xmlns:a16="http://schemas.microsoft.com/office/drawing/2014/main" id="{6D35E997-C349-6D5A-1B5F-C3B6753A53AC}"/>
              </a:ext>
            </a:extLst>
          </p:cNvPr>
          <p:cNvGrpSpPr/>
          <p:nvPr/>
        </p:nvGrpSpPr>
        <p:grpSpPr>
          <a:xfrm>
            <a:off x="2846776" y="4091476"/>
            <a:ext cx="654113" cy="653709"/>
            <a:chOff x="5795313" y="1574460"/>
            <a:chExt cx="654113" cy="653709"/>
          </a:xfrm>
        </p:grpSpPr>
        <p:grpSp>
          <p:nvGrpSpPr>
            <p:cNvPr id="15" name="Elemento grafico 2" descr="Frumento contorno">
              <a:extLst>
                <a:ext uri="{FF2B5EF4-FFF2-40B4-BE49-F238E27FC236}">
                  <a16:creationId xmlns:a16="http://schemas.microsoft.com/office/drawing/2014/main" id="{F48237C4-6153-E6F2-A9A4-21F3E2563B86}"/>
                </a:ext>
              </a:extLst>
            </p:cNvPr>
            <p:cNvGrpSpPr/>
            <p:nvPr/>
          </p:nvGrpSpPr>
          <p:grpSpPr>
            <a:xfrm>
              <a:off x="5829782" y="1681162"/>
              <a:ext cx="357755" cy="368421"/>
              <a:chOff x="5829782" y="1681162"/>
              <a:chExt cx="357755" cy="368421"/>
            </a:xfrm>
            <a:solidFill>
              <a:srgbClr val="000000"/>
            </a:solidFill>
          </p:grpSpPr>
          <p:sp>
            <p:nvSpPr>
              <p:cNvPr id="17" name="Figura a mano libera: forma 16">
                <a:extLst>
                  <a:ext uri="{FF2B5EF4-FFF2-40B4-BE49-F238E27FC236}">
                    <a16:creationId xmlns:a16="http://schemas.microsoft.com/office/drawing/2014/main" id="{6BB869E9-7D89-EC94-2479-13B26CAC7856}"/>
                  </a:ext>
                </a:extLst>
              </p:cNvPr>
              <p:cNvSpPr/>
              <p:nvPr/>
            </p:nvSpPr>
            <p:spPr>
              <a:xfrm>
                <a:off x="6028572" y="1792871"/>
                <a:ext cx="22936" cy="11937"/>
              </a:xfrm>
              <a:custGeom>
                <a:avLst/>
                <a:gdLst>
                  <a:gd name="connsiteX0" fmla="*/ 4831 w 22936"/>
                  <a:gd name="connsiteY0" fmla="*/ 11938 h 11937"/>
                  <a:gd name="connsiteX1" fmla="*/ 5460 w 22936"/>
                  <a:gd name="connsiteY1" fmla="*/ 11898 h 11937"/>
                  <a:gd name="connsiteX2" fmla="*/ 19168 w 22936"/>
                  <a:gd name="connsiteY2" fmla="*/ 9551 h 11937"/>
                  <a:gd name="connsiteX3" fmla="*/ 22817 w 22936"/>
                  <a:gd name="connsiteY3" fmla="*/ 3769 h 11937"/>
                  <a:gd name="connsiteX4" fmla="*/ 17133 w 22936"/>
                  <a:gd name="connsiteY4" fmla="*/ 99 h 11937"/>
                  <a:gd name="connsiteX5" fmla="*/ 4213 w 22936"/>
                  <a:gd name="connsiteY5" fmla="*/ 2309 h 11937"/>
                  <a:gd name="connsiteX6" fmla="*/ 41 w 22936"/>
                  <a:gd name="connsiteY6" fmla="*/ 7725 h 11937"/>
                  <a:gd name="connsiteX7" fmla="*/ 4831 w 22936"/>
                  <a:gd name="connsiteY7" fmla="*/ 11938 h 1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6" h="11937">
                    <a:moveTo>
                      <a:pt x="4831" y="11938"/>
                    </a:moveTo>
                    <a:cubicBezTo>
                      <a:pt x="5042" y="11938"/>
                      <a:pt x="5251" y="11925"/>
                      <a:pt x="5460" y="11898"/>
                    </a:cubicBezTo>
                    <a:cubicBezTo>
                      <a:pt x="10169" y="11284"/>
                      <a:pt x="14779" y="10496"/>
                      <a:pt x="19168" y="9551"/>
                    </a:cubicBezTo>
                    <a:cubicBezTo>
                      <a:pt x="21772" y="8962"/>
                      <a:pt x="23406" y="6374"/>
                      <a:pt x="22817" y="3769"/>
                    </a:cubicBezTo>
                    <a:cubicBezTo>
                      <a:pt x="22237" y="1203"/>
                      <a:pt x="19710" y="-428"/>
                      <a:pt x="17133" y="99"/>
                    </a:cubicBezTo>
                    <a:cubicBezTo>
                      <a:pt x="13004" y="986"/>
                      <a:pt x="8658" y="1730"/>
                      <a:pt x="4213" y="2309"/>
                    </a:cubicBezTo>
                    <a:cubicBezTo>
                      <a:pt x="1565" y="2652"/>
                      <a:pt x="-303" y="5077"/>
                      <a:pt x="41" y="7725"/>
                    </a:cubicBezTo>
                    <a:cubicBezTo>
                      <a:pt x="352" y="10133"/>
                      <a:pt x="2403" y="11936"/>
                      <a:pt x="4831" y="11938"/>
                    </a:cubicBezTo>
                    <a:close/>
                  </a:path>
                </a:pathLst>
              </a:custGeom>
              <a:solidFill>
                <a:srgbClr val="000000"/>
              </a:solidFill>
              <a:ln w="4763" cap="flat">
                <a:noFill/>
                <a:prstDash val="solid"/>
                <a:miter/>
              </a:ln>
            </p:spPr>
            <p:txBody>
              <a:bodyPr rtlCol="0" anchor="ctr"/>
              <a:lstStyle/>
              <a:p>
                <a:endParaRPr lang="it-IT"/>
              </a:p>
            </p:txBody>
          </p:sp>
          <p:sp>
            <p:nvSpPr>
              <p:cNvPr id="18" name="Figura a mano libera: forma 17">
                <a:extLst>
                  <a:ext uri="{FF2B5EF4-FFF2-40B4-BE49-F238E27FC236}">
                    <a16:creationId xmlns:a16="http://schemas.microsoft.com/office/drawing/2014/main" id="{18425B39-ABAE-5935-C64B-A33384DC7F94}"/>
                  </a:ext>
                </a:extLst>
              </p:cNvPr>
              <p:cNvSpPr/>
              <p:nvPr/>
            </p:nvSpPr>
            <p:spPr>
              <a:xfrm>
                <a:off x="5997116" y="1709565"/>
                <a:ext cx="23177" cy="9782"/>
              </a:xfrm>
              <a:custGeom>
                <a:avLst/>
                <a:gdLst>
                  <a:gd name="connsiteX0" fmla="*/ 4674 w 23177"/>
                  <a:gd name="connsiteY0" fmla="*/ 9669 h 9782"/>
                  <a:gd name="connsiteX1" fmla="*/ 11539 w 23177"/>
                  <a:gd name="connsiteY1" fmla="*/ 9783 h 9782"/>
                  <a:gd name="connsiteX2" fmla="*/ 18505 w 23177"/>
                  <a:gd name="connsiteY2" fmla="*/ 9667 h 9782"/>
                  <a:gd name="connsiteX3" fmla="*/ 23175 w 23177"/>
                  <a:gd name="connsiteY3" fmla="*/ 4672 h 9782"/>
                  <a:gd name="connsiteX4" fmla="*/ 18180 w 23177"/>
                  <a:gd name="connsiteY4" fmla="*/ 3 h 9782"/>
                  <a:gd name="connsiteX5" fmla="*/ 4995 w 23177"/>
                  <a:gd name="connsiteY5" fmla="*/ 3 h 9782"/>
                  <a:gd name="connsiteX6" fmla="*/ 3 w 23177"/>
                  <a:gd name="connsiteY6" fmla="*/ 4675 h 9782"/>
                  <a:gd name="connsiteX7" fmla="*/ 4674 w 23177"/>
                  <a:gd name="connsiteY7" fmla="*/ 9669 h 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177" h="9782">
                    <a:moveTo>
                      <a:pt x="4674" y="9669"/>
                    </a:moveTo>
                    <a:cubicBezTo>
                      <a:pt x="6941" y="9745"/>
                      <a:pt x="9229" y="9783"/>
                      <a:pt x="11539" y="9783"/>
                    </a:cubicBezTo>
                    <a:cubicBezTo>
                      <a:pt x="13883" y="9783"/>
                      <a:pt x="16205" y="9744"/>
                      <a:pt x="18505" y="9667"/>
                    </a:cubicBezTo>
                    <a:cubicBezTo>
                      <a:pt x="21174" y="9577"/>
                      <a:pt x="23265" y="7341"/>
                      <a:pt x="23175" y="4672"/>
                    </a:cubicBezTo>
                    <a:cubicBezTo>
                      <a:pt x="23085" y="2003"/>
                      <a:pt x="20848" y="-87"/>
                      <a:pt x="18180" y="3"/>
                    </a:cubicBezTo>
                    <a:cubicBezTo>
                      <a:pt x="13831" y="148"/>
                      <a:pt x="9346" y="151"/>
                      <a:pt x="4995" y="3"/>
                    </a:cubicBezTo>
                    <a:cubicBezTo>
                      <a:pt x="2340" y="-49"/>
                      <a:pt x="126" y="2022"/>
                      <a:pt x="3" y="4675"/>
                    </a:cubicBezTo>
                    <a:cubicBezTo>
                      <a:pt x="-86" y="7344"/>
                      <a:pt x="2005" y="9580"/>
                      <a:pt x="4674" y="9669"/>
                    </a:cubicBezTo>
                    <a:close/>
                  </a:path>
                </a:pathLst>
              </a:custGeom>
              <a:solidFill>
                <a:srgbClr val="000000"/>
              </a:solidFill>
              <a:ln w="4763" cap="flat">
                <a:noFill/>
                <a:prstDash val="solid"/>
                <a:miter/>
              </a:ln>
            </p:spPr>
            <p:txBody>
              <a:bodyPr rtlCol="0" anchor="ctr"/>
              <a:lstStyle/>
              <a:p>
                <a:endParaRPr lang="it-IT"/>
              </a:p>
            </p:txBody>
          </p:sp>
          <p:sp>
            <p:nvSpPr>
              <p:cNvPr id="19" name="Figura a mano libera: forma 18">
                <a:extLst>
                  <a:ext uri="{FF2B5EF4-FFF2-40B4-BE49-F238E27FC236}">
                    <a16:creationId xmlns:a16="http://schemas.microsoft.com/office/drawing/2014/main" id="{748A7EE7-1CB2-7823-2BE9-319831B5214B}"/>
                  </a:ext>
                </a:extLst>
              </p:cNvPr>
              <p:cNvSpPr/>
              <p:nvPr/>
            </p:nvSpPr>
            <p:spPr>
              <a:xfrm>
                <a:off x="6028572" y="1763864"/>
                <a:ext cx="22936" cy="11937"/>
              </a:xfrm>
              <a:custGeom>
                <a:avLst/>
                <a:gdLst>
                  <a:gd name="connsiteX0" fmla="*/ 4831 w 22936"/>
                  <a:gd name="connsiteY0" fmla="*/ 11938 h 11937"/>
                  <a:gd name="connsiteX1" fmla="*/ 5460 w 22936"/>
                  <a:gd name="connsiteY1" fmla="*/ 11898 h 11937"/>
                  <a:gd name="connsiteX2" fmla="*/ 19168 w 22936"/>
                  <a:gd name="connsiteY2" fmla="*/ 9551 h 11937"/>
                  <a:gd name="connsiteX3" fmla="*/ 22817 w 22936"/>
                  <a:gd name="connsiteY3" fmla="*/ 3769 h 11937"/>
                  <a:gd name="connsiteX4" fmla="*/ 17133 w 22936"/>
                  <a:gd name="connsiteY4" fmla="*/ 99 h 11937"/>
                  <a:gd name="connsiteX5" fmla="*/ 4213 w 22936"/>
                  <a:gd name="connsiteY5" fmla="*/ 2309 h 11937"/>
                  <a:gd name="connsiteX6" fmla="*/ 41 w 22936"/>
                  <a:gd name="connsiteY6" fmla="*/ 7725 h 11937"/>
                  <a:gd name="connsiteX7" fmla="*/ 4831 w 22936"/>
                  <a:gd name="connsiteY7" fmla="*/ 11938 h 1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6" h="11937">
                    <a:moveTo>
                      <a:pt x="4831" y="11938"/>
                    </a:moveTo>
                    <a:cubicBezTo>
                      <a:pt x="5042" y="11938"/>
                      <a:pt x="5251" y="11925"/>
                      <a:pt x="5460" y="11898"/>
                    </a:cubicBezTo>
                    <a:cubicBezTo>
                      <a:pt x="10169" y="11284"/>
                      <a:pt x="14779" y="10496"/>
                      <a:pt x="19168" y="9551"/>
                    </a:cubicBezTo>
                    <a:cubicBezTo>
                      <a:pt x="21772" y="8962"/>
                      <a:pt x="23406" y="6374"/>
                      <a:pt x="22817" y="3769"/>
                    </a:cubicBezTo>
                    <a:cubicBezTo>
                      <a:pt x="22237" y="1203"/>
                      <a:pt x="19710" y="-428"/>
                      <a:pt x="17133" y="99"/>
                    </a:cubicBezTo>
                    <a:cubicBezTo>
                      <a:pt x="13004" y="986"/>
                      <a:pt x="8658" y="1730"/>
                      <a:pt x="4213" y="2309"/>
                    </a:cubicBezTo>
                    <a:cubicBezTo>
                      <a:pt x="1565" y="2652"/>
                      <a:pt x="-303" y="5077"/>
                      <a:pt x="41" y="7725"/>
                    </a:cubicBezTo>
                    <a:cubicBezTo>
                      <a:pt x="352" y="10133"/>
                      <a:pt x="2403" y="11936"/>
                      <a:pt x="4831" y="11938"/>
                    </a:cubicBezTo>
                    <a:close/>
                  </a:path>
                </a:pathLst>
              </a:custGeom>
              <a:solidFill>
                <a:srgbClr val="000000"/>
              </a:solidFill>
              <a:ln w="4763" cap="flat">
                <a:noFill/>
                <a:prstDash val="solid"/>
                <a:miter/>
              </a:ln>
            </p:spPr>
            <p:txBody>
              <a:bodyPr rtlCol="0" anchor="ctr"/>
              <a:lstStyle/>
              <a:p>
                <a:endParaRPr lang="it-IT"/>
              </a:p>
            </p:txBody>
          </p:sp>
          <p:sp>
            <p:nvSpPr>
              <p:cNvPr id="20" name="Figura a mano libera: forma 19">
                <a:extLst>
                  <a:ext uri="{FF2B5EF4-FFF2-40B4-BE49-F238E27FC236}">
                    <a16:creationId xmlns:a16="http://schemas.microsoft.com/office/drawing/2014/main" id="{11D7805B-43B5-5CD1-C3F7-8E8657363776}"/>
                  </a:ext>
                </a:extLst>
              </p:cNvPr>
              <p:cNvSpPr/>
              <p:nvPr/>
            </p:nvSpPr>
            <p:spPr>
              <a:xfrm>
                <a:off x="6028572" y="1850886"/>
                <a:ext cx="22364" cy="11937"/>
              </a:xfrm>
              <a:custGeom>
                <a:avLst/>
                <a:gdLst>
                  <a:gd name="connsiteX0" fmla="*/ 4831 w 22364"/>
                  <a:gd name="connsiteY0" fmla="*/ 11938 h 11937"/>
                  <a:gd name="connsiteX1" fmla="*/ 5460 w 22364"/>
                  <a:gd name="connsiteY1" fmla="*/ 11897 h 11937"/>
                  <a:gd name="connsiteX2" fmla="*/ 12911 w 22364"/>
                  <a:gd name="connsiteY2" fmla="*/ 10756 h 11937"/>
                  <a:gd name="connsiteX3" fmla="*/ 22365 w 22364"/>
                  <a:gd name="connsiteY3" fmla="*/ 2639 h 11937"/>
                  <a:gd name="connsiteX4" fmla="*/ 17133 w 22364"/>
                  <a:gd name="connsiteY4" fmla="*/ 99 h 11937"/>
                  <a:gd name="connsiteX5" fmla="*/ 4213 w 22364"/>
                  <a:gd name="connsiteY5" fmla="*/ 2309 h 11937"/>
                  <a:gd name="connsiteX6" fmla="*/ 41 w 22364"/>
                  <a:gd name="connsiteY6" fmla="*/ 7725 h 11937"/>
                  <a:gd name="connsiteX7" fmla="*/ 4831 w 22364"/>
                  <a:gd name="connsiteY7" fmla="*/ 11938 h 1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64" h="11937">
                    <a:moveTo>
                      <a:pt x="4831" y="11938"/>
                    </a:moveTo>
                    <a:cubicBezTo>
                      <a:pt x="5042" y="11938"/>
                      <a:pt x="5251" y="11925"/>
                      <a:pt x="5460" y="11897"/>
                    </a:cubicBezTo>
                    <a:cubicBezTo>
                      <a:pt x="7981" y="11569"/>
                      <a:pt x="10465" y="11182"/>
                      <a:pt x="12911" y="10756"/>
                    </a:cubicBezTo>
                    <a:cubicBezTo>
                      <a:pt x="15956" y="7924"/>
                      <a:pt x="19107" y="5219"/>
                      <a:pt x="22365" y="2639"/>
                    </a:cubicBezTo>
                    <a:cubicBezTo>
                      <a:pt x="21398" y="705"/>
                      <a:pt x="19251" y="-338"/>
                      <a:pt x="17133" y="99"/>
                    </a:cubicBezTo>
                    <a:cubicBezTo>
                      <a:pt x="13004" y="986"/>
                      <a:pt x="8658" y="1730"/>
                      <a:pt x="4213" y="2309"/>
                    </a:cubicBezTo>
                    <a:cubicBezTo>
                      <a:pt x="1565" y="2652"/>
                      <a:pt x="-303" y="5077"/>
                      <a:pt x="41" y="7725"/>
                    </a:cubicBezTo>
                    <a:cubicBezTo>
                      <a:pt x="352" y="10133"/>
                      <a:pt x="2403" y="11936"/>
                      <a:pt x="4831" y="11938"/>
                    </a:cubicBezTo>
                    <a:close/>
                  </a:path>
                </a:pathLst>
              </a:custGeom>
              <a:solidFill>
                <a:srgbClr val="000000"/>
              </a:solidFill>
              <a:ln w="4763" cap="flat">
                <a:noFill/>
                <a:prstDash val="solid"/>
                <a:miter/>
              </a:ln>
            </p:spPr>
            <p:txBody>
              <a:bodyPr rtlCol="0" anchor="ctr"/>
              <a:lstStyle/>
              <a:p>
                <a:endParaRPr lang="it-IT"/>
              </a:p>
            </p:txBody>
          </p:sp>
          <p:sp>
            <p:nvSpPr>
              <p:cNvPr id="21" name="Figura a mano libera: forma 20">
                <a:extLst>
                  <a:ext uri="{FF2B5EF4-FFF2-40B4-BE49-F238E27FC236}">
                    <a16:creationId xmlns:a16="http://schemas.microsoft.com/office/drawing/2014/main" id="{3C3E7422-1B3B-B251-2D48-09C4B469C396}"/>
                  </a:ext>
                </a:extLst>
              </p:cNvPr>
              <p:cNvSpPr/>
              <p:nvPr/>
            </p:nvSpPr>
            <p:spPr>
              <a:xfrm>
                <a:off x="6028572" y="1821879"/>
                <a:ext cx="22936" cy="11937"/>
              </a:xfrm>
              <a:custGeom>
                <a:avLst/>
                <a:gdLst>
                  <a:gd name="connsiteX0" fmla="*/ 4831 w 22936"/>
                  <a:gd name="connsiteY0" fmla="*/ 11938 h 11937"/>
                  <a:gd name="connsiteX1" fmla="*/ 5460 w 22936"/>
                  <a:gd name="connsiteY1" fmla="*/ 11898 h 11937"/>
                  <a:gd name="connsiteX2" fmla="*/ 19168 w 22936"/>
                  <a:gd name="connsiteY2" fmla="*/ 9551 h 11937"/>
                  <a:gd name="connsiteX3" fmla="*/ 22817 w 22936"/>
                  <a:gd name="connsiteY3" fmla="*/ 3769 h 11937"/>
                  <a:gd name="connsiteX4" fmla="*/ 17133 w 22936"/>
                  <a:gd name="connsiteY4" fmla="*/ 99 h 11937"/>
                  <a:gd name="connsiteX5" fmla="*/ 4213 w 22936"/>
                  <a:gd name="connsiteY5" fmla="*/ 2309 h 11937"/>
                  <a:gd name="connsiteX6" fmla="*/ 41 w 22936"/>
                  <a:gd name="connsiteY6" fmla="*/ 7725 h 11937"/>
                  <a:gd name="connsiteX7" fmla="*/ 4831 w 22936"/>
                  <a:gd name="connsiteY7" fmla="*/ 11938 h 1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6" h="11937">
                    <a:moveTo>
                      <a:pt x="4831" y="11938"/>
                    </a:moveTo>
                    <a:cubicBezTo>
                      <a:pt x="5042" y="11938"/>
                      <a:pt x="5251" y="11925"/>
                      <a:pt x="5460" y="11898"/>
                    </a:cubicBezTo>
                    <a:cubicBezTo>
                      <a:pt x="10169" y="11284"/>
                      <a:pt x="14779" y="10496"/>
                      <a:pt x="19168" y="9551"/>
                    </a:cubicBezTo>
                    <a:cubicBezTo>
                      <a:pt x="21772" y="8962"/>
                      <a:pt x="23406" y="6374"/>
                      <a:pt x="22817" y="3769"/>
                    </a:cubicBezTo>
                    <a:cubicBezTo>
                      <a:pt x="22237" y="1203"/>
                      <a:pt x="19710" y="-428"/>
                      <a:pt x="17133" y="99"/>
                    </a:cubicBezTo>
                    <a:cubicBezTo>
                      <a:pt x="13004" y="986"/>
                      <a:pt x="8658" y="1730"/>
                      <a:pt x="4213" y="2309"/>
                    </a:cubicBezTo>
                    <a:cubicBezTo>
                      <a:pt x="1565" y="2652"/>
                      <a:pt x="-303" y="5077"/>
                      <a:pt x="41" y="7725"/>
                    </a:cubicBezTo>
                    <a:cubicBezTo>
                      <a:pt x="352" y="10133"/>
                      <a:pt x="2403" y="11936"/>
                      <a:pt x="4831" y="11938"/>
                    </a:cubicBezTo>
                    <a:close/>
                  </a:path>
                </a:pathLst>
              </a:custGeom>
              <a:solidFill>
                <a:srgbClr val="000000"/>
              </a:solidFill>
              <a:ln w="4763" cap="flat">
                <a:noFill/>
                <a:prstDash val="solid"/>
                <a:miter/>
              </a:ln>
            </p:spPr>
            <p:txBody>
              <a:bodyPr rtlCol="0" anchor="ctr"/>
              <a:lstStyle/>
              <a:p>
                <a:endParaRPr lang="it-IT"/>
              </a:p>
            </p:txBody>
          </p:sp>
          <p:sp>
            <p:nvSpPr>
              <p:cNvPr id="22" name="Figura a mano libera: forma 21">
                <a:extLst>
                  <a:ext uri="{FF2B5EF4-FFF2-40B4-BE49-F238E27FC236}">
                    <a16:creationId xmlns:a16="http://schemas.microsoft.com/office/drawing/2014/main" id="{67A8DAB8-CA5C-EA7A-6F21-32654D4E613D}"/>
                  </a:ext>
                </a:extLst>
              </p:cNvPr>
              <p:cNvSpPr/>
              <p:nvPr/>
            </p:nvSpPr>
            <p:spPr>
              <a:xfrm>
                <a:off x="6028572" y="1734857"/>
                <a:ext cx="22936" cy="11937"/>
              </a:xfrm>
              <a:custGeom>
                <a:avLst/>
                <a:gdLst>
                  <a:gd name="connsiteX0" fmla="*/ 4831 w 22936"/>
                  <a:gd name="connsiteY0" fmla="*/ 11938 h 11937"/>
                  <a:gd name="connsiteX1" fmla="*/ 5460 w 22936"/>
                  <a:gd name="connsiteY1" fmla="*/ 11898 h 11937"/>
                  <a:gd name="connsiteX2" fmla="*/ 19168 w 22936"/>
                  <a:gd name="connsiteY2" fmla="*/ 9551 h 11937"/>
                  <a:gd name="connsiteX3" fmla="*/ 22817 w 22936"/>
                  <a:gd name="connsiteY3" fmla="*/ 3769 h 11937"/>
                  <a:gd name="connsiteX4" fmla="*/ 17133 w 22936"/>
                  <a:gd name="connsiteY4" fmla="*/ 99 h 11937"/>
                  <a:gd name="connsiteX5" fmla="*/ 4213 w 22936"/>
                  <a:gd name="connsiteY5" fmla="*/ 2309 h 11937"/>
                  <a:gd name="connsiteX6" fmla="*/ 41 w 22936"/>
                  <a:gd name="connsiteY6" fmla="*/ 7725 h 11937"/>
                  <a:gd name="connsiteX7" fmla="*/ 4831 w 22936"/>
                  <a:gd name="connsiteY7" fmla="*/ 11938 h 11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36" h="11937">
                    <a:moveTo>
                      <a:pt x="4831" y="11938"/>
                    </a:moveTo>
                    <a:cubicBezTo>
                      <a:pt x="5042" y="11938"/>
                      <a:pt x="5251" y="11925"/>
                      <a:pt x="5460" y="11898"/>
                    </a:cubicBezTo>
                    <a:cubicBezTo>
                      <a:pt x="10169" y="11284"/>
                      <a:pt x="14779" y="10496"/>
                      <a:pt x="19168" y="9551"/>
                    </a:cubicBezTo>
                    <a:cubicBezTo>
                      <a:pt x="21772" y="8962"/>
                      <a:pt x="23406" y="6374"/>
                      <a:pt x="22817" y="3769"/>
                    </a:cubicBezTo>
                    <a:cubicBezTo>
                      <a:pt x="22237" y="1203"/>
                      <a:pt x="19710" y="-428"/>
                      <a:pt x="17133" y="99"/>
                    </a:cubicBezTo>
                    <a:cubicBezTo>
                      <a:pt x="13004" y="986"/>
                      <a:pt x="8658" y="1730"/>
                      <a:pt x="4213" y="2309"/>
                    </a:cubicBezTo>
                    <a:cubicBezTo>
                      <a:pt x="1565" y="2652"/>
                      <a:pt x="-303" y="5077"/>
                      <a:pt x="41" y="7725"/>
                    </a:cubicBezTo>
                    <a:cubicBezTo>
                      <a:pt x="352" y="10133"/>
                      <a:pt x="2403" y="11936"/>
                      <a:pt x="4831" y="11938"/>
                    </a:cubicBezTo>
                    <a:close/>
                  </a:path>
                </a:pathLst>
              </a:custGeom>
              <a:solidFill>
                <a:srgbClr val="000000"/>
              </a:solidFill>
              <a:ln w="4763" cap="flat">
                <a:noFill/>
                <a:prstDash val="solid"/>
                <a:miter/>
              </a:ln>
            </p:spPr>
            <p:txBody>
              <a:bodyPr rtlCol="0" anchor="ctr"/>
              <a:lstStyle/>
              <a:p>
                <a:endParaRPr lang="it-IT"/>
              </a:p>
            </p:txBody>
          </p:sp>
          <p:sp>
            <p:nvSpPr>
              <p:cNvPr id="23" name="Figura a mano libera: forma 22">
                <a:extLst>
                  <a:ext uri="{FF2B5EF4-FFF2-40B4-BE49-F238E27FC236}">
                    <a16:creationId xmlns:a16="http://schemas.microsoft.com/office/drawing/2014/main" id="{5BA6BFE1-EF89-B3DC-B07E-032673D9BDE6}"/>
                  </a:ext>
                </a:extLst>
              </p:cNvPr>
              <p:cNvSpPr/>
              <p:nvPr/>
            </p:nvSpPr>
            <p:spPr>
              <a:xfrm>
                <a:off x="5966438" y="1850909"/>
                <a:ext cx="22392" cy="11925"/>
              </a:xfrm>
              <a:custGeom>
                <a:avLst/>
                <a:gdLst>
                  <a:gd name="connsiteX0" fmla="*/ 16942 w 22392"/>
                  <a:gd name="connsiteY0" fmla="*/ 11886 h 11925"/>
                  <a:gd name="connsiteX1" fmla="*/ 17568 w 22392"/>
                  <a:gd name="connsiteY1" fmla="*/ 11926 h 11925"/>
                  <a:gd name="connsiteX2" fmla="*/ 22392 w 22392"/>
                  <a:gd name="connsiteY2" fmla="*/ 7081 h 11925"/>
                  <a:gd name="connsiteX3" fmla="*/ 18179 w 22392"/>
                  <a:gd name="connsiteY3" fmla="*/ 2297 h 11925"/>
                  <a:gd name="connsiteX4" fmla="*/ 5259 w 22392"/>
                  <a:gd name="connsiteY4" fmla="*/ 97 h 11925"/>
                  <a:gd name="connsiteX5" fmla="*/ 0 w 22392"/>
                  <a:gd name="connsiteY5" fmla="*/ 2704 h 11925"/>
                  <a:gd name="connsiteX6" fmla="*/ 9331 w 22392"/>
                  <a:gd name="connsiteY6" fmla="*/ 10721 h 11925"/>
                  <a:gd name="connsiteX7" fmla="*/ 16942 w 22392"/>
                  <a:gd name="connsiteY7" fmla="*/ 11886 h 1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92" h="11925">
                    <a:moveTo>
                      <a:pt x="16942" y="11886"/>
                    </a:moveTo>
                    <a:cubicBezTo>
                      <a:pt x="17150" y="11913"/>
                      <a:pt x="17358" y="11927"/>
                      <a:pt x="17568" y="11926"/>
                    </a:cubicBezTo>
                    <a:cubicBezTo>
                      <a:pt x="20238" y="11921"/>
                      <a:pt x="22398" y="9751"/>
                      <a:pt x="22392" y="7081"/>
                    </a:cubicBezTo>
                    <a:cubicBezTo>
                      <a:pt x="22387" y="4655"/>
                      <a:pt x="20585" y="2609"/>
                      <a:pt x="18179" y="2297"/>
                    </a:cubicBezTo>
                    <a:cubicBezTo>
                      <a:pt x="13744" y="1723"/>
                      <a:pt x="9398" y="984"/>
                      <a:pt x="5259" y="97"/>
                    </a:cubicBezTo>
                    <a:cubicBezTo>
                      <a:pt x="3116" y="-340"/>
                      <a:pt x="950" y="733"/>
                      <a:pt x="0" y="2704"/>
                    </a:cubicBezTo>
                    <a:cubicBezTo>
                      <a:pt x="3212" y="5252"/>
                      <a:pt x="6322" y="7924"/>
                      <a:pt x="9331" y="10721"/>
                    </a:cubicBezTo>
                    <a:cubicBezTo>
                      <a:pt x="11833" y="11157"/>
                      <a:pt x="14369" y="11554"/>
                      <a:pt x="16942" y="11886"/>
                    </a:cubicBezTo>
                    <a:close/>
                  </a:path>
                </a:pathLst>
              </a:custGeom>
              <a:solidFill>
                <a:srgbClr val="000000"/>
              </a:solidFill>
              <a:ln w="4763" cap="flat">
                <a:noFill/>
                <a:prstDash val="solid"/>
                <a:miter/>
              </a:ln>
            </p:spPr>
            <p:txBody>
              <a:bodyPr rtlCol="0" anchor="ctr"/>
              <a:lstStyle/>
              <a:p>
                <a:endParaRPr lang="it-IT"/>
              </a:p>
            </p:txBody>
          </p:sp>
          <p:sp>
            <p:nvSpPr>
              <p:cNvPr id="24" name="Figura a mano libera: forma 23">
                <a:extLst>
                  <a:ext uri="{FF2B5EF4-FFF2-40B4-BE49-F238E27FC236}">
                    <a16:creationId xmlns:a16="http://schemas.microsoft.com/office/drawing/2014/main" id="{473EF15C-FF7C-14C8-CC9D-F6FBE2AAB56F}"/>
                  </a:ext>
                </a:extLst>
              </p:cNvPr>
              <p:cNvSpPr/>
              <p:nvPr/>
            </p:nvSpPr>
            <p:spPr>
              <a:xfrm>
                <a:off x="5997528" y="1883607"/>
                <a:ext cx="22339" cy="9781"/>
              </a:xfrm>
              <a:custGeom>
                <a:avLst/>
                <a:gdLst>
                  <a:gd name="connsiteX0" fmla="*/ 17767 w 22339"/>
                  <a:gd name="connsiteY0" fmla="*/ 4 h 9781"/>
                  <a:gd name="connsiteX1" fmla="*/ 4583 w 22339"/>
                  <a:gd name="connsiteY1" fmla="*/ 4 h 9781"/>
                  <a:gd name="connsiteX2" fmla="*/ 0 w 22339"/>
                  <a:gd name="connsiteY2" fmla="*/ 2987 h 9781"/>
                  <a:gd name="connsiteX3" fmla="*/ 4461 w 22339"/>
                  <a:gd name="connsiteY3" fmla="*/ 9671 h 9781"/>
                  <a:gd name="connsiteX4" fmla="*/ 11127 w 22339"/>
                  <a:gd name="connsiteY4" fmla="*/ 9782 h 9781"/>
                  <a:gd name="connsiteX5" fmla="*/ 17773 w 22339"/>
                  <a:gd name="connsiteY5" fmla="*/ 9671 h 9781"/>
                  <a:gd name="connsiteX6" fmla="*/ 22339 w 22339"/>
                  <a:gd name="connsiteY6" fmla="*/ 2828 h 9781"/>
                  <a:gd name="connsiteX7" fmla="*/ 17767 w 22339"/>
                  <a:gd name="connsiteY7" fmla="*/ 4 h 9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339" h="9781">
                    <a:moveTo>
                      <a:pt x="17767" y="4"/>
                    </a:moveTo>
                    <a:cubicBezTo>
                      <a:pt x="13419" y="149"/>
                      <a:pt x="8934" y="152"/>
                      <a:pt x="4583" y="4"/>
                    </a:cubicBezTo>
                    <a:cubicBezTo>
                      <a:pt x="2592" y="-23"/>
                      <a:pt x="781" y="1155"/>
                      <a:pt x="0" y="2987"/>
                    </a:cubicBezTo>
                    <a:cubicBezTo>
                      <a:pt x="1538" y="5172"/>
                      <a:pt x="3025" y="7400"/>
                      <a:pt x="4461" y="9671"/>
                    </a:cubicBezTo>
                    <a:cubicBezTo>
                      <a:pt x="6663" y="9743"/>
                      <a:pt x="8885" y="9780"/>
                      <a:pt x="11127" y="9782"/>
                    </a:cubicBezTo>
                    <a:cubicBezTo>
                      <a:pt x="13363" y="9782"/>
                      <a:pt x="15579" y="9745"/>
                      <a:pt x="17773" y="9671"/>
                    </a:cubicBezTo>
                    <a:cubicBezTo>
                      <a:pt x="19242" y="7345"/>
                      <a:pt x="20764" y="5064"/>
                      <a:pt x="22339" y="2828"/>
                    </a:cubicBezTo>
                    <a:cubicBezTo>
                      <a:pt x="21533" y="1044"/>
                      <a:pt x="19724" y="-74"/>
                      <a:pt x="17767" y="4"/>
                    </a:cubicBezTo>
                    <a:close/>
                  </a:path>
                </a:pathLst>
              </a:custGeom>
              <a:solidFill>
                <a:srgbClr val="000000"/>
              </a:solidFill>
              <a:ln w="4763" cap="flat">
                <a:noFill/>
                <a:prstDash val="solid"/>
                <a:miter/>
              </a:ln>
            </p:spPr>
            <p:txBody>
              <a:bodyPr rtlCol="0" anchor="ctr"/>
              <a:lstStyle/>
              <a:p>
                <a:endParaRPr lang="it-IT"/>
              </a:p>
            </p:txBody>
          </p:sp>
          <p:sp>
            <p:nvSpPr>
              <p:cNvPr id="25" name="Figura a mano libera: forma 24">
                <a:extLst>
                  <a:ext uri="{FF2B5EF4-FFF2-40B4-BE49-F238E27FC236}">
                    <a16:creationId xmlns:a16="http://schemas.microsoft.com/office/drawing/2014/main" id="{B030D466-75D5-A3CF-44C4-EAF428013E3A}"/>
                  </a:ext>
                </a:extLst>
              </p:cNvPr>
              <p:cNvSpPr/>
              <p:nvPr/>
            </p:nvSpPr>
            <p:spPr>
              <a:xfrm>
                <a:off x="5997116" y="1854599"/>
                <a:ext cx="23177" cy="9785"/>
              </a:xfrm>
              <a:custGeom>
                <a:avLst/>
                <a:gdLst>
                  <a:gd name="connsiteX0" fmla="*/ 4674 w 23177"/>
                  <a:gd name="connsiteY0" fmla="*/ 9672 h 9785"/>
                  <a:gd name="connsiteX1" fmla="*/ 11539 w 23177"/>
                  <a:gd name="connsiteY1" fmla="*/ 9785 h 9785"/>
                  <a:gd name="connsiteX2" fmla="*/ 18506 w 23177"/>
                  <a:gd name="connsiteY2" fmla="*/ 9670 h 9785"/>
                  <a:gd name="connsiteX3" fmla="*/ 23175 w 23177"/>
                  <a:gd name="connsiteY3" fmla="*/ 4675 h 9785"/>
                  <a:gd name="connsiteX4" fmla="*/ 23175 w 23177"/>
                  <a:gd name="connsiteY4" fmla="*/ 4674 h 9785"/>
                  <a:gd name="connsiteX5" fmla="*/ 18313 w 23177"/>
                  <a:gd name="connsiteY5" fmla="*/ 1 h 9785"/>
                  <a:gd name="connsiteX6" fmla="*/ 18180 w 23177"/>
                  <a:gd name="connsiteY6" fmla="*/ 5 h 9785"/>
                  <a:gd name="connsiteX7" fmla="*/ 4995 w 23177"/>
                  <a:gd name="connsiteY7" fmla="*/ 5 h 9785"/>
                  <a:gd name="connsiteX8" fmla="*/ 3 w 23177"/>
                  <a:gd name="connsiteY8" fmla="*/ 4677 h 9785"/>
                  <a:gd name="connsiteX9" fmla="*/ 4674 w 23177"/>
                  <a:gd name="connsiteY9" fmla="*/ 9670 h 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77" h="9785">
                    <a:moveTo>
                      <a:pt x="4674" y="9672"/>
                    </a:moveTo>
                    <a:cubicBezTo>
                      <a:pt x="6941" y="9747"/>
                      <a:pt x="9229" y="9785"/>
                      <a:pt x="11539" y="9785"/>
                    </a:cubicBezTo>
                    <a:cubicBezTo>
                      <a:pt x="13883" y="9785"/>
                      <a:pt x="16205" y="9746"/>
                      <a:pt x="18506" y="9670"/>
                    </a:cubicBezTo>
                    <a:cubicBezTo>
                      <a:pt x="21174" y="9580"/>
                      <a:pt x="23265" y="7344"/>
                      <a:pt x="23175" y="4675"/>
                    </a:cubicBezTo>
                    <a:cubicBezTo>
                      <a:pt x="23175" y="4675"/>
                      <a:pt x="23175" y="4674"/>
                      <a:pt x="23175" y="4674"/>
                    </a:cubicBezTo>
                    <a:cubicBezTo>
                      <a:pt x="23122" y="2041"/>
                      <a:pt x="20946" y="-51"/>
                      <a:pt x="18313" y="1"/>
                    </a:cubicBezTo>
                    <a:cubicBezTo>
                      <a:pt x="18268" y="2"/>
                      <a:pt x="18224" y="3"/>
                      <a:pt x="18180" y="5"/>
                    </a:cubicBezTo>
                    <a:cubicBezTo>
                      <a:pt x="13831" y="154"/>
                      <a:pt x="9346" y="150"/>
                      <a:pt x="4995" y="5"/>
                    </a:cubicBezTo>
                    <a:cubicBezTo>
                      <a:pt x="2327" y="-83"/>
                      <a:pt x="91" y="2008"/>
                      <a:pt x="3" y="4677"/>
                    </a:cubicBezTo>
                    <a:cubicBezTo>
                      <a:pt x="-86" y="7346"/>
                      <a:pt x="2006" y="9582"/>
                      <a:pt x="4674" y="9670"/>
                    </a:cubicBezTo>
                    <a:close/>
                  </a:path>
                </a:pathLst>
              </a:custGeom>
              <a:solidFill>
                <a:srgbClr val="000000"/>
              </a:solidFill>
              <a:ln w="4763" cap="flat">
                <a:noFill/>
                <a:prstDash val="solid"/>
                <a:miter/>
              </a:ln>
            </p:spPr>
            <p:txBody>
              <a:bodyPr rtlCol="0" anchor="ctr"/>
              <a:lstStyle/>
              <a:p>
                <a:endParaRPr lang="it-IT"/>
              </a:p>
            </p:txBody>
          </p:sp>
          <p:sp>
            <p:nvSpPr>
              <p:cNvPr id="26" name="Figura a mano libera: forma 25">
                <a:extLst>
                  <a:ext uri="{FF2B5EF4-FFF2-40B4-BE49-F238E27FC236}">
                    <a16:creationId xmlns:a16="http://schemas.microsoft.com/office/drawing/2014/main" id="{BD508E77-3BDF-41F4-BED1-51D2158FA84B}"/>
                  </a:ext>
                </a:extLst>
              </p:cNvPr>
              <p:cNvSpPr/>
              <p:nvPr/>
            </p:nvSpPr>
            <p:spPr>
              <a:xfrm>
                <a:off x="5965928" y="1792900"/>
                <a:ext cx="22901" cy="11921"/>
              </a:xfrm>
              <a:custGeom>
                <a:avLst/>
                <a:gdLst>
                  <a:gd name="connsiteX0" fmla="*/ 3739 w 22901"/>
                  <a:gd name="connsiteY0" fmla="*/ 9544 h 11921"/>
                  <a:gd name="connsiteX1" fmla="*/ 17452 w 22901"/>
                  <a:gd name="connsiteY1" fmla="*/ 11881 h 11921"/>
                  <a:gd name="connsiteX2" fmla="*/ 18077 w 22901"/>
                  <a:gd name="connsiteY2" fmla="*/ 11921 h 11921"/>
                  <a:gd name="connsiteX3" fmla="*/ 22902 w 22901"/>
                  <a:gd name="connsiteY3" fmla="*/ 7076 h 11921"/>
                  <a:gd name="connsiteX4" fmla="*/ 18689 w 22901"/>
                  <a:gd name="connsiteY4" fmla="*/ 2292 h 11921"/>
                  <a:gd name="connsiteX5" fmla="*/ 5769 w 22901"/>
                  <a:gd name="connsiteY5" fmla="*/ 92 h 11921"/>
                  <a:gd name="connsiteX6" fmla="*/ 92 w 22901"/>
                  <a:gd name="connsiteY6" fmla="*/ 3902 h 11921"/>
                  <a:gd name="connsiteX7" fmla="*/ 3739 w 22901"/>
                  <a:gd name="connsiteY7" fmla="*/ 9544 h 1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01" h="11921">
                    <a:moveTo>
                      <a:pt x="3739" y="9544"/>
                    </a:moveTo>
                    <a:cubicBezTo>
                      <a:pt x="8138" y="10488"/>
                      <a:pt x="12752" y="11274"/>
                      <a:pt x="17452" y="11881"/>
                    </a:cubicBezTo>
                    <a:cubicBezTo>
                      <a:pt x="17659" y="11909"/>
                      <a:pt x="17868" y="11922"/>
                      <a:pt x="18077" y="11921"/>
                    </a:cubicBezTo>
                    <a:cubicBezTo>
                      <a:pt x="20747" y="11916"/>
                      <a:pt x="22908" y="9747"/>
                      <a:pt x="22902" y="7076"/>
                    </a:cubicBezTo>
                    <a:cubicBezTo>
                      <a:pt x="22897" y="4650"/>
                      <a:pt x="21095" y="2604"/>
                      <a:pt x="18689" y="2292"/>
                    </a:cubicBezTo>
                    <a:cubicBezTo>
                      <a:pt x="14253" y="1718"/>
                      <a:pt x="9907" y="980"/>
                      <a:pt x="5769" y="92"/>
                    </a:cubicBezTo>
                    <a:cubicBezTo>
                      <a:pt x="3149" y="-424"/>
                      <a:pt x="607" y="1282"/>
                      <a:pt x="92" y="3902"/>
                    </a:cubicBezTo>
                    <a:cubicBezTo>
                      <a:pt x="-411" y="6458"/>
                      <a:pt x="1201" y="8953"/>
                      <a:pt x="3739" y="9544"/>
                    </a:cubicBezTo>
                    <a:close/>
                  </a:path>
                </a:pathLst>
              </a:custGeom>
              <a:solidFill>
                <a:srgbClr val="000000"/>
              </a:solidFill>
              <a:ln w="4763" cap="flat">
                <a:noFill/>
                <a:prstDash val="solid"/>
                <a:miter/>
              </a:ln>
            </p:spPr>
            <p:txBody>
              <a:bodyPr rtlCol="0" anchor="ctr"/>
              <a:lstStyle/>
              <a:p>
                <a:endParaRPr lang="it-IT"/>
              </a:p>
            </p:txBody>
          </p:sp>
          <p:sp>
            <p:nvSpPr>
              <p:cNvPr id="27" name="Figura a mano libera: forma 26">
                <a:extLst>
                  <a:ext uri="{FF2B5EF4-FFF2-40B4-BE49-F238E27FC236}">
                    <a16:creationId xmlns:a16="http://schemas.microsoft.com/office/drawing/2014/main" id="{7F535051-937D-28F9-947B-0412B2EA51D9}"/>
                  </a:ext>
                </a:extLst>
              </p:cNvPr>
              <p:cNvSpPr/>
              <p:nvPr/>
            </p:nvSpPr>
            <p:spPr>
              <a:xfrm>
                <a:off x="5965928" y="1821907"/>
                <a:ext cx="22901" cy="11921"/>
              </a:xfrm>
              <a:custGeom>
                <a:avLst/>
                <a:gdLst>
                  <a:gd name="connsiteX0" fmla="*/ 3739 w 22901"/>
                  <a:gd name="connsiteY0" fmla="*/ 9544 h 11921"/>
                  <a:gd name="connsiteX1" fmla="*/ 17452 w 22901"/>
                  <a:gd name="connsiteY1" fmla="*/ 11881 h 11921"/>
                  <a:gd name="connsiteX2" fmla="*/ 18077 w 22901"/>
                  <a:gd name="connsiteY2" fmla="*/ 11921 h 11921"/>
                  <a:gd name="connsiteX3" fmla="*/ 22902 w 22901"/>
                  <a:gd name="connsiteY3" fmla="*/ 7076 h 11921"/>
                  <a:gd name="connsiteX4" fmla="*/ 18689 w 22901"/>
                  <a:gd name="connsiteY4" fmla="*/ 2292 h 11921"/>
                  <a:gd name="connsiteX5" fmla="*/ 5769 w 22901"/>
                  <a:gd name="connsiteY5" fmla="*/ 92 h 11921"/>
                  <a:gd name="connsiteX6" fmla="*/ 92 w 22901"/>
                  <a:gd name="connsiteY6" fmla="*/ 3902 h 11921"/>
                  <a:gd name="connsiteX7" fmla="*/ 3739 w 22901"/>
                  <a:gd name="connsiteY7" fmla="*/ 9544 h 1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01" h="11921">
                    <a:moveTo>
                      <a:pt x="3739" y="9544"/>
                    </a:moveTo>
                    <a:cubicBezTo>
                      <a:pt x="8138" y="10488"/>
                      <a:pt x="12752" y="11274"/>
                      <a:pt x="17452" y="11881"/>
                    </a:cubicBezTo>
                    <a:cubicBezTo>
                      <a:pt x="17659" y="11909"/>
                      <a:pt x="17868" y="11922"/>
                      <a:pt x="18077" y="11921"/>
                    </a:cubicBezTo>
                    <a:cubicBezTo>
                      <a:pt x="20747" y="11916"/>
                      <a:pt x="22908" y="9747"/>
                      <a:pt x="22902" y="7076"/>
                    </a:cubicBezTo>
                    <a:cubicBezTo>
                      <a:pt x="22897" y="4650"/>
                      <a:pt x="21095" y="2604"/>
                      <a:pt x="18689" y="2292"/>
                    </a:cubicBezTo>
                    <a:cubicBezTo>
                      <a:pt x="14253" y="1718"/>
                      <a:pt x="9907" y="980"/>
                      <a:pt x="5769" y="92"/>
                    </a:cubicBezTo>
                    <a:cubicBezTo>
                      <a:pt x="3149" y="-424"/>
                      <a:pt x="607" y="1282"/>
                      <a:pt x="92" y="3902"/>
                    </a:cubicBezTo>
                    <a:cubicBezTo>
                      <a:pt x="-411" y="6458"/>
                      <a:pt x="1201" y="8953"/>
                      <a:pt x="3739" y="9544"/>
                    </a:cubicBezTo>
                    <a:close/>
                  </a:path>
                </a:pathLst>
              </a:custGeom>
              <a:solidFill>
                <a:srgbClr val="000000"/>
              </a:solidFill>
              <a:ln w="4763" cap="flat">
                <a:noFill/>
                <a:prstDash val="solid"/>
                <a:miter/>
              </a:ln>
            </p:spPr>
            <p:txBody>
              <a:bodyPr rtlCol="0" anchor="ctr"/>
              <a:lstStyle/>
              <a:p>
                <a:endParaRPr lang="it-IT"/>
              </a:p>
            </p:txBody>
          </p:sp>
          <p:sp>
            <p:nvSpPr>
              <p:cNvPr id="28" name="Figura a mano libera: forma 27">
                <a:extLst>
                  <a:ext uri="{FF2B5EF4-FFF2-40B4-BE49-F238E27FC236}">
                    <a16:creationId xmlns:a16="http://schemas.microsoft.com/office/drawing/2014/main" id="{B69B641E-9C19-CF1D-182C-C46916441B49}"/>
                  </a:ext>
                </a:extLst>
              </p:cNvPr>
              <p:cNvSpPr/>
              <p:nvPr/>
            </p:nvSpPr>
            <p:spPr>
              <a:xfrm>
                <a:off x="5965928" y="1763892"/>
                <a:ext cx="22901" cy="11921"/>
              </a:xfrm>
              <a:custGeom>
                <a:avLst/>
                <a:gdLst>
                  <a:gd name="connsiteX0" fmla="*/ 3739 w 22901"/>
                  <a:gd name="connsiteY0" fmla="*/ 9544 h 11921"/>
                  <a:gd name="connsiteX1" fmla="*/ 17452 w 22901"/>
                  <a:gd name="connsiteY1" fmla="*/ 11881 h 11921"/>
                  <a:gd name="connsiteX2" fmla="*/ 18077 w 22901"/>
                  <a:gd name="connsiteY2" fmla="*/ 11921 h 11921"/>
                  <a:gd name="connsiteX3" fmla="*/ 22902 w 22901"/>
                  <a:gd name="connsiteY3" fmla="*/ 7076 h 11921"/>
                  <a:gd name="connsiteX4" fmla="*/ 18689 w 22901"/>
                  <a:gd name="connsiteY4" fmla="*/ 2292 h 11921"/>
                  <a:gd name="connsiteX5" fmla="*/ 5769 w 22901"/>
                  <a:gd name="connsiteY5" fmla="*/ 92 h 11921"/>
                  <a:gd name="connsiteX6" fmla="*/ 92 w 22901"/>
                  <a:gd name="connsiteY6" fmla="*/ 3902 h 11921"/>
                  <a:gd name="connsiteX7" fmla="*/ 3739 w 22901"/>
                  <a:gd name="connsiteY7" fmla="*/ 9544 h 1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01" h="11921">
                    <a:moveTo>
                      <a:pt x="3739" y="9544"/>
                    </a:moveTo>
                    <a:cubicBezTo>
                      <a:pt x="8138" y="10488"/>
                      <a:pt x="12752" y="11274"/>
                      <a:pt x="17452" y="11881"/>
                    </a:cubicBezTo>
                    <a:cubicBezTo>
                      <a:pt x="17659" y="11909"/>
                      <a:pt x="17868" y="11922"/>
                      <a:pt x="18077" y="11921"/>
                    </a:cubicBezTo>
                    <a:cubicBezTo>
                      <a:pt x="20747" y="11916"/>
                      <a:pt x="22908" y="9747"/>
                      <a:pt x="22902" y="7076"/>
                    </a:cubicBezTo>
                    <a:cubicBezTo>
                      <a:pt x="22897" y="4650"/>
                      <a:pt x="21095" y="2604"/>
                      <a:pt x="18689" y="2292"/>
                    </a:cubicBezTo>
                    <a:cubicBezTo>
                      <a:pt x="14253" y="1718"/>
                      <a:pt x="9907" y="980"/>
                      <a:pt x="5769" y="92"/>
                    </a:cubicBezTo>
                    <a:cubicBezTo>
                      <a:pt x="3149" y="-424"/>
                      <a:pt x="607" y="1282"/>
                      <a:pt x="92" y="3902"/>
                    </a:cubicBezTo>
                    <a:cubicBezTo>
                      <a:pt x="-411" y="6458"/>
                      <a:pt x="1201" y="8953"/>
                      <a:pt x="3739" y="9544"/>
                    </a:cubicBezTo>
                    <a:close/>
                  </a:path>
                </a:pathLst>
              </a:custGeom>
              <a:solidFill>
                <a:srgbClr val="000000"/>
              </a:solidFill>
              <a:ln w="4763" cap="flat">
                <a:noFill/>
                <a:prstDash val="solid"/>
                <a:miter/>
              </a:ln>
            </p:spPr>
            <p:txBody>
              <a:bodyPr rtlCol="0" anchor="ctr"/>
              <a:lstStyle/>
              <a:p>
                <a:endParaRPr lang="it-IT"/>
              </a:p>
            </p:txBody>
          </p:sp>
          <p:sp>
            <p:nvSpPr>
              <p:cNvPr id="29" name="Figura a mano libera: forma 28">
                <a:extLst>
                  <a:ext uri="{FF2B5EF4-FFF2-40B4-BE49-F238E27FC236}">
                    <a16:creationId xmlns:a16="http://schemas.microsoft.com/office/drawing/2014/main" id="{9043B857-2A78-4B9D-2181-EC797610D4C8}"/>
                  </a:ext>
                </a:extLst>
              </p:cNvPr>
              <p:cNvSpPr/>
              <p:nvPr/>
            </p:nvSpPr>
            <p:spPr>
              <a:xfrm>
                <a:off x="5965928" y="1734885"/>
                <a:ext cx="22901" cy="11921"/>
              </a:xfrm>
              <a:custGeom>
                <a:avLst/>
                <a:gdLst>
                  <a:gd name="connsiteX0" fmla="*/ 3739 w 22901"/>
                  <a:gd name="connsiteY0" fmla="*/ 9544 h 11921"/>
                  <a:gd name="connsiteX1" fmla="*/ 17452 w 22901"/>
                  <a:gd name="connsiteY1" fmla="*/ 11881 h 11921"/>
                  <a:gd name="connsiteX2" fmla="*/ 18077 w 22901"/>
                  <a:gd name="connsiteY2" fmla="*/ 11921 h 11921"/>
                  <a:gd name="connsiteX3" fmla="*/ 22902 w 22901"/>
                  <a:gd name="connsiteY3" fmla="*/ 7076 h 11921"/>
                  <a:gd name="connsiteX4" fmla="*/ 18689 w 22901"/>
                  <a:gd name="connsiteY4" fmla="*/ 2292 h 11921"/>
                  <a:gd name="connsiteX5" fmla="*/ 5769 w 22901"/>
                  <a:gd name="connsiteY5" fmla="*/ 92 h 11921"/>
                  <a:gd name="connsiteX6" fmla="*/ 92 w 22901"/>
                  <a:gd name="connsiteY6" fmla="*/ 3902 h 11921"/>
                  <a:gd name="connsiteX7" fmla="*/ 3739 w 22901"/>
                  <a:gd name="connsiteY7" fmla="*/ 9544 h 11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901" h="11921">
                    <a:moveTo>
                      <a:pt x="3739" y="9544"/>
                    </a:moveTo>
                    <a:cubicBezTo>
                      <a:pt x="8138" y="10488"/>
                      <a:pt x="12752" y="11274"/>
                      <a:pt x="17452" y="11881"/>
                    </a:cubicBezTo>
                    <a:cubicBezTo>
                      <a:pt x="17659" y="11909"/>
                      <a:pt x="17868" y="11922"/>
                      <a:pt x="18077" y="11921"/>
                    </a:cubicBezTo>
                    <a:cubicBezTo>
                      <a:pt x="20747" y="11916"/>
                      <a:pt x="22908" y="9747"/>
                      <a:pt x="22902" y="7076"/>
                    </a:cubicBezTo>
                    <a:cubicBezTo>
                      <a:pt x="22897" y="4650"/>
                      <a:pt x="21095" y="2604"/>
                      <a:pt x="18689" y="2292"/>
                    </a:cubicBezTo>
                    <a:cubicBezTo>
                      <a:pt x="14253" y="1718"/>
                      <a:pt x="9907" y="980"/>
                      <a:pt x="5769" y="92"/>
                    </a:cubicBezTo>
                    <a:cubicBezTo>
                      <a:pt x="3149" y="-424"/>
                      <a:pt x="607" y="1282"/>
                      <a:pt x="92" y="3902"/>
                    </a:cubicBezTo>
                    <a:cubicBezTo>
                      <a:pt x="-411" y="6458"/>
                      <a:pt x="1201" y="8953"/>
                      <a:pt x="3739" y="9544"/>
                    </a:cubicBezTo>
                    <a:close/>
                  </a:path>
                </a:pathLst>
              </a:custGeom>
              <a:solidFill>
                <a:srgbClr val="000000"/>
              </a:solidFill>
              <a:ln w="4763" cap="flat">
                <a:noFill/>
                <a:prstDash val="solid"/>
                <a:miter/>
              </a:ln>
            </p:spPr>
            <p:txBody>
              <a:bodyPr rtlCol="0" anchor="ctr"/>
              <a:lstStyle/>
              <a:p>
                <a:endParaRPr lang="it-IT"/>
              </a:p>
            </p:txBody>
          </p:sp>
          <p:sp>
            <p:nvSpPr>
              <p:cNvPr id="30" name="Figura a mano libera: forma 29">
                <a:extLst>
                  <a:ext uri="{FF2B5EF4-FFF2-40B4-BE49-F238E27FC236}">
                    <a16:creationId xmlns:a16="http://schemas.microsoft.com/office/drawing/2014/main" id="{509E4DF0-9593-101E-5F8B-755534FE56BF}"/>
                  </a:ext>
                </a:extLst>
              </p:cNvPr>
              <p:cNvSpPr/>
              <p:nvPr/>
            </p:nvSpPr>
            <p:spPr>
              <a:xfrm>
                <a:off x="5997116" y="1825590"/>
                <a:ext cx="23177" cy="9786"/>
              </a:xfrm>
              <a:custGeom>
                <a:avLst/>
                <a:gdLst>
                  <a:gd name="connsiteX0" fmla="*/ 4674 w 23177"/>
                  <a:gd name="connsiteY0" fmla="*/ 9673 h 9786"/>
                  <a:gd name="connsiteX1" fmla="*/ 11539 w 23177"/>
                  <a:gd name="connsiteY1" fmla="*/ 9787 h 9786"/>
                  <a:gd name="connsiteX2" fmla="*/ 18506 w 23177"/>
                  <a:gd name="connsiteY2" fmla="*/ 9671 h 9786"/>
                  <a:gd name="connsiteX3" fmla="*/ 23175 w 23177"/>
                  <a:gd name="connsiteY3" fmla="*/ 4676 h 9786"/>
                  <a:gd name="connsiteX4" fmla="*/ 23175 w 23177"/>
                  <a:gd name="connsiteY4" fmla="*/ 4676 h 9786"/>
                  <a:gd name="connsiteX5" fmla="*/ 18360 w 23177"/>
                  <a:gd name="connsiteY5" fmla="*/ 1 h 9786"/>
                  <a:gd name="connsiteX6" fmla="*/ 18180 w 23177"/>
                  <a:gd name="connsiteY6" fmla="*/ 7 h 9786"/>
                  <a:gd name="connsiteX7" fmla="*/ 4995 w 23177"/>
                  <a:gd name="connsiteY7" fmla="*/ 7 h 9786"/>
                  <a:gd name="connsiteX8" fmla="*/ 3 w 23177"/>
                  <a:gd name="connsiteY8" fmla="*/ 4678 h 9786"/>
                  <a:gd name="connsiteX9" fmla="*/ 4674 w 23177"/>
                  <a:gd name="connsiteY9" fmla="*/ 9672 h 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77" h="9786">
                    <a:moveTo>
                      <a:pt x="4674" y="9673"/>
                    </a:moveTo>
                    <a:cubicBezTo>
                      <a:pt x="6941" y="9749"/>
                      <a:pt x="9229" y="9787"/>
                      <a:pt x="11539" y="9787"/>
                    </a:cubicBezTo>
                    <a:cubicBezTo>
                      <a:pt x="13883" y="9787"/>
                      <a:pt x="16205" y="9748"/>
                      <a:pt x="18506" y="9671"/>
                    </a:cubicBezTo>
                    <a:cubicBezTo>
                      <a:pt x="21174" y="9581"/>
                      <a:pt x="23265" y="7345"/>
                      <a:pt x="23175" y="4676"/>
                    </a:cubicBezTo>
                    <a:cubicBezTo>
                      <a:pt x="23175" y="4676"/>
                      <a:pt x="23175" y="4676"/>
                      <a:pt x="23175" y="4676"/>
                    </a:cubicBezTo>
                    <a:cubicBezTo>
                      <a:pt x="23136" y="2055"/>
                      <a:pt x="20980" y="-38"/>
                      <a:pt x="18360" y="1"/>
                    </a:cubicBezTo>
                    <a:cubicBezTo>
                      <a:pt x="18300" y="1"/>
                      <a:pt x="18240" y="3"/>
                      <a:pt x="18180" y="7"/>
                    </a:cubicBezTo>
                    <a:cubicBezTo>
                      <a:pt x="13831" y="152"/>
                      <a:pt x="9346" y="155"/>
                      <a:pt x="4995" y="7"/>
                    </a:cubicBezTo>
                    <a:cubicBezTo>
                      <a:pt x="2327" y="-82"/>
                      <a:pt x="91" y="2010"/>
                      <a:pt x="3" y="4678"/>
                    </a:cubicBezTo>
                    <a:cubicBezTo>
                      <a:pt x="-86" y="7348"/>
                      <a:pt x="2006" y="9583"/>
                      <a:pt x="4674" y="9672"/>
                    </a:cubicBezTo>
                    <a:close/>
                  </a:path>
                </a:pathLst>
              </a:custGeom>
              <a:solidFill>
                <a:srgbClr val="000000"/>
              </a:solidFill>
              <a:ln w="4763" cap="flat">
                <a:noFill/>
                <a:prstDash val="solid"/>
                <a:miter/>
              </a:ln>
            </p:spPr>
            <p:txBody>
              <a:bodyPr rtlCol="0" anchor="ctr"/>
              <a:lstStyle/>
              <a:p>
                <a:endParaRPr lang="it-IT"/>
              </a:p>
            </p:txBody>
          </p:sp>
          <p:sp>
            <p:nvSpPr>
              <p:cNvPr id="31" name="Figura a mano libera: forma 30">
                <a:extLst>
                  <a:ext uri="{FF2B5EF4-FFF2-40B4-BE49-F238E27FC236}">
                    <a16:creationId xmlns:a16="http://schemas.microsoft.com/office/drawing/2014/main" id="{763F6E82-5344-5F8A-76B6-AD24608AD600}"/>
                  </a:ext>
                </a:extLst>
              </p:cNvPr>
              <p:cNvSpPr/>
              <p:nvPr/>
            </p:nvSpPr>
            <p:spPr>
              <a:xfrm>
                <a:off x="5997116" y="1767577"/>
                <a:ext cx="23177" cy="9785"/>
              </a:xfrm>
              <a:custGeom>
                <a:avLst/>
                <a:gdLst>
                  <a:gd name="connsiteX0" fmla="*/ 4674 w 23177"/>
                  <a:gd name="connsiteY0" fmla="*/ 9672 h 9785"/>
                  <a:gd name="connsiteX1" fmla="*/ 11539 w 23177"/>
                  <a:gd name="connsiteY1" fmla="*/ 9785 h 9785"/>
                  <a:gd name="connsiteX2" fmla="*/ 18506 w 23177"/>
                  <a:gd name="connsiteY2" fmla="*/ 9670 h 9785"/>
                  <a:gd name="connsiteX3" fmla="*/ 23175 w 23177"/>
                  <a:gd name="connsiteY3" fmla="*/ 4675 h 9785"/>
                  <a:gd name="connsiteX4" fmla="*/ 23175 w 23177"/>
                  <a:gd name="connsiteY4" fmla="*/ 4675 h 9785"/>
                  <a:gd name="connsiteX5" fmla="*/ 18313 w 23177"/>
                  <a:gd name="connsiteY5" fmla="*/ 1 h 9785"/>
                  <a:gd name="connsiteX6" fmla="*/ 18180 w 23177"/>
                  <a:gd name="connsiteY6" fmla="*/ 5 h 9785"/>
                  <a:gd name="connsiteX7" fmla="*/ 4995 w 23177"/>
                  <a:gd name="connsiteY7" fmla="*/ 5 h 9785"/>
                  <a:gd name="connsiteX8" fmla="*/ 3 w 23177"/>
                  <a:gd name="connsiteY8" fmla="*/ 4677 h 9785"/>
                  <a:gd name="connsiteX9" fmla="*/ 4674 w 23177"/>
                  <a:gd name="connsiteY9" fmla="*/ 9670 h 9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77" h="9785">
                    <a:moveTo>
                      <a:pt x="4674" y="9672"/>
                    </a:moveTo>
                    <a:cubicBezTo>
                      <a:pt x="6941" y="9747"/>
                      <a:pt x="9229" y="9785"/>
                      <a:pt x="11539" y="9785"/>
                    </a:cubicBezTo>
                    <a:cubicBezTo>
                      <a:pt x="13883" y="9785"/>
                      <a:pt x="16205" y="9746"/>
                      <a:pt x="18506" y="9670"/>
                    </a:cubicBezTo>
                    <a:cubicBezTo>
                      <a:pt x="21174" y="9580"/>
                      <a:pt x="23265" y="7344"/>
                      <a:pt x="23175" y="4675"/>
                    </a:cubicBezTo>
                    <a:cubicBezTo>
                      <a:pt x="23175" y="4675"/>
                      <a:pt x="23175" y="4675"/>
                      <a:pt x="23175" y="4675"/>
                    </a:cubicBezTo>
                    <a:cubicBezTo>
                      <a:pt x="23122" y="2041"/>
                      <a:pt x="20946" y="-51"/>
                      <a:pt x="18313" y="1"/>
                    </a:cubicBezTo>
                    <a:cubicBezTo>
                      <a:pt x="18268" y="2"/>
                      <a:pt x="18224" y="3"/>
                      <a:pt x="18180" y="5"/>
                    </a:cubicBezTo>
                    <a:cubicBezTo>
                      <a:pt x="13831" y="150"/>
                      <a:pt x="9346" y="154"/>
                      <a:pt x="4995" y="5"/>
                    </a:cubicBezTo>
                    <a:cubicBezTo>
                      <a:pt x="2327" y="-83"/>
                      <a:pt x="91" y="2008"/>
                      <a:pt x="3" y="4677"/>
                    </a:cubicBezTo>
                    <a:cubicBezTo>
                      <a:pt x="-86" y="7346"/>
                      <a:pt x="2006" y="9582"/>
                      <a:pt x="4674" y="9670"/>
                    </a:cubicBezTo>
                    <a:close/>
                  </a:path>
                </a:pathLst>
              </a:custGeom>
              <a:solidFill>
                <a:srgbClr val="000000"/>
              </a:solidFill>
              <a:ln w="4763" cap="flat">
                <a:noFill/>
                <a:prstDash val="solid"/>
                <a:miter/>
              </a:ln>
            </p:spPr>
            <p:txBody>
              <a:bodyPr rtlCol="0" anchor="ctr"/>
              <a:lstStyle/>
              <a:p>
                <a:endParaRPr lang="it-IT"/>
              </a:p>
            </p:txBody>
          </p:sp>
          <p:sp>
            <p:nvSpPr>
              <p:cNvPr id="32" name="Figura a mano libera: forma 31">
                <a:extLst>
                  <a:ext uri="{FF2B5EF4-FFF2-40B4-BE49-F238E27FC236}">
                    <a16:creationId xmlns:a16="http://schemas.microsoft.com/office/drawing/2014/main" id="{BA05FC28-2A21-3C26-2C90-E6F93B0AC14E}"/>
                  </a:ext>
                </a:extLst>
              </p:cNvPr>
              <p:cNvSpPr/>
              <p:nvPr/>
            </p:nvSpPr>
            <p:spPr>
              <a:xfrm>
                <a:off x="5997116" y="1796587"/>
                <a:ext cx="23177" cy="9782"/>
              </a:xfrm>
              <a:custGeom>
                <a:avLst/>
                <a:gdLst>
                  <a:gd name="connsiteX0" fmla="*/ 4674 w 23177"/>
                  <a:gd name="connsiteY0" fmla="*/ 9669 h 9782"/>
                  <a:gd name="connsiteX1" fmla="*/ 11539 w 23177"/>
                  <a:gd name="connsiteY1" fmla="*/ 9783 h 9782"/>
                  <a:gd name="connsiteX2" fmla="*/ 18505 w 23177"/>
                  <a:gd name="connsiteY2" fmla="*/ 9667 h 9782"/>
                  <a:gd name="connsiteX3" fmla="*/ 23175 w 23177"/>
                  <a:gd name="connsiteY3" fmla="*/ 4672 h 9782"/>
                  <a:gd name="connsiteX4" fmla="*/ 18180 w 23177"/>
                  <a:gd name="connsiteY4" fmla="*/ 3 h 9782"/>
                  <a:gd name="connsiteX5" fmla="*/ 4995 w 23177"/>
                  <a:gd name="connsiteY5" fmla="*/ 3 h 9782"/>
                  <a:gd name="connsiteX6" fmla="*/ 3 w 23177"/>
                  <a:gd name="connsiteY6" fmla="*/ 4675 h 9782"/>
                  <a:gd name="connsiteX7" fmla="*/ 4674 w 23177"/>
                  <a:gd name="connsiteY7" fmla="*/ 9669 h 9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177" h="9782">
                    <a:moveTo>
                      <a:pt x="4674" y="9669"/>
                    </a:moveTo>
                    <a:cubicBezTo>
                      <a:pt x="6941" y="9745"/>
                      <a:pt x="9229" y="9783"/>
                      <a:pt x="11539" y="9783"/>
                    </a:cubicBezTo>
                    <a:cubicBezTo>
                      <a:pt x="13883" y="9783"/>
                      <a:pt x="16205" y="9744"/>
                      <a:pt x="18505" y="9667"/>
                    </a:cubicBezTo>
                    <a:cubicBezTo>
                      <a:pt x="21174" y="9577"/>
                      <a:pt x="23265" y="7341"/>
                      <a:pt x="23175" y="4672"/>
                    </a:cubicBezTo>
                    <a:cubicBezTo>
                      <a:pt x="23085" y="2003"/>
                      <a:pt x="20848" y="-87"/>
                      <a:pt x="18180" y="3"/>
                    </a:cubicBezTo>
                    <a:cubicBezTo>
                      <a:pt x="13831" y="151"/>
                      <a:pt x="9346" y="148"/>
                      <a:pt x="4995" y="3"/>
                    </a:cubicBezTo>
                    <a:cubicBezTo>
                      <a:pt x="2340" y="-49"/>
                      <a:pt x="126" y="2022"/>
                      <a:pt x="3" y="4675"/>
                    </a:cubicBezTo>
                    <a:cubicBezTo>
                      <a:pt x="-86" y="7344"/>
                      <a:pt x="2005" y="9580"/>
                      <a:pt x="4674" y="9669"/>
                    </a:cubicBezTo>
                    <a:close/>
                  </a:path>
                </a:pathLst>
              </a:custGeom>
              <a:solidFill>
                <a:srgbClr val="000000"/>
              </a:solidFill>
              <a:ln w="4763" cap="flat">
                <a:noFill/>
                <a:prstDash val="solid"/>
                <a:miter/>
              </a:ln>
            </p:spPr>
            <p:txBody>
              <a:bodyPr rtlCol="0" anchor="ctr"/>
              <a:lstStyle/>
              <a:p>
                <a:endParaRPr lang="it-IT"/>
              </a:p>
            </p:txBody>
          </p:sp>
          <p:sp>
            <p:nvSpPr>
              <p:cNvPr id="33" name="Figura a mano libera: forma 32">
                <a:extLst>
                  <a:ext uri="{FF2B5EF4-FFF2-40B4-BE49-F238E27FC236}">
                    <a16:creationId xmlns:a16="http://schemas.microsoft.com/office/drawing/2014/main" id="{C61CD17C-58A0-67FA-1A5F-209827E93F61}"/>
                  </a:ext>
                </a:extLst>
              </p:cNvPr>
              <p:cNvSpPr/>
              <p:nvPr/>
            </p:nvSpPr>
            <p:spPr>
              <a:xfrm>
                <a:off x="5997116" y="1738568"/>
                <a:ext cx="23177" cy="9786"/>
              </a:xfrm>
              <a:custGeom>
                <a:avLst/>
                <a:gdLst>
                  <a:gd name="connsiteX0" fmla="*/ 4674 w 23177"/>
                  <a:gd name="connsiteY0" fmla="*/ 9673 h 9786"/>
                  <a:gd name="connsiteX1" fmla="*/ 11539 w 23177"/>
                  <a:gd name="connsiteY1" fmla="*/ 9787 h 9786"/>
                  <a:gd name="connsiteX2" fmla="*/ 18506 w 23177"/>
                  <a:gd name="connsiteY2" fmla="*/ 9671 h 9786"/>
                  <a:gd name="connsiteX3" fmla="*/ 23175 w 23177"/>
                  <a:gd name="connsiteY3" fmla="*/ 4676 h 9786"/>
                  <a:gd name="connsiteX4" fmla="*/ 23175 w 23177"/>
                  <a:gd name="connsiteY4" fmla="*/ 4676 h 9786"/>
                  <a:gd name="connsiteX5" fmla="*/ 18360 w 23177"/>
                  <a:gd name="connsiteY5" fmla="*/ 1 h 9786"/>
                  <a:gd name="connsiteX6" fmla="*/ 18180 w 23177"/>
                  <a:gd name="connsiteY6" fmla="*/ 7 h 9786"/>
                  <a:gd name="connsiteX7" fmla="*/ 4995 w 23177"/>
                  <a:gd name="connsiteY7" fmla="*/ 7 h 9786"/>
                  <a:gd name="connsiteX8" fmla="*/ 3 w 23177"/>
                  <a:gd name="connsiteY8" fmla="*/ 4679 h 9786"/>
                  <a:gd name="connsiteX9" fmla="*/ 4674 w 23177"/>
                  <a:gd name="connsiteY9" fmla="*/ 9672 h 9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3177" h="9786">
                    <a:moveTo>
                      <a:pt x="4674" y="9673"/>
                    </a:moveTo>
                    <a:cubicBezTo>
                      <a:pt x="6941" y="9749"/>
                      <a:pt x="9229" y="9787"/>
                      <a:pt x="11539" y="9787"/>
                    </a:cubicBezTo>
                    <a:cubicBezTo>
                      <a:pt x="13883" y="9787"/>
                      <a:pt x="16205" y="9748"/>
                      <a:pt x="18506" y="9671"/>
                    </a:cubicBezTo>
                    <a:cubicBezTo>
                      <a:pt x="21174" y="9581"/>
                      <a:pt x="23265" y="7345"/>
                      <a:pt x="23175" y="4676"/>
                    </a:cubicBezTo>
                    <a:cubicBezTo>
                      <a:pt x="23175" y="4676"/>
                      <a:pt x="23175" y="4676"/>
                      <a:pt x="23175" y="4676"/>
                    </a:cubicBezTo>
                    <a:cubicBezTo>
                      <a:pt x="23136" y="2055"/>
                      <a:pt x="20980" y="-38"/>
                      <a:pt x="18360" y="1"/>
                    </a:cubicBezTo>
                    <a:cubicBezTo>
                      <a:pt x="18300" y="1"/>
                      <a:pt x="18240" y="3"/>
                      <a:pt x="18180" y="7"/>
                    </a:cubicBezTo>
                    <a:cubicBezTo>
                      <a:pt x="13831" y="155"/>
                      <a:pt x="9346" y="152"/>
                      <a:pt x="4995" y="7"/>
                    </a:cubicBezTo>
                    <a:cubicBezTo>
                      <a:pt x="2327" y="-82"/>
                      <a:pt x="91" y="2010"/>
                      <a:pt x="3" y="4679"/>
                    </a:cubicBezTo>
                    <a:cubicBezTo>
                      <a:pt x="-86" y="7348"/>
                      <a:pt x="2006" y="9583"/>
                      <a:pt x="4674" y="9672"/>
                    </a:cubicBezTo>
                    <a:close/>
                  </a:path>
                </a:pathLst>
              </a:custGeom>
              <a:solidFill>
                <a:srgbClr val="000000"/>
              </a:solidFill>
              <a:ln w="4763" cap="flat">
                <a:noFill/>
                <a:prstDash val="solid"/>
                <a:miter/>
              </a:ln>
            </p:spPr>
            <p:txBody>
              <a:bodyPr rtlCol="0" anchor="ctr"/>
              <a:lstStyle/>
              <a:p>
                <a:endParaRPr lang="it-IT"/>
              </a:p>
            </p:txBody>
          </p:sp>
          <p:sp>
            <p:nvSpPr>
              <p:cNvPr id="34" name="Figura a mano libera: forma 33">
                <a:extLst>
                  <a:ext uri="{FF2B5EF4-FFF2-40B4-BE49-F238E27FC236}">
                    <a16:creationId xmlns:a16="http://schemas.microsoft.com/office/drawing/2014/main" id="{F26A98D3-3614-C483-C363-8E4677C3EFCE}"/>
                  </a:ext>
                </a:extLst>
              </p:cNvPr>
              <p:cNvSpPr/>
              <p:nvPr/>
            </p:nvSpPr>
            <p:spPr>
              <a:xfrm>
                <a:off x="5829782" y="1681162"/>
                <a:ext cx="357755" cy="368421"/>
              </a:xfrm>
              <a:custGeom>
                <a:avLst/>
                <a:gdLst>
                  <a:gd name="connsiteX0" fmla="*/ 356335 w 357755"/>
                  <a:gd name="connsiteY0" fmla="*/ 167911 h 368421"/>
                  <a:gd name="connsiteX1" fmla="*/ 288510 w 357755"/>
                  <a:gd name="connsiteY1" fmla="*/ 156051 h 368421"/>
                  <a:gd name="connsiteX2" fmla="*/ 259768 w 357755"/>
                  <a:gd name="connsiteY2" fmla="*/ 165592 h 368421"/>
                  <a:gd name="connsiteX3" fmla="*/ 201920 w 357755"/>
                  <a:gd name="connsiteY3" fmla="*/ 9025 h 368421"/>
                  <a:gd name="connsiteX4" fmla="*/ 155827 w 357755"/>
                  <a:gd name="connsiteY4" fmla="*/ 9025 h 368421"/>
                  <a:gd name="connsiteX5" fmla="*/ 97978 w 357755"/>
                  <a:gd name="connsiteY5" fmla="*/ 165597 h 368421"/>
                  <a:gd name="connsiteX6" fmla="*/ 69237 w 357755"/>
                  <a:gd name="connsiteY6" fmla="*/ 156050 h 368421"/>
                  <a:gd name="connsiteX7" fmla="*/ 1412 w 357755"/>
                  <a:gd name="connsiteY7" fmla="*/ 167910 h 368421"/>
                  <a:gd name="connsiteX8" fmla="*/ 1422 w 357755"/>
                  <a:gd name="connsiteY8" fmla="*/ 174752 h 368421"/>
                  <a:gd name="connsiteX9" fmla="*/ 4665 w 357755"/>
                  <a:gd name="connsiteY9" fmla="*/ 176160 h 368421"/>
                  <a:gd name="connsiteX10" fmla="*/ 68635 w 357755"/>
                  <a:gd name="connsiteY10" fmla="*/ 254488 h 368421"/>
                  <a:gd name="connsiteX11" fmla="*/ 136064 w 357755"/>
                  <a:gd name="connsiteY11" fmla="*/ 342421 h 368421"/>
                  <a:gd name="connsiteX12" fmla="*/ 147425 w 357755"/>
                  <a:gd name="connsiteY12" fmla="*/ 343481 h 368421"/>
                  <a:gd name="connsiteX13" fmla="*/ 186244 w 357755"/>
                  <a:gd name="connsiteY13" fmla="*/ 367563 h 368421"/>
                  <a:gd name="connsiteX14" fmla="*/ 210326 w 357755"/>
                  <a:gd name="connsiteY14" fmla="*/ 343481 h 368421"/>
                  <a:gd name="connsiteX15" fmla="*/ 221687 w 357755"/>
                  <a:gd name="connsiteY15" fmla="*/ 342421 h 368421"/>
                  <a:gd name="connsiteX16" fmla="*/ 289116 w 357755"/>
                  <a:gd name="connsiteY16" fmla="*/ 254488 h 368421"/>
                  <a:gd name="connsiteX17" fmla="*/ 353077 w 357755"/>
                  <a:gd name="connsiteY17" fmla="*/ 176160 h 368421"/>
                  <a:gd name="connsiteX18" fmla="*/ 357753 w 357755"/>
                  <a:gd name="connsiteY18" fmla="*/ 171172 h 368421"/>
                  <a:gd name="connsiteX19" fmla="*/ 356339 w 357755"/>
                  <a:gd name="connsiteY19" fmla="*/ 167910 h 368421"/>
                  <a:gd name="connsiteX20" fmla="*/ 110574 w 357755"/>
                  <a:gd name="connsiteY20" fmla="*/ 139895 h 368421"/>
                  <a:gd name="connsiteX21" fmla="*/ 121908 w 357755"/>
                  <a:gd name="connsiteY21" fmla="*/ 145116 h 368421"/>
                  <a:gd name="connsiteX22" fmla="*/ 128130 w 357755"/>
                  <a:gd name="connsiteY22" fmla="*/ 142283 h 368421"/>
                  <a:gd name="connsiteX23" fmla="*/ 125297 w 357755"/>
                  <a:gd name="connsiteY23" fmla="*/ 136060 h 368421"/>
                  <a:gd name="connsiteX24" fmla="*/ 113839 w 357755"/>
                  <a:gd name="connsiteY24" fmla="*/ 130699 h 368421"/>
                  <a:gd name="connsiteX25" fmla="*/ 112160 w 357755"/>
                  <a:gd name="connsiteY25" fmla="*/ 130119 h 368421"/>
                  <a:gd name="connsiteX26" fmla="*/ 115494 w 357755"/>
                  <a:gd name="connsiteY26" fmla="*/ 113372 h 368421"/>
                  <a:gd name="connsiteX27" fmla="*/ 121906 w 357755"/>
                  <a:gd name="connsiteY27" fmla="*/ 116111 h 368421"/>
                  <a:gd name="connsiteX28" fmla="*/ 128128 w 357755"/>
                  <a:gd name="connsiteY28" fmla="*/ 113278 h 368421"/>
                  <a:gd name="connsiteX29" fmla="*/ 125295 w 357755"/>
                  <a:gd name="connsiteY29" fmla="*/ 107055 h 368421"/>
                  <a:gd name="connsiteX30" fmla="*/ 117850 w 357755"/>
                  <a:gd name="connsiteY30" fmla="*/ 103799 h 368421"/>
                  <a:gd name="connsiteX31" fmla="*/ 122690 w 357755"/>
                  <a:gd name="connsiteY31" fmla="*/ 87247 h 368421"/>
                  <a:gd name="connsiteX32" fmla="*/ 123598 w 357755"/>
                  <a:gd name="connsiteY32" fmla="*/ 87412 h 368421"/>
                  <a:gd name="connsiteX33" fmla="*/ 128126 w 357755"/>
                  <a:gd name="connsiteY33" fmla="*/ 84270 h 368421"/>
                  <a:gd name="connsiteX34" fmla="*/ 125742 w 357755"/>
                  <a:gd name="connsiteY34" fmla="*/ 78327 h 368421"/>
                  <a:gd name="connsiteX35" fmla="*/ 146820 w 357755"/>
                  <a:gd name="connsiteY35" fmla="*/ 35465 h 368421"/>
                  <a:gd name="connsiteX36" fmla="*/ 153595 w 357755"/>
                  <a:gd name="connsiteY36" fmla="*/ 36597 h 368421"/>
                  <a:gd name="connsiteX37" fmla="*/ 154221 w 357755"/>
                  <a:gd name="connsiteY37" fmla="*/ 36638 h 368421"/>
                  <a:gd name="connsiteX38" fmla="*/ 159050 w 357755"/>
                  <a:gd name="connsiteY38" fmla="*/ 31787 h 368421"/>
                  <a:gd name="connsiteX39" fmla="*/ 154199 w 357755"/>
                  <a:gd name="connsiteY39" fmla="*/ 26957 h 368421"/>
                  <a:gd name="connsiteX40" fmla="*/ 153337 w 357755"/>
                  <a:gd name="connsiteY40" fmla="*/ 27036 h 368421"/>
                  <a:gd name="connsiteX41" fmla="*/ 153149 w 357755"/>
                  <a:gd name="connsiteY41" fmla="*/ 26749 h 368421"/>
                  <a:gd name="connsiteX42" fmla="*/ 162664 w 357755"/>
                  <a:gd name="connsiteY42" fmla="*/ 15864 h 368421"/>
                  <a:gd name="connsiteX43" fmla="*/ 195076 w 357755"/>
                  <a:gd name="connsiteY43" fmla="*/ 15861 h 368421"/>
                  <a:gd name="connsiteX44" fmla="*/ 204598 w 357755"/>
                  <a:gd name="connsiteY44" fmla="*/ 26749 h 368421"/>
                  <a:gd name="connsiteX45" fmla="*/ 204429 w 357755"/>
                  <a:gd name="connsiteY45" fmla="*/ 27011 h 368421"/>
                  <a:gd name="connsiteX46" fmla="*/ 198868 w 357755"/>
                  <a:gd name="connsiteY46" fmla="*/ 31000 h 368421"/>
                  <a:gd name="connsiteX47" fmla="*/ 202857 w 357755"/>
                  <a:gd name="connsiteY47" fmla="*/ 36561 h 368421"/>
                  <a:gd name="connsiteX48" fmla="*/ 203622 w 357755"/>
                  <a:gd name="connsiteY48" fmla="*/ 36625 h 368421"/>
                  <a:gd name="connsiteX49" fmla="*/ 204250 w 357755"/>
                  <a:gd name="connsiteY49" fmla="*/ 36585 h 368421"/>
                  <a:gd name="connsiteX50" fmla="*/ 210922 w 357755"/>
                  <a:gd name="connsiteY50" fmla="*/ 35466 h 368421"/>
                  <a:gd name="connsiteX51" fmla="*/ 232007 w 357755"/>
                  <a:gd name="connsiteY51" fmla="*/ 78343 h 368421"/>
                  <a:gd name="connsiteX52" fmla="*/ 229707 w 357755"/>
                  <a:gd name="connsiteY52" fmla="*/ 84237 h 368421"/>
                  <a:gd name="connsiteX53" fmla="*/ 234235 w 357755"/>
                  <a:gd name="connsiteY53" fmla="*/ 87376 h 368421"/>
                  <a:gd name="connsiteX54" fmla="*/ 235047 w 357755"/>
                  <a:gd name="connsiteY54" fmla="*/ 87228 h 368421"/>
                  <a:gd name="connsiteX55" fmla="*/ 239896 w 357755"/>
                  <a:gd name="connsiteY55" fmla="*/ 103799 h 368421"/>
                  <a:gd name="connsiteX56" fmla="*/ 232537 w 357755"/>
                  <a:gd name="connsiteY56" fmla="*/ 107019 h 368421"/>
                  <a:gd name="connsiteX57" fmla="*/ 229707 w 357755"/>
                  <a:gd name="connsiteY57" fmla="*/ 113244 h 368421"/>
                  <a:gd name="connsiteX58" fmla="*/ 235932 w 357755"/>
                  <a:gd name="connsiteY58" fmla="*/ 116074 h 368421"/>
                  <a:gd name="connsiteX59" fmla="*/ 242253 w 357755"/>
                  <a:gd name="connsiteY59" fmla="*/ 113371 h 368421"/>
                  <a:gd name="connsiteX60" fmla="*/ 245580 w 357755"/>
                  <a:gd name="connsiteY60" fmla="*/ 130099 h 368421"/>
                  <a:gd name="connsiteX61" fmla="*/ 243979 w 357755"/>
                  <a:gd name="connsiteY61" fmla="*/ 130656 h 368421"/>
                  <a:gd name="connsiteX62" fmla="*/ 232537 w 357755"/>
                  <a:gd name="connsiteY62" fmla="*/ 136026 h 368421"/>
                  <a:gd name="connsiteX63" fmla="*/ 229707 w 357755"/>
                  <a:gd name="connsiteY63" fmla="*/ 142251 h 368421"/>
                  <a:gd name="connsiteX64" fmla="*/ 235932 w 357755"/>
                  <a:gd name="connsiteY64" fmla="*/ 145081 h 368421"/>
                  <a:gd name="connsiteX65" fmla="*/ 247172 w 357755"/>
                  <a:gd name="connsiteY65" fmla="*/ 139893 h 368421"/>
                  <a:gd name="connsiteX66" fmla="*/ 250425 w 357755"/>
                  <a:gd name="connsiteY66" fmla="*/ 170209 h 368421"/>
                  <a:gd name="connsiteX67" fmla="*/ 205199 w 357755"/>
                  <a:gd name="connsiteY67" fmla="*/ 209111 h 368421"/>
                  <a:gd name="connsiteX68" fmla="*/ 204361 w 357755"/>
                  <a:gd name="connsiteY68" fmla="*/ 209897 h 368421"/>
                  <a:gd name="connsiteX69" fmla="*/ 200897 w 357755"/>
                  <a:gd name="connsiteY69" fmla="*/ 215118 h 368421"/>
                  <a:gd name="connsiteX70" fmla="*/ 198824 w 357755"/>
                  <a:gd name="connsiteY70" fmla="*/ 218245 h 368421"/>
                  <a:gd name="connsiteX71" fmla="*/ 196797 w 357755"/>
                  <a:gd name="connsiteY71" fmla="*/ 221522 h 368421"/>
                  <a:gd name="connsiteX72" fmla="*/ 178950 w 357755"/>
                  <a:gd name="connsiteY72" fmla="*/ 263255 h 368421"/>
                  <a:gd name="connsiteX73" fmla="*/ 178863 w 357755"/>
                  <a:gd name="connsiteY73" fmla="*/ 263255 h 368421"/>
                  <a:gd name="connsiteX74" fmla="*/ 107318 w 357755"/>
                  <a:gd name="connsiteY74" fmla="*/ 170222 h 368421"/>
                  <a:gd name="connsiteX75" fmla="*/ 110574 w 357755"/>
                  <a:gd name="connsiteY75" fmla="*/ 139895 h 368421"/>
                  <a:gd name="connsiteX76" fmla="*/ 279445 w 357755"/>
                  <a:gd name="connsiteY76" fmla="*/ 254489 h 368421"/>
                  <a:gd name="connsiteX77" fmla="*/ 220151 w 357755"/>
                  <a:gd name="connsiteY77" fmla="*/ 332876 h 368421"/>
                  <a:gd name="connsiteX78" fmla="*/ 209214 w 357755"/>
                  <a:gd name="connsiteY78" fmla="*/ 333815 h 368421"/>
                  <a:gd name="connsiteX79" fmla="*/ 206214 w 357755"/>
                  <a:gd name="connsiteY79" fmla="*/ 333815 h 368421"/>
                  <a:gd name="connsiteX80" fmla="*/ 201391 w 357755"/>
                  <a:gd name="connsiteY80" fmla="*/ 338314 h 368421"/>
                  <a:gd name="connsiteX81" fmla="*/ 165105 w 357755"/>
                  <a:gd name="connsiteY81" fmla="*/ 354709 h 368421"/>
                  <a:gd name="connsiteX82" fmla="*/ 156349 w 357755"/>
                  <a:gd name="connsiteY82" fmla="*/ 338195 h 368421"/>
                  <a:gd name="connsiteX83" fmla="*/ 151538 w 357755"/>
                  <a:gd name="connsiteY83" fmla="*/ 333815 h 368421"/>
                  <a:gd name="connsiteX84" fmla="*/ 148497 w 357755"/>
                  <a:gd name="connsiteY84" fmla="*/ 333815 h 368421"/>
                  <a:gd name="connsiteX85" fmla="*/ 137601 w 357755"/>
                  <a:gd name="connsiteY85" fmla="*/ 332876 h 368421"/>
                  <a:gd name="connsiteX86" fmla="*/ 78306 w 357755"/>
                  <a:gd name="connsiteY86" fmla="*/ 254489 h 368421"/>
                  <a:gd name="connsiteX87" fmla="*/ 16839 w 357755"/>
                  <a:gd name="connsiteY87" fmla="*/ 168369 h 368421"/>
                  <a:gd name="connsiteX88" fmla="*/ 16830 w 357755"/>
                  <a:gd name="connsiteY88" fmla="*/ 168278 h 368421"/>
                  <a:gd name="connsiteX89" fmla="*/ 67143 w 357755"/>
                  <a:gd name="connsiteY89" fmla="*/ 165489 h 368421"/>
                  <a:gd name="connsiteX90" fmla="*/ 174140 w 357755"/>
                  <a:gd name="connsiteY90" fmla="*/ 289485 h 368421"/>
                  <a:gd name="connsiteX91" fmla="*/ 174186 w 357755"/>
                  <a:gd name="connsiteY91" fmla="*/ 289630 h 368421"/>
                  <a:gd name="connsiteX92" fmla="*/ 173038 w 357755"/>
                  <a:gd name="connsiteY92" fmla="*/ 302050 h 368421"/>
                  <a:gd name="connsiteX93" fmla="*/ 177556 w 357755"/>
                  <a:gd name="connsiteY93" fmla="*/ 307182 h 368421"/>
                  <a:gd name="connsiteX94" fmla="*/ 177556 w 357755"/>
                  <a:gd name="connsiteY94" fmla="*/ 307182 h 368421"/>
                  <a:gd name="connsiteX95" fmla="*/ 177868 w 357755"/>
                  <a:gd name="connsiteY95" fmla="*/ 307192 h 368421"/>
                  <a:gd name="connsiteX96" fmla="*/ 182688 w 357755"/>
                  <a:gd name="connsiteY96" fmla="*/ 302664 h 368421"/>
                  <a:gd name="connsiteX97" fmla="*/ 212236 w 357755"/>
                  <a:gd name="connsiteY97" fmla="*/ 215515 h 368421"/>
                  <a:gd name="connsiteX98" fmla="*/ 212444 w 357755"/>
                  <a:gd name="connsiteY98" fmla="*/ 215050 h 368421"/>
                  <a:gd name="connsiteX99" fmla="*/ 290606 w 357755"/>
                  <a:gd name="connsiteY99" fmla="*/ 165489 h 368421"/>
                  <a:gd name="connsiteX100" fmla="*/ 340919 w 357755"/>
                  <a:gd name="connsiteY100" fmla="*/ 168280 h 368421"/>
                  <a:gd name="connsiteX101" fmla="*/ 340910 w 357755"/>
                  <a:gd name="connsiteY101" fmla="*/ 168372 h 368421"/>
                  <a:gd name="connsiteX102" fmla="*/ 279443 w 357755"/>
                  <a:gd name="connsiteY102" fmla="*/ 254489 h 368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357755" h="368421">
                    <a:moveTo>
                      <a:pt x="356335" y="167911"/>
                    </a:moveTo>
                    <a:cubicBezTo>
                      <a:pt x="341508" y="153079"/>
                      <a:pt x="319321" y="149206"/>
                      <a:pt x="288510" y="156051"/>
                    </a:cubicBezTo>
                    <a:cubicBezTo>
                      <a:pt x="278628" y="158238"/>
                      <a:pt x="268997" y="161435"/>
                      <a:pt x="259768" y="165592"/>
                    </a:cubicBezTo>
                    <a:cubicBezTo>
                      <a:pt x="254539" y="98388"/>
                      <a:pt x="233158" y="40204"/>
                      <a:pt x="201920" y="9025"/>
                    </a:cubicBezTo>
                    <a:cubicBezTo>
                      <a:pt x="188912" y="-3008"/>
                      <a:pt x="168835" y="-3008"/>
                      <a:pt x="155827" y="9025"/>
                    </a:cubicBezTo>
                    <a:cubicBezTo>
                      <a:pt x="124598" y="40197"/>
                      <a:pt x="103209" y="98399"/>
                      <a:pt x="97978" y="165597"/>
                    </a:cubicBezTo>
                    <a:cubicBezTo>
                      <a:pt x="88751" y="161436"/>
                      <a:pt x="79119" y="158237"/>
                      <a:pt x="69237" y="156050"/>
                    </a:cubicBezTo>
                    <a:cubicBezTo>
                      <a:pt x="38429" y="149205"/>
                      <a:pt x="16241" y="153083"/>
                      <a:pt x="1412" y="167910"/>
                    </a:cubicBezTo>
                    <a:cubicBezTo>
                      <a:pt x="-475" y="169802"/>
                      <a:pt x="-470" y="172865"/>
                      <a:pt x="1422" y="174752"/>
                    </a:cubicBezTo>
                    <a:cubicBezTo>
                      <a:pt x="2287" y="175614"/>
                      <a:pt x="3445" y="176117"/>
                      <a:pt x="4665" y="176160"/>
                    </a:cubicBezTo>
                    <a:cubicBezTo>
                      <a:pt x="7276" y="176255"/>
                      <a:pt x="68635" y="179343"/>
                      <a:pt x="68635" y="254488"/>
                    </a:cubicBezTo>
                    <a:cubicBezTo>
                      <a:pt x="68635" y="305100"/>
                      <a:pt x="102555" y="337034"/>
                      <a:pt x="136064" y="342421"/>
                    </a:cubicBezTo>
                    <a:cubicBezTo>
                      <a:pt x="139820" y="343055"/>
                      <a:pt x="143617" y="343409"/>
                      <a:pt x="147425" y="343481"/>
                    </a:cubicBezTo>
                    <a:cubicBezTo>
                      <a:pt x="151494" y="360850"/>
                      <a:pt x="168874" y="371632"/>
                      <a:pt x="186244" y="367563"/>
                    </a:cubicBezTo>
                    <a:cubicBezTo>
                      <a:pt x="198195" y="364763"/>
                      <a:pt x="207526" y="355432"/>
                      <a:pt x="210326" y="343481"/>
                    </a:cubicBezTo>
                    <a:cubicBezTo>
                      <a:pt x="214134" y="343408"/>
                      <a:pt x="217931" y="343054"/>
                      <a:pt x="221687" y="342421"/>
                    </a:cubicBezTo>
                    <a:cubicBezTo>
                      <a:pt x="255196" y="337034"/>
                      <a:pt x="289116" y="305098"/>
                      <a:pt x="289116" y="254488"/>
                    </a:cubicBezTo>
                    <a:cubicBezTo>
                      <a:pt x="289116" y="179343"/>
                      <a:pt x="350473" y="176255"/>
                      <a:pt x="353077" y="176160"/>
                    </a:cubicBezTo>
                    <a:cubicBezTo>
                      <a:pt x="355746" y="176074"/>
                      <a:pt x="357839" y="173841"/>
                      <a:pt x="357753" y="171172"/>
                    </a:cubicBezTo>
                    <a:cubicBezTo>
                      <a:pt x="357713" y="169945"/>
                      <a:pt x="357208" y="168778"/>
                      <a:pt x="356339" y="167910"/>
                    </a:cubicBezTo>
                    <a:close/>
                    <a:moveTo>
                      <a:pt x="110574" y="139895"/>
                    </a:moveTo>
                    <a:cubicBezTo>
                      <a:pt x="114218" y="141914"/>
                      <a:pt x="118006" y="143659"/>
                      <a:pt x="121908" y="145116"/>
                    </a:cubicBezTo>
                    <a:cubicBezTo>
                      <a:pt x="124408" y="146052"/>
                      <a:pt x="127194" y="144783"/>
                      <a:pt x="128130" y="142283"/>
                    </a:cubicBezTo>
                    <a:cubicBezTo>
                      <a:pt x="129066" y="139782"/>
                      <a:pt x="127797" y="136996"/>
                      <a:pt x="125297" y="136060"/>
                    </a:cubicBezTo>
                    <a:cubicBezTo>
                      <a:pt x="121330" y="134609"/>
                      <a:pt x="117496" y="132815"/>
                      <a:pt x="113839" y="130699"/>
                    </a:cubicBezTo>
                    <a:cubicBezTo>
                      <a:pt x="113321" y="130403"/>
                      <a:pt x="112751" y="130206"/>
                      <a:pt x="112160" y="130119"/>
                    </a:cubicBezTo>
                    <a:cubicBezTo>
                      <a:pt x="113161" y="124434"/>
                      <a:pt x="114251" y="118828"/>
                      <a:pt x="115494" y="113372"/>
                    </a:cubicBezTo>
                    <a:cubicBezTo>
                      <a:pt x="117522" y="114333"/>
                      <a:pt x="119631" y="115258"/>
                      <a:pt x="121906" y="116111"/>
                    </a:cubicBezTo>
                    <a:cubicBezTo>
                      <a:pt x="124406" y="117047"/>
                      <a:pt x="127192" y="115778"/>
                      <a:pt x="128128" y="113278"/>
                    </a:cubicBezTo>
                    <a:cubicBezTo>
                      <a:pt x="129064" y="110777"/>
                      <a:pt x="127796" y="107991"/>
                      <a:pt x="125295" y="107055"/>
                    </a:cubicBezTo>
                    <a:cubicBezTo>
                      <a:pt x="122759" y="106098"/>
                      <a:pt x="120274" y="105011"/>
                      <a:pt x="117850" y="103799"/>
                    </a:cubicBezTo>
                    <a:cubicBezTo>
                      <a:pt x="119330" y="98120"/>
                      <a:pt x="120943" y="92603"/>
                      <a:pt x="122690" y="87247"/>
                    </a:cubicBezTo>
                    <a:cubicBezTo>
                      <a:pt x="122987" y="87330"/>
                      <a:pt x="123291" y="87386"/>
                      <a:pt x="123598" y="87412"/>
                    </a:cubicBezTo>
                    <a:cubicBezTo>
                      <a:pt x="125615" y="87411"/>
                      <a:pt x="127420" y="86159"/>
                      <a:pt x="128126" y="84270"/>
                    </a:cubicBezTo>
                    <a:cubicBezTo>
                      <a:pt x="128969" y="81971"/>
                      <a:pt x="127940" y="79406"/>
                      <a:pt x="125742" y="78327"/>
                    </a:cubicBezTo>
                    <a:cubicBezTo>
                      <a:pt x="131054" y="63258"/>
                      <a:pt x="138129" y="48871"/>
                      <a:pt x="146820" y="35465"/>
                    </a:cubicBezTo>
                    <a:cubicBezTo>
                      <a:pt x="149072" y="35855"/>
                      <a:pt x="151279" y="36299"/>
                      <a:pt x="153595" y="36597"/>
                    </a:cubicBezTo>
                    <a:cubicBezTo>
                      <a:pt x="153803" y="36625"/>
                      <a:pt x="154011" y="36639"/>
                      <a:pt x="154221" y="36638"/>
                    </a:cubicBezTo>
                    <a:cubicBezTo>
                      <a:pt x="156894" y="36632"/>
                      <a:pt x="159056" y="34460"/>
                      <a:pt x="159050" y="31787"/>
                    </a:cubicBezTo>
                    <a:cubicBezTo>
                      <a:pt x="159044" y="29113"/>
                      <a:pt x="156872" y="26951"/>
                      <a:pt x="154199" y="26957"/>
                    </a:cubicBezTo>
                    <a:cubicBezTo>
                      <a:pt x="153910" y="26957"/>
                      <a:pt x="153622" y="26984"/>
                      <a:pt x="153337" y="27036"/>
                    </a:cubicBezTo>
                    <a:lnTo>
                      <a:pt x="153149" y="26749"/>
                    </a:lnTo>
                    <a:cubicBezTo>
                      <a:pt x="156096" y="22930"/>
                      <a:pt x="159273" y="19295"/>
                      <a:pt x="162664" y="15864"/>
                    </a:cubicBezTo>
                    <a:cubicBezTo>
                      <a:pt x="171618" y="6923"/>
                      <a:pt x="186120" y="6922"/>
                      <a:pt x="195076" y="15861"/>
                    </a:cubicBezTo>
                    <a:cubicBezTo>
                      <a:pt x="198470" y="19292"/>
                      <a:pt x="201650" y="22928"/>
                      <a:pt x="204598" y="26749"/>
                    </a:cubicBezTo>
                    <a:lnTo>
                      <a:pt x="204429" y="27011"/>
                    </a:lnTo>
                    <a:cubicBezTo>
                      <a:pt x="201792" y="26577"/>
                      <a:pt x="199302" y="28363"/>
                      <a:pt x="198868" y="31000"/>
                    </a:cubicBezTo>
                    <a:cubicBezTo>
                      <a:pt x="198434" y="33637"/>
                      <a:pt x="200219" y="36127"/>
                      <a:pt x="202857" y="36561"/>
                    </a:cubicBezTo>
                    <a:cubicBezTo>
                      <a:pt x="203110" y="36603"/>
                      <a:pt x="203366" y="36625"/>
                      <a:pt x="203622" y="36625"/>
                    </a:cubicBezTo>
                    <a:cubicBezTo>
                      <a:pt x="203832" y="36626"/>
                      <a:pt x="204042" y="36612"/>
                      <a:pt x="204250" y="36585"/>
                    </a:cubicBezTo>
                    <a:cubicBezTo>
                      <a:pt x="206536" y="36288"/>
                      <a:pt x="208705" y="35850"/>
                      <a:pt x="210922" y="35466"/>
                    </a:cubicBezTo>
                    <a:cubicBezTo>
                      <a:pt x="219617" y="48877"/>
                      <a:pt x="226694" y="63269"/>
                      <a:pt x="232007" y="78343"/>
                    </a:cubicBezTo>
                    <a:cubicBezTo>
                      <a:pt x="229864" y="79447"/>
                      <a:pt x="228879" y="81973"/>
                      <a:pt x="229707" y="84237"/>
                    </a:cubicBezTo>
                    <a:cubicBezTo>
                      <a:pt x="230415" y="86124"/>
                      <a:pt x="232219" y="87375"/>
                      <a:pt x="234235" y="87376"/>
                    </a:cubicBezTo>
                    <a:cubicBezTo>
                      <a:pt x="234509" y="87349"/>
                      <a:pt x="234781" y="87300"/>
                      <a:pt x="235047" y="87228"/>
                    </a:cubicBezTo>
                    <a:cubicBezTo>
                      <a:pt x="236787" y="92597"/>
                      <a:pt x="238404" y="98121"/>
                      <a:pt x="239896" y="103799"/>
                    </a:cubicBezTo>
                    <a:cubicBezTo>
                      <a:pt x="237500" y="104998"/>
                      <a:pt x="235044" y="106072"/>
                      <a:pt x="232537" y="107019"/>
                    </a:cubicBezTo>
                    <a:cubicBezTo>
                      <a:pt x="230037" y="107956"/>
                      <a:pt x="228770" y="110743"/>
                      <a:pt x="229707" y="113244"/>
                    </a:cubicBezTo>
                    <a:cubicBezTo>
                      <a:pt x="230645" y="115744"/>
                      <a:pt x="233432" y="117011"/>
                      <a:pt x="235932" y="116074"/>
                    </a:cubicBezTo>
                    <a:cubicBezTo>
                      <a:pt x="238173" y="115234"/>
                      <a:pt x="240254" y="114319"/>
                      <a:pt x="242253" y="113371"/>
                    </a:cubicBezTo>
                    <a:cubicBezTo>
                      <a:pt x="243495" y="118820"/>
                      <a:pt x="244581" y="124421"/>
                      <a:pt x="245580" y="130099"/>
                    </a:cubicBezTo>
                    <a:cubicBezTo>
                      <a:pt x="245018" y="130188"/>
                      <a:pt x="244475" y="130376"/>
                      <a:pt x="243979" y="130656"/>
                    </a:cubicBezTo>
                    <a:cubicBezTo>
                      <a:pt x="240330" y="132778"/>
                      <a:pt x="236501" y="134575"/>
                      <a:pt x="232537" y="136026"/>
                    </a:cubicBezTo>
                    <a:cubicBezTo>
                      <a:pt x="230037" y="136963"/>
                      <a:pt x="228770" y="139751"/>
                      <a:pt x="229707" y="142251"/>
                    </a:cubicBezTo>
                    <a:cubicBezTo>
                      <a:pt x="230645" y="144751"/>
                      <a:pt x="233432" y="146019"/>
                      <a:pt x="235932" y="145081"/>
                    </a:cubicBezTo>
                    <a:cubicBezTo>
                      <a:pt x="239802" y="143631"/>
                      <a:pt x="243558" y="141897"/>
                      <a:pt x="247172" y="139893"/>
                    </a:cubicBezTo>
                    <a:cubicBezTo>
                      <a:pt x="248627" y="149736"/>
                      <a:pt x="249711" y="159842"/>
                      <a:pt x="250425" y="170209"/>
                    </a:cubicBezTo>
                    <a:cubicBezTo>
                      <a:pt x="232752" y="179809"/>
                      <a:pt x="217333" y="193072"/>
                      <a:pt x="205199" y="209111"/>
                    </a:cubicBezTo>
                    <a:cubicBezTo>
                      <a:pt x="204889" y="209338"/>
                      <a:pt x="204607" y="209601"/>
                      <a:pt x="204361" y="209897"/>
                    </a:cubicBezTo>
                    <a:cubicBezTo>
                      <a:pt x="203134" y="211616"/>
                      <a:pt x="202050" y="213378"/>
                      <a:pt x="200897" y="215118"/>
                    </a:cubicBezTo>
                    <a:cubicBezTo>
                      <a:pt x="200193" y="216149"/>
                      <a:pt x="199501" y="217192"/>
                      <a:pt x="198824" y="218245"/>
                    </a:cubicBezTo>
                    <a:cubicBezTo>
                      <a:pt x="198138" y="219332"/>
                      <a:pt x="197455" y="220425"/>
                      <a:pt x="196797" y="221522"/>
                    </a:cubicBezTo>
                    <a:cubicBezTo>
                      <a:pt x="188883" y="234508"/>
                      <a:pt x="182873" y="248562"/>
                      <a:pt x="178950" y="263255"/>
                    </a:cubicBezTo>
                    <a:cubicBezTo>
                      <a:pt x="178926" y="263343"/>
                      <a:pt x="178887" y="263343"/>
                      <a:pt x="178863" y="263255"/>
                    </a:cubicBezTo>
                    <a:cubicBezTo>
                      <a:pt x="168885" y="223695"/>
                      <a:pt x="142991" y="190023"/>
                      <a:pt x="107318" y="170222"/>
                    </a:cubicBezTo>
                    <a:cubicBezTo>
                      <a:pt x="108019" y="159867"/>
                      <a:pt x="109105" y="149758"/>
                      <a:pt x="110574" y="139895"/>
                    </a:cubicBezTo>
                    <a:close/>
                    <a:moveTo>
                      <a:pt x="279445" y="254489"/>
                    </a:moveTo>
                    <a:cubicBezTo>
                      <a:pt x="279445" y="301796"/>
                      <a:pt x="248710" y="328284"/>
                      <a:pt x="220151" y="332876"/>
                    </a:cubicBezTo>
                    <a:cubicBezTo>
                      <a:pt x="216537" y="333484"/>
                      <a:pt x="212879" y="333798"/>
                      <a:pt x="209214" y="333815"/>
                    </a:cubicBezTo>
                    <a:lnTo>
                      <a:pt x="206214" y="333815"/>
                    </a:lnTo>
                    <a:cubicBezTo>
                      <a:pt x="203701" y="333883"/>
                      <a:pt x="201632" y="335812"/>
                      <a:pt x="201391" y="338314"/>
                    </a:cubicBezTo>
                    <a:cubicBezTo>
                      <a:pt x="199844" y="354353"/>
                      <a:pt x="182135" y="364938"/>
                      <a:pt x="165105" y="354709"/>
                    </a:cubicBezTo>
                    <a:cubicBezTo>
                      <a:pt x="159713" y="350922"/>
                      <a:pt x="156458" y="344784"/>
                      <a:pt x="156349" y="338195"/>
                    </a:cubicBezTo>
                    <a:cubicBezTo>
                      <a:pt x="156115" y="335713"/>
                      <a:pt x="154031" y="333815"/>
                      <a:pt x="151538" y="333815"/>
                    </a:cubicBezTo>
                    <a:lnTo>
                      <a:pt x="148497" y="333815"/>
                    </a:lnTo>
                    <a:cubicBezTo>
                      <a:pt x="144844" y="333846"/>
                      <a:pt x="141195" y="333531"/>
                      <a:pt x="137601" y="332876"/>
                    </a:cubicBezTo>
                    <a:cubicBezTo>
                      <a:pt x="109041" y="328283"/>
                      <a:pt x="78306" y="301796"/>
                      <a:pt x="78306" y="254489"/>
                    </a:cubicBezTo>
                    <a:cubicBezTo>
                      <a:pt x="78306" y="191079"/>
                      <a:pt x="37589" y="173308"/>
                      <a:pt x="16839" y="168369"/>
                    </a:cubicBezTo>
                    <a:cubicBezTo>
                      <a:pt x="16770" y="168353"/>
                      <a:pt x="16768" y="168313"/>
                      <a:pt x="16830" y="168278"/>
                    </a:cubicBezTo>
                    <a:cubicBezTo>
                      <a:pt x="28909" y="161579"/>
                      <a:pt x="45495" y="160684"/>
                      <a:pt x="67143" y="165489"/>
                    </a:cubicBezTo>
                    <a:cubicBezTo>
                      <a:pt x="125372" y="178430"/>
                      <a:pt x="166371" y="225942"/>
                      <a:pt x="174140" y="289485"/>
                    </a:cubicBezTo>
                    <a:cubicBezTo>
                      <a:pt x="174147" y="289537"/>
                      <a:pt x="174178" y="289579"/>
                      <a:pt x="174186" y="289630"/>
                    </a:cubicBezTo>
                    <a:cubicBezTo>
                      <a:pt x="173702" y="293686"/>
                      <a:pt x="173307" y="297812"/>
                      <a:pt x="173038" y="302050"/>
                    </a:cubicBezTo>
                    <a:cubicBezTo>
                      <a:pt x="172868" y="304715"/>
                      <a:pt x="174891" y="307012"/>
                      <a:pt x="177556" y="307182"/>
                    </a:cubicBezTo>
                    <a:cubicBezTo>
                      <a:pt x="177556" y="307182"/>
                      <a:pt x="177556" y="307182"/>
                      <a:pt x="177556" y="307182"/>
                    </a:cubicBezTo>
                    <a:cubicBezTo>
                      <a:pt x="177660" y="307189"/>
                      <a:pt x="177764" y="307192"/>
                      <a:pt x="177868" y="307192"/>
                    </a:cubicBezTo>
                    <a:cubicBezTo>
                      <a:pt x="180417" y="307189"/>
                      <a:pt x="182526" y="305208"/>
                      <a:pt x="182688" y="302664"/>
                    </a:cubicBezTo>
                    <a:cubicBezTo>
                      <a:pt x="183851" y="271358"/>
                      <a:pt x="194120" y="241072"/>
                      <a:pt x="212236" y="215515"/>
                    </a:cubicBezTo>
                    <a:cubicBezTo>
                      <a:pt x="212314" y="215364"/>
                      <a:pt x="212384" y="215208"/>
                      <a:pt x="212444" y="215050"/>
                    </a:cubicBezTo>
                    <a:cubicBezTo>
                      <a:pt x="231657" y="189631"/>
                      <a:pt x="259421" y="172026"/>
                      <a:pt x="290606" y="165489"/>
                    </a:cubicBezTo>
                    <a:cubicBezTo>
                      <a:pt x="312255" y="160679"/>
                      <a:pt x="328838" y="161577"/>
                      <a:pt x="340919" y="168280"/>
                    </a:cubicBezTo>
                    <a:cubicBezTo>
                      <a:pt x="340981" y="168315"/>
                      <a:pt x="340980" y="168355"/>
                      <a:pt x="340910" y="168372"/>
                    </a:cubicBezTo>
                    <a:cubicBezTo>
                      <a:pt x="320161" y="173308"/>
                      <a:pt x="279443" y="191079"/>
                      <a:pt x="279443" y="254489"/>
                    </a:cubicBezTo>
                    <a:close/>
                  </a:path>
                </a:pathLst>
              </a:custGeom>
              <a:solidFill>
                <a:srgbClr val="000000"/>
              </a:solidFill>
              <a:ln w="4763" cap="flat">
                <a:noFill/>
                <a:prstDash val="solid"/>
                <a:miter/>
              </a:ln>
            </p:spPr>
            <p:txBody>
              <a:bodyPr rtlCol="0" anchor="ctr"/>
              <a:lstStyle/>
              <a:p>
                <a:endParaRPr lang="it-IT"/>
              </a:p>
            </p:txBody>
          </p:sp>
        </p:grpSp>
        <p:sp>
          <p:nvSpPr>
            <p:cNvPr id="16" name="Elemento grafico 7" descr="Lente di ingrandimento contorno">
              <a:extLst>
                <a:ext uri="{FF2B5EF4-FFF2-40B4-BE49-F238E27FC236}">
                  <a16:creationId xmlns:a16="http://schemas.microsoft.com/office/drawing/2014/main" id="{82F9E0E1-D38D-073B-CDEC-8AFEF45ADADE}"/>
                </a:ext>
              </a:extLst>
            </p:cNvPr>
            <p:cNvSpPr/>
            <p:nvPr/>
          </p:nvSpPr>
          <p:spPr>
            <a:xfrm rot="19925424">
              <a:off x="5795313" y="1574460"/>
              <a:ext cx="654113" cy="653709"/>
            </a:xfrm>
            <a:custGeom>
              <a:avLst/>
              <a:gdLst>
                <a:gd name="connsiteX0" fmla="*/ 523203 w 654113"/>
                <a:gd name="connsiteY0" fmla="*/ 439933 h 653709"/>
                <a:gd name="connsiteX1" fmla="*/ 452498 w 654113"/>
                <a:gd name="connsiteY1" fmla="*/ 439933 h 653709"/>
                <a:gd name="connsiteX2" fmla="*/ 417562 w 654113"/>
                <a:gd name="connsiteY2" fmla="*/ 404997 h 653709"/>
                <a:gd name="connsiteX3" fmla="*/ 404253 w 654113"/>
                <a:gd name="connsiteY3" fmla="*/ 63952 h 653709"/>
                <a:gd name="connsiteX4" fmla="*/ 64040 w 654113"/>
                <a:gd name="connsiteY4" fmla="*/ 78093 h 653709"/>
                <a:gd name="connsiteX5" fmla="*/ 77350 w 654113"/>
                <a:gd name="connsiteY5" fmla="*/ 419138 h 653709"/>
                <a:gd name="connsiteX6" fmla="*/ 406749 w 654113"/>
                <a:gd name="connsiteY6" fmla="*/ 417474 h 653709"/>
                <a:gd name="connsiteX7" fmla="*/ 441685 w 654113"/>
                <a:gd name="connsiteY7" fmla="*/ 452410 h 653709"/>
                <a:gd name="connsiteX8" fmla="*/ 428376 w 654113"/>
                <a:gd name="connsiteY8" fmla="*/ 484851 h 653709"/>
                <a:gd name="connsiteX9" fmla="*/ 441685 w 654113"/>
                <a:gd name="connsiteY9" fmla="*/ 523115 h 653709"/>
                <a:gd name="connsiteX10" fmla="*/ 558971 w 654113"/>
                <a:gd name="connsiteY10" fmla="*/ 640401 h 653709"/>
                <a:gd name="connsiteX11" fmla="*/ 592243 w 654113"/>
                <a:gd name="connsiteY11" fmla="*/ 653710 h 653709"/>
                <a:gd name="connsiteX12" fmla="*/ 635498 w 654113"/>
                <a:gd name="connsiteY12" fmla="*/ 635410 h 653709"/>
                <a:gd name="connsiteX13" fmla="*/ 653798 w 654113"/>
                <a:gd name="connsiteY13" fmla="*/ 596314 h 653709"/>
                <a:gd name="connsiteX14" fmla="*/ 640489 w 654113"/>
                <a:gd name="connsiteY14" fmla="*/ 558051 h 653709"/>
                <a:gd name="connsiteX15" fmla="*/ 523203 w 654113"/>
                <a:gd name="connsiteY15" fmla="*/ 439933 h 653709"/>
                <a:gd name="connsiteX16" fmla="*/ 83172 w 654113"/>
                <a:gd name="connsiteY16" fmla="*/ 400006 h 653709"/>
                <a:gd name="connsiteX17" fmla="*/ 83172 w 654113"/>
                <a:gd name="connsiteY17" fmla="*/ 82252 h 653709"/>
                <a:gd name="connsiteX18" fmla="*/ 400926 w 654113"/>
                <a:gd name="connsiteY18" fmla="*/ 82252 h 653709"/>
                <a:gd name="connsiteX19" fmla="*/ 400926 w 654113"/>
                <a:gd name="connsiteY19" fmla="*/ 400006 h 653709"/>
                <a:gd name="connsiteX20" fmla="*/ 242049 w 654113"/>
                <a:gd name="connsiteY20" fmla="*/ 465719 h 653709"/>
                <a:gd name="connsiteX21" fmla="*/ 83172 w 654113"/>
                <a:gd name="connsiteY21" fmla="*/ 400006 h 653709"/>
                <a:gd name="connsiteX22" fmla="*/ 623021 w 654113"/>
                <a:gd name="connsiteY22" fmla="*/ 622101 h 653709"/>
                <a:gd name="connsiteX23" fmla="*/ 569784 w 654113"/>
                <a:gd name="connsiteY23" fmla="*/ 627092 h 653709"/>
                <a:gd name="connsiteX24" fmla="*/ 453330 w 654113"/>
                <a:gd name="connsiteY24" fmla="*/ 510637 h 653709"/>
                <a:gd name="connsiteX25" fmla="*/ 445012 w 654113"/>
                <a:gd name="connsiteY25" fmla="*/ 485683 h 653709"/>
                <a:gd name="connsiteX26" fmla="*/ 459153 w 654113"/>
                <a:gd name="connsiteY26" fmla="*/ 457401 h 653709"/>
                <a:gd name="connsiteX27" fmla="*/ 490762 w 654113"/>
                <a:gd name="connsiteY27" fmla="*/ 443260 h 653709"/>
                <a:gd name="connsiteX28" fmla="*/ 512389 w 654113"/>
                <a:gd name="connsiteY28" fmla="*/ 451579 h 653709"/>
                <a:gd name="connsiteX29" fmla="*/ 628843 w 654113"/>
                <a:gd name="connsiteY29" fmla="*/ 568865 h 653709"/>
                <a:gd name="connsiteX30" fmla="*/ 637161 w 654113"/>
                <a:gd name="connsiteY30" fmla="*/ 593819 h 653709"/>
                <a:gd name="connsiteX31" fmla="*/ 623021 w 654113"/>
                <a:gd name="connsiteY31" fmla="*/ 622101 h 653709"/>
                <a:gd name="connsiteX32" fmla="*/ 623021 w 654113"/>
                <a:gd name="connsiteY32" fmla="*/ 622101 h 653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54113" h="653709">
                  <a:moveTo>
                    <a:pt x="523203" y="439933"/>
                  </a:moveTo>
                  <a:cubicBezTo>
                    <a:pt x="504903" y="421633"/>
                    <a:pt x="474957" y="422465"/>
                    <a:pt x="452498" y="439933"/>
                  </a:cubicBezTo>
                  <a:lnTo>
                    <a:pt x="417562" y="404997"/>
                  </a:lnTo>
                  <a:cubicBezTo>
                    <a:pt x="508230" y="306843"/>
                    <a:pt x="502407" y="154620"/>
                    <a:pt x="404253" y="63952"/>
                  </a:cubicBezTo>
                  <a:cubicBezTo>
                    <a:pt x="306099" y="-26715"/>
                    <a:pt x="154708" y="-20061"/>
                    <a:pt x="64040" y="78093"/>
                  </a:cubicBezTo>
                  <a:cubicBezTo>
                    <a:pt x="-26627" y="176248"/>
                    <a:pt x="-19973" y="328470"/>
                    <a:pt x="77350" y="419138"/>
                  </a:cubicBezTo>
                  <a:cubicBezTo>
                    <a:pt x="170513" y="505647"/>
                    <a:pt x="314417" y="504815"/>
                    <a:pt x="406749" y="417474"/>
                  </a:cubicBezTo>
                  <a:lnTo>
                    <a:pt x="441685" y="452410"/>
                  </a:lnTo>
                  <a:cubicBezTo>
                    <a:pt x="434198" y="461560"/>
                    <a:pt x="430039" y="473206"/>
                    <a:pt x="428376" y="484851"/>
                  </a:cubicBezTo>
                  <a:cubicBezTo>
                    <a:pt x="426712" y="498992"/>
                    <a:pt x="431703" y="513133"/>
                    <a:pt x="441685" y="523115"/>
                  </a:cubicBezTo>
                  <a:lnTo>
                    <a:pt x="558971" y="640401"/>
                  </a:lnTo>
                  <a:cubicBezTo>
                    <a:pt x="568121" y="648719"/>
                    <a:pt x="579766" y="653710"/>
                    <a:pt x="592243" y="653710"/>
                  </a:cubicBezTo>
                  <a:cubicBezTo>
                    <a:pt x="608880" y="653710"/>
                    <a:pt x="623852" y="647055"/>
                    <a:pt x="635498" y="635410"/>
                  </a:cubicBezTo>
                  <a:cubicBezTo>
                    <a:pt x="646311" y="625428"/>
                    <a:pt x="652966" y="611287"/>
                    <a:pt x="653798" y="596314"/>
                  </a:cubicBezTo>
                  <a:cubicBezTo>
                    <a:pt x="655461" y="582174"/>
                    <a:pt x="650471" y="568033"/>
                    <a:pt x="640489" y="558051"/>
                  </a:cubicBezTo>
                  <a:lnTo>
                    <a:pt x="523203" y="439933"/>
                  </a:lnTo>
                  <a:close/>
                  <a:moveTo>
                    <a:pt x="83172" y="400006"/>
                  </a:moveTo>
                  <a:cubicBezTo>
                    <a:pt x="-4168" y="312665"/>
                    <a:pt x="-4168" y="170425"/>
                    <a:pt x="83172" y="82252"/>
                  </a:cubicBezTo>
                  <a:cubicBezTo>
                    <a:pt x="170513" y="-5920"/>
                    <a:pt x="312753" y="-5088"/>
                    <a:pt x="400926" y="82252"/>
                  </a:cubicBezTo>
                  <a:cubicBezTo>
                    <a:pt x="489098" y="169593"/>
                    <a:pt x="488266" y="311834"/>
                    <a:pt x="400926" y="400006"/>
                  </a:cubicBezTo>
                  <a:cubicBezTo>
                    <a:pt x="358503" y="442429"/>
                    <a:pt x="301940" y="465719"/>
                    <a:pt x="242049" y="465719"/>
                  </a:cubicBezTo>
                  <a:cubicBezTo>
                    <a:pt x="182990" y="465719"/>
                    <a:pt x="125595" y="442429"/>
                    <a:pt x="83172" y="400006"/>
                  </a:cubicBezTo>
                  <a:close/>
                  <a:moveTo>
                    <a:pt x="623021" y="622101"/>
                  </a:moveTo>
                  <a:cubicBezTo>
                    <a:pt x="607216" y="637905"/>
                    <a:pt x="583093" y="640401"/>
                    <a:pt x="569784" y="627092"/>
                  </a:cubicBezTo>
                  <a:lnTo>
                    <a:pt x="453330" y="510637"/>
                  </a:lnTo>
                  <a:cubicBezTo>
                    <a:pt x="446676" y="503983"/>
                    <a:pt x="444180" y="494833"/>
                    <a:pt x="445012" y="485683"/>
                  </a:cubicBezTo>
                  <a:cubicBezTo>
                    <a:pt x="445844" y="474869"/>
                    <a:pt x="450835" y="464888"/>
                    <a:pt x="459153" y="457401"/>
                  </a:cubicBezTo>
                  <a:cubicBezTo>
                    <a:pt x="467471" y="449083"/>
                    <a:pt x="479116" y="444092"/>
                    <a:pt x="490762" y="443260"/>
                  </a:cubicBezTo>
                  <a:cubicBezTo>
                    <a:pt x="499080" y="443260"/>
                    <a:pt x="506566" y="445756"/>
                    <a:pt x="512389" y="451579"/>
                  </a:cubicBezTo>
                  <a:lnTo>
                    <a:pt x="628843" y="568865"/>
                  </a:lnTo>
                  <a:cubicBezTo>
                    <a:pt x="635498" y="575519"/>
                    <a:pt x="637993" y="584669"/>
                    <a:pt x="637161" y="593819"/>
                  </a:cubicBezTo>
                  <a:cubicBezTo>
                    <a:pt x="635498" y="604633"/>
                    <a:pt x="631339" y="614614"/>
                    <a:pt x="623021" y="622101"/>
                  </a:cubicBezTo>
                  <a:cubicBezTo>
                    <a:pt x="623021" y="622101"/>
                    <a:pt x="623021" y="622101"/>
                    <a:pt x="623021" y="622101"/>
                  </a:cubicBezTo>
                  <a:close/>
                </a:path>
              </a:pathLst>
            </a:custGeom>
            <a:solidFill>
              <a:srgbClr val="000000"/>
            </a:solidFill>
            <a:ln w="8235" cap="flat">
              <a:noFill/>
              <a:prstDash val="solid"/>
              <a:miter/>
            </a:ln>
          </p:spPr>
          <p:txBody>
            <a:bodyPr rtlCol="0" anchor="ctr"/>
            <a:lstStyle/>
            <a:p>
              <a:endParaRPr lang="it-IT"/>
            </a:p>
          </p:txBody>
        </p:sp>
      </p:grpSp>
      <p:pic>
        <p:nvPicPr>
          <p:cNvPr id="35" name="Elemento grafico 34" descr="Colture contorno">
            <a:extLst>
              <a:ext uri="{FF2B5EF4-FFF2-40B4-BE49-F238E27FC236}">
                <a16:creationId xmlns:a16="http://schemas.microsoft.com/office/drawing/2014/main" id="{441F6515-ED8C-B33C-A015-9607F0A209A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58720" y="2849211"/>
            <a:ext cx="658632" cy="658632"/>
          </a:xfrm>
          <a:prstGeom prst="rect">
            <a:avLst/>
          </a:prstGeom>
        </p:spPr>
      </p:pic>
      <p:pic>
        <p:nvPicPr>
          <p:cNvPr id="36" name="Elemento grafico 35" descr="Seme di germoglio contorno">
            <a:extLst>
              <a:ext uri="{FF2B5EF4-FFF2-40B4-BE49-F238E27FC236}">
                <a16:creationId xmlns:a16="http://schemas.microsoft.com/office/drawing/2014/main" id="{B45F575B-45CE-C0B6-2206-970F6323B25F}"/>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2713878" y="1447865"/>
            <a:ext cx="743376" cy="743376"/>
          </a:xfrm>
          <a:prstGeom prst="rect">
            <a:avLst/>
          </a:prstGeom>
        </p:spPr>
      </p:pic>
      <p:sp>
        <p:nvSpPr>
          <p:cNvPr id="38" name="CasellaDiTesto 37">
            <a:extLst>
              <a:ext uri="{FF2B5EF4-FFF2-40B4-BE49-F238E27FC236}">
                <a16:creationId xmlns:a16="http://schemas.microsoft.com/office/drawing/2014/main" id="{A47D76C2-BD2E-43D3-A357-4DF8F5A15FAB}"/>
              </a:ext>
            </a:extLst>
          </p:cNvPr>
          <p:cNvSpPr txBox="1"/>
          <p:nvPr/>
        </p:nvSpPr>
        <p:spPr>
          <a:xfrm>
            <a:off x="4023133" y="1838150"/>
            <a:ext cx="5110432" cy="1477328"/>
          </a:xfrm>
          <a:prstGeom prst="rect">
            <a:avLst/>
          </a:prstGeom>
          <a:noFill/>
        </p:spPr>
        <p:txBody>
          <a:bodyPr wrap="square" rtlCol="0">
            <a:spAutoFit/>
          </a:bodyPr>
          <a:lstStyle/>
          <a:p>
            <a:r>
              <a:rPr lang="it-IT" dirty="0">
                <a:solidFill>
                  <a:schemeClr val="tx1">
                    <a:lumMod val="75000"/>
                    <a:lumOff val="25000"/>
                  </a:schemeClr>
                </a:solidFill>
                <a:latin typeface="Helvetica Light" pitchFamily="50" charset="0"/>
              </a:rPr>
              <a:t>AMS, grazie ad alcuni algoritmi, monitora specifici </a:t>
            </a:r>
            <a:r>
              <a:rPr lang="it-IT" b="1" u="sng" dirty="0">
                <a:solidFill>
                  <a:schemeClr val="tx1">
                    <a:lumMod val="75000"/>
                    <a:lumOff val="25000"/>
                  </a:schemeClr>
                </a:solidFill>
                <a:latin typeface="Helvetica Light" pitchFamily="50" charset="0"/>
              </a:rPr>
              <a:t>indicatori</a:t>
            </a:r>
            <a:r>
              <a:rPr lang="it-IT" dirty="0">
                <a:solidFill>
                  <a:schemeClr val="tx1">
                    <a:lumMod val="75000"/>
                    <a:lumOff val="25000"/>
                  </a:schemeClr>
                </a:solidFill>
                <a:latin typeface="Helvetica Light" pitchFamily="50" charset="0"/>
              </a:rPr>
              <a:t> (marker) che vengono incrociati con le condizioni di ammissibilità previste dai vari interventi e restituisce le «bandierine».</a:t>
            </a:r>
            <a:endParaRPr lang="it-IT" dirty="0">
              <a:latin typeface="Helvetica Light" pitchFamily="50" charset="0"/>
            </a:endParaRPr>
          </a:p>
        </p:txBody>
      </p:sp>
      <p:sp>
        <p:nvSpPr>
          <p:cNvPr id="39" name="CasellaDiTesto 38">
            <a:extLst>
              <a:ext uri="{FF2B5EF4-FFF2-40B4-BE49-F238E27FC236}">
                <a16:creationId xmlns:a16="http://schemas.microsoft.com/office/drawing/2014/main" id="{40E42257-5ADA-267D-9AF0-424B7067BC79}"/>
              </a:ext>
            </a:extLst>
          </p:cNvPr>
          <p:cNvSpPr txBox="1"/>
          <p:nvPr/>
        </p:nvSpPr>
        <p:spPr>
          <a:xfrm>
            <a:off x="3880846" y="3580598"/>
            <a:ext cx="5249296" cy="923330"/>
          </a:xfrm>
          <a:prstGeom prst="rect">
            <a:avLst/>
          </a:prstGeom>
          <a:noFill/>
        </p:spPr>
        <p:txBody>
          <a:bodyPr wrap="square" rtlCol="0">
            <a:spAutoFit/>
          </a:bodyPr>
          <a:lstStyle>
            <a:defPPr>
              <a:defRPr lang="en-US"/>
            </a:defPPr>
            <a:lvl1pPr>
              <a:defRPr>
                <a:solidFill>
                  <a:schemeClr val="tx1">
                    <a:lumMod val="75000"/>
                    <a:lumOff val="25000"/>
                  </a:schemeClr>
                </a:solidFill>
                <a:latin typeface="Helvetica Light" pitchFamily="50" charset="0"/>
              </a:defRPr>
            </a:lvl1pPr>
          </a:lstStyle>
          <a:p>
            <a:r>
              <a:rPr lang="it-IT" dirty="0"/>
              <a:t>La conferma della coltura indicata in domanda viene verificata tramite la valutazione dell’indice di vegetazione NDVI</a:t>
            </a:r>
          </a:p>
        </p:txBody>
      </p:sp>
      <p:cxnSp>
        <p:nvCxnSpPr>
          <p:cNvPr id="40" name="Connettore diritto 39">
            <a:extLst>
              <a:ext uri="{FF2B5EF4-FFF2-40B4-BE49-F238E27FC236}">
                <a16:creationId xmlns:a16="http://schemas.microsoft.com/office/drawing/2014/main" id="{63037EFD-AB04-9CA4-7A45-8743898C7754}"/>
              </a:ext>
            </a:extLst>
          </p:cNvPr>
          <p:cNvCxnSpPr/>
          <p:nvPr/>
        </p:nvCxnSpPr>
        <p:spPr>
          <a:xfrm>
            <a:off x="3850815" y="4487706"/>
            <a:ext cx="1954399" cy="0"/>
          </a:xfrm>
          <a:prstGeom prst="line">
            <a:avLst/>
          </a:prstGeom>
          <a:ln w="38100">
            <a:solidFill>
              <a:srgbClr val="77B345"/>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0546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F3E8D6-7D48-5197-161F-E45C7A9245EA}"/>
              </a:ext>
            </a:extLst>
          </p:cNvPr>
          <p:cNvSpPr>
            <a:spLocks noGrp="1"/>
          </p:cNvSpPr>
          <p:nvPr>
            <p:ph type="ctrTitle"/>
          </p:nvPr>
        </p:nvSpPr>
        <p:spPr>
          <a:xfrm>
            <a:off x="444899" y="236691"/>
            <a:ext cx="7772400" cy="660502"/>
          </a:xfrm>
        </p:spPr>
        <p:txBody>
          <a:bodyPr>
            <a:normAutofit fontScale="90000"/>
          </a:bodyPr>
          <a:lstStyle/>
          <a:p>
            <a:r>
              <a:rPr lang="it-IT" dirty="0"/>
              <a:t>AMS - 3</a:t>
            </a:r>
            <a:br>
              <a:rPr lang="it-IT" sz="2700" dirty="0"/>
            </a:br>
            <a:r>
              <a:rPr lang="it-IT" sz="2800" dirty="0"/>
              <a:t>Attività di follow-up e gestione bandierine</a:t>
            </a:r>
          </a:p>
        </p:txBody>
      </p:sp>
      <p:pic>
        <p:nvPicPr>
          <p:cNvPr id="64" name="Immagine 63">
            <a:extLst>
              <a:ext uri="{FF2B5EF4-FFF2-40B4-BE49-F238E27FC236}">
                <a16:creationId xmlns:a16="http://schemas.microsoft.com/office/drawing/2014/main" id="{54B31B8E-4ADB-76CB-9EC9-0014723C6D07}"/>
              </a:ext>
            </a:extLst>
          </p:cNvPr>
          <p:cNvPicPr>
            <a:picLocks noChangeAspect="1"/>
          </p:cNvPicPr>
          <p:nvPr/>
        </p:nvPicPr>
        <p:blipFill>
          <a:blip r:embed="rId2"/>
          <a:stretch>
            <a:fillRect/>
          </a:stretch>
        </p:blipFill>
        <p:spPr>
          <a:xfrm>
            <a:off x="320315" y="1060256"/>
            <a:ext cx="9144000" cy="2367006"/>
          </a:xfrm>
          <a:prstGeom prst="rect">
            <a:avLst/>
          </a:prstGeom>
        </p:spPr>
      </p:pic>
      <p:sp>
        <p:nvSpPr>
          <p:cNvPr id="65" name="CasellaDiTesto 64">
            <a:extLst>
              <a:ext uri="{FF2B5EF4-FFF2-40B4-BE49-F238E27FC236}">
                <a16:creationId xmlns:a16="http://schemas.microsoft.com/office/drawing/2014/main" id="{4FF0B465-7919-E0CA-94EA-F15136BA67B8}"/>
              </a:ext>
            </a:extLst>
          </p:cNvPr>
          <p:cNvSpPr txBox="1"/>
          <p:nvPr/>
        </p:nvSpPr>
        <p:spPr>
          <a:xfrm>
            <a:off x="356600" y="3773419"/>
            <a:ext cx="8430800" cy="923330"/>
          </a:xfrm>
          <a:prstGeom prst="rect">
            <a:avLst/>
          </a:prstGeom>
          <a:noFill/>
        </p:spPr>
        <p:txBody>
          <a:bodyPr wrap="square" rtlCol="0">
            <a:spAutoFit/>
          </a:bodyPr>
          <a:lstStyle/>
          <a:p>
            <a:r>
              <a:rPr lang="it-IT" dirty="0"/>
              <a:t>Si ipotizza che sotto una certa soglia di bandierine gialle (inteso come numero di bandierine o come impatto economico) l’impegno possa essere considerato pagabile.</a:t>
            </a:r>
          </a:p>
        </p:txBody>
      </p:sp>
    </p:spTree>
    <p:extLst>
      <p:ext uri="{BB962C8B-B14F-4D97-AF65-F5344CB8AC3E}">
        <p14:creationId xmlns:p14="http://schemas.microsoft.com/office/powerpoint/2010/main" val="10065450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FF3E8D6-7D48-5197-161F-E45C7A9245EA}"/>
              </a:ext>
            </a:extLst>
          </p:cNvPr>
          <p:cNvSpPr>
            <a:spLocks noGrp="1"/>
          </p:cNvSpPr>
          <p:nvPr>
            <p:ph type="ctrTitle"/>
          </p:nvPr>
        </p:nvSpPr>
        <p:spPr>
          <a:xfrm>
            <a:off x="444899" y="236691"/>
            <a:ext cx="7772400" cy="660502"/>
          </a:xfrm>
        </p:spPr>
        <p:txBody>
          <a:bodyPr>
            <a:normAutofit fontScale="90000"/>
          </a:bodyPr>
          <a:lstStyle/>
          <a:p>
            <a:r>
              <a:rPr lang="it-IT" dirty="0"/>
              <a:t>AMS - 4</a:t>
            </a:r>
            <a:br>
              <a:rPr lang="it-IT" dirty="0"/>
            </a:br>
            <a:r>
              <a:rPr lang="it-IT" sz="2800" dirty="0"/>
              <a:t>Impegni non monitorabili e criticità</a:t>
            </a:r>
          </a:p>
        </p:txBody>
      </p:sp>
      <p:sp>
        <p:nvSpPr>
          <p:cNvPr id="4" name="Segnaposto contenuto 2">
            <a:extLst>
              <a:ext uri="{FF2B5EF4-FFF2-40B4-BE49-F238E27FC236}">
                <a16:creationId xmlns:a16="http://schemas.microsoft.com/office/drawing/2014/main" id="{8A19DEB1-50ED-A558-FBCA-82F7F904DAE4}"/>
              </a:ext>
            </a:extLst>
          </p:cNvPr>
          <p:cNvSpPr txBox="1">
            <a:spLocks/>
          </p:cNvSpPr>
          <p:nvPr/>
        </p:nvSpPr>
        <p:spPr>
          <a:xfrm>
            <a:off x="82439" y="983091"/>
            <a:ext cx="8948147" cy="50951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342900" marR="0" lvl="0" indent="-342900" algn="l" defTabSz="457200" rtl="0" eaLnBrk="1" fontAlgn="auto" latinLnBrk="0" hangingPunct="1">
              <a:lnSpc>
                <a:spcPct val="12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Si applica a tutte le domande di aiuto per </a:t>
            </a:r>
            <a:r>
              <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interventi basati sulle superfici</a:t>
            </a:r>
            <a:r>
              <a:rPr kumimoji="0" lang="it-IT" sz="1400" b="1"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nell'ambito del sistema integrato presentate e si usa per osservare, tracciare e valutare le attività e le pratiche agricole sugli ettari oggetto degli interventi basati sulle superfici (art. 10 Reg. </a:t>
            </a:r>
            <a:r>
              <a:rPr kumimoji="0" lang="it-IT" sz="1400" b="0" i="0" u="none" strike="noStrike" kern="1200" cap="none" spc="0" normalizeH="0" baseline="0" noProof="0" dirty="0" err="1">
                <a:ln>
                  <a:noFill/>
                </a:ln>
                <a:solidFill>
                  <a:sysClr val="windowText" lastClr="000000">
                    <a:lumMod val="75000"/>
                    <a:lumOff val="25000"/>
                  </a:sysClr>
                </a:solidFill>
                <a:effectLst/>
                <a:uLnTx/>
                <a:uFillTx/>
                <a:latin typeface="Helvetica Light" pitchFamily="50" charset="0"/>
              </a:rPr>
              <a:t>Esec</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2022/1173)</a:t>
            </a:r>
          </a:p>
          <a:p>
            <a:pPr marL="342900" marR="0" lvl="0" indent="-342900" algn="l" defTabSz="457200" rtl="0" eaLnBrk="1" fontAlgn="auto" latinLnBrk="0" hangingPunct="1">
              <a:lnSpc>
                <a:spcPct val="12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Non tutti gli interventi previsti sono monitorabili tramite AMS -&gt; occorre valutare </a:t>
            </a:r>
            <a:r>
              <a:rPr kumimoji="0" lang="it-IT" sz="1400" b="1"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metodi alternativi di controllo</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quali </a:t>
            </a:r>
            <a:r>
              <a:rPr kumimoji="0" lang="it-IT" sz="1400" b="0"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controllo in loco</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controllo tramite </a:t>
            </a:r>
            <a:r>
              <a:rPr kumimoji="0" lang="it-IT" sz="1400" b="0"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foto satellitari ad alta risoluzione con fotointerpretazione</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 controllo mediante </a:t>
            </a:r>
            <a:r>
              <a:rPr kumimoji="0" lang="it-IT" sz="1400" b="0" i="0" u="sng"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foto geo-riferite</a:t>
            </a:r>
          </a:p>
          <a:p>
            <a:pPr marL="342900" marR="0" lvl="0" indent="-342900" algn="l" defTabSz="457200" rtl="0" eaLnBrk="1" fontAlgn="auto" latinLnBrk="0" hangingPunct="1">
              <a:lnSpc>
                <a:spcPct val="100000"/>
              </a:lnSpc>
              <a:spcBef>
                <a:spcPts val="1000"/>
              </a:spcBef>
              <a:spcAft>
                <a:spcPts val="0"/>
              </a:spcAft>
              <a:buClr>
                <a:srgbClr val="056633"/>
              </a:buClr>
              <a:buSzPct val="80000"/>
              <a:buFont typeface="Wingdings 3"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Le maggiori criticità riguardano:</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Wingdings" panose="05000000000000000000" pitchFamily="2"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Appezzamenti di piccole dimensioni</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Wingdings" panose="05000000000000000000" pitchFamily="2"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Pascoli con tara</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Wingdings" panose="05000000000000000000" pitchFamily="2"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Arboreti</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Wingdings" panose="05000000000000000000" pitchFamily="2"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Sistemi agro-</a:t>
            </a:r>
            <a:r>
              <a:rPr kumimoji="0" lang="it-IT" sz="1400" b="0" i="0" u="none" strike="noStrike" kern="1200" cap="none" spc="0" normalizeH="0" baseline="0" noProof="0" dirty="0" err="1">
                <a:ln>
                  <a:noFill/>
                </a:ln>
                <a:solidFill>
                  <a:sysClr val="windowText" lastClr="000000">
                    <a:lumMod val="75000"/>
                    <a:lumOff val="25000"/>
                  </a:sysClr>
                </a:solidFill>
                <a:effectLst/>
                <a:uLnTx/>
                <a:uFillTx/>
                <a:latin typeface="Helvetica Light" pitchFamily="50" charset="0"/>
              </a:rPr>
              <a:t>silvo</a:t>
            </a: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-pastorali</a:t>
            </a:r>
          </a:p>
          <a:p>
            <a:pPr marL="742950" marR="0" lvl="1" indent="-285750" algn="l" defTabSz="457200" rtl="0" eaLnBrk="1" fontAlgn="auto" latinLnBrk="0" hangingPunct="1">
              <a:lnSpc>
                <a:spcPct val="100000"/>
              </a:lnSpc>
              <a:spcBef>
                <a:spcPts val="1000"/>
              </a:spcBef>
              <a:spcAft>
                <a:spcPts val="0"/>
              </a:spcAft>
              <a:buClr>
                <a:srgbClr val="056633"/>
              </a:buClr>
              <a:buSzPct val="80000"/>
              <a:buFont typeface="Wingdings" panose="05000000000000000000" pitchFamily="2" charset="2"/>
              <a:buChar char="§"/>
              <a:tabLst/>
              <a:defRPr/>
            </a:pPr>
            <a:r>
              <a:rPr kumimoji="0" lang="it-IT" sz="14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rPr>
              <a:t>Pratiche locali tradizionali (PLT)</a:t>
            </a: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it-IT" sz="1200" b="0" i="0" u="none" strike="noStrike" kern="1200" cap="none" spc="0" normalizeH="0" baseline="0" noProof="0" dirty="0">
              <a:ln>
                <a:noFill/>
              </a:ln>
              <a:solidFill>
                <a:sysClr val="windowText" lastClr="000000">
                  <a:lumMod val="75000"/>
                  <a:lumOff val="25000"/>
                </a:sysClr>
              </a:solidFill>
              <a:effectLst/>
              <a:uLnTx/>
              <a:uFillTx/>
              <a:latin typeface="Helvetica Light" pitchFamily="50" charset="0"/>
            </a:endParaRPr>
          </a:p>
          <a:p>
            <a:pPr marL="0" marR="0" lvl="0" indent="0" algn="l" defTabSz="457200" rtl="0" eaLnBrk="1" fontAlgn="auto" latinLnBrk="0" hangingPunct="1">
              <a:lnSpc>
                <a:spcPct val="100000"/>
              </a:lnSpc>
              <a:spcBef>
                <a:spcPts val="1000"/>
              </a:spcBef>
              <a:spcAft>
                <a:spcPts val="0"/>
              </a:spcAft>
              <a:buClr>
                <a:srgbClr val="90C226"/>
              </a:buClr>
              <a:buSzPct val="80000"/>
              <a:buFont typeface="Wingdings 3" charset="2"/>
              <a:buNone/>
              <a:tabLst/>
              <a:defRPr/>
            </a:pPr>
            <a:endParaRPr kumimoji="0" lang="it-IT" sz="1800" b="0" i="0" u="none" strike="noStrike" kern="1200" cap="none" spc="0" normalizeH="0" baseline="0" noProof="0" dirty="0">
              <a:ln>
                <a:noFill/>
              </a:ln>
              <a:solidFill>
                <a:sysClr val="windowText" lastClr="000000">
                  <a:lumMod val="75000"/>
                  <a:lumOff val="25000"/>
                </a:sysClr>
              </a:solidFill>
              <a:effectLst/>
              <a:uLnTx/>
              <a:uFillTx/>
              <a:latin typeface="Century Gothic" panose="020F0302020204030204"/>
              <a:ea typeface="+mn-ea"/>
              <a:cs typeface="+mn-cs"/>
            </a:endParaRPr>
          </a:p>
        </p:txBody>
      </p:sp>
    </p:spTree>
    <p:extLst>
      <p:ext uri="{BB962C8B-B14F-4D97-AF65-F5344CB8AC3E}">
        <p14:creationId xmlns:p14="http://schemas.microsoft.com/office/powerpoint/2010/main" val="3039712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274E656-C4EB-4B80-E3D0-89A4DCE06026}"/>
              </a:ext>
            </a:extLst>
          </p:cNvPr>
          <p:cNvSpPr>
            <a:spLocks noGrp="1"/>
          </p:cNvSpPr>
          <p:nvPr>
            <p:ph type="ctrTitle"/>
          </p:nvPr>
        </p:nvSpPr>
        <p:spPr>
          <a:xfrm>
            <a:off x="397565" y="448797"/>
            <a:ext cx="7772400" cy="660502"/>
          </a:xfrm>
        </p:spPr>
        <p:txBody>
          <a:bodyPr>
            <a:normAutofit fontScale="90000"/>
          </a:bodyPr>
          <a:lstStyle/>
          <a:p>
            <a:r>
              <a:rPr lang="it-IT" dirty="0"/>
              <a:t>Tipologie di controlli, tassi e modalità di campionamento </a:t>
            </a:r>
            <a:br>
              <a:rPr lang="it-IT" dirty="0"/>
            </a:br>
            <a:endParaRPr lang="it-IT" dirty="0"/>
          </a:p>
        </p:txBody>
      </p:sp>
      <p:sp>
        <p:nvSpPr>
          <p:cNvPr id="4" name="CasellaDiTesto 3">
            <a:extLst>
              <a:ext uri="{FF2B5EF4-FFF2-40B4-BE49-F238E27FC236}">
                <a16:creationId xmlns:a16="http://schemas.microsoft.com/office/drawing/2014/main" id="{0C5AF2FB-5EBB-D388-7E77-7A37595A9A0F}"/>
              </a:ext>
            </a:extLst>
          </p:cNvPr>
          <p:cNvSpPr txBox="1"/>
          <p:nvPr/>
        </p:nvSpPr>
        <p:spPr>
          <a:xfrm>
            <a:off x="578374" y="1061556"/>
            <a:ext cx="4910319" cy="2308324"/>
          </a:xfrm>
          <a:prstGeom prst="rect">
            <a:avLst/>
          </a:prstGeom>
          <a:noFill/>
        </p:spPr>
        <p:txBody>
          <a:bodyPr wrap="square" rtlCol="0">
            <a:spAutoFit/>
          </a:bodyPr>
          <a:lstStyle/>
          <a:p>
            <a:r>
              <a:rPr lang="it-IT" sz="1600" b="1" dirty="0">
                <a:latin typeface="Helvetica Light" pitchFamily="50" charset="0"/>
              </a:rPr>
              <a:t>Tipologie di controllo</a:t>
            </a:r>
            <a:r>
              <a:rPr lang="it-IT" sz="1600" dirty="0">
                <a:latin typeface="Helvetica Light" pitchFamily="50" charset="0"/>
              </a:rPr>
              <a:t>:</a:t>
            </a:r>
          </a:p>
          <a:p>
            <a:pPr marL="285750" indent="-285750">
              <a:buClr>
                <a:srgbClr val="056633"/>
              </a:buClr>
              <a:buFont typeface="Wingdings" panose="05000000000000000000" pitchFamily="2" charset="2"/>
              <a:buChar char="ü"/>
            </a:pPr>
            <a:r>
              <a:rPr lang="it-IT" sz="1600" dirty="0">
                <a:latin typeface="Helvetica Light" pitchFamily="50" charset="0"/>
              </a:rPr>
              <a:t>Controlli amministrativi</a:t>
            </a:r>
          </a:p>
          <a:p>
            <a:pPr marL="285750" indent="-285750">
              <a:buClr>
                <a:srgbClr val="056633"/>
              </a:buClr>
              <a:buFont typeface="Wingdings" panose="05000000000000000000" pitchFamily="2" charset="2"/>
              <a:buChar char="ü"/>
            </a:pPr>
            <a:r>
              <a:rPr lang="it-IT" sz="1600" dirty="0">
                <a:latin typeface="Helvetica Light" pitchFamily="50" charset="0"/>
              </a:rPr>
              <a:t>Controlli tramite AMS</a:t>
            </a:r>
          </a:p>
          <a:p>
            <a:pPr marL="285750" indent="-285750">
              <a:buClr>
                <a:srgbClr val="056633"/>
              </a:buClr>
              <a:buFont typeface="Wingdings" panose="05000000000000000000" pitchFamily="2" charset="2"/>
              <a:buChar char="ü"/>
            </a:pPr>
            <a:r>
              <a:rPr lang="it-IT" sz="1600" dirty="0">
                <a:latin typeface="Helvetica Light" pitchFamily="50" charset="0"/>
              </a:rPr>
              <a:t>Controlli in loco mediante:</a:t>
            </a:r>
          </a:p>
          <a:p>
            <a:pPr marL="742950" lvl="1" indent="-285750">
              <a:buClr>
                <a:srgbClr val="056633"/>
              </a:buClr>
              <a:buFont typeface="Wingdings" panose="05000000000000000000" pitchFamily="2" charset="2"/>
              <a:buChar char="§"/>
            </a:pPr>
            <a:r>
              <a:rPr lang="it-IT" sz="1600" dirty="0">
                <a:latin typeface="Helvetica Light" pitchFamily="50" charset="0"/>
              </a:rPr>
              <a:t>Visite in loco da parte di controllori</a:t>
            </a:r>
          </a:p>
          <a:p>
            <a:pPr marL="742950" lvl="1" indent="-285750">
              <a:buClr>
                <a:srgbClr val="056633"/>
              </a:buClr>
              <a:buFont typeface="Wingdings" panose="05000000000000000000" pitchFamily="2" charset="2"/>
              <a:buChar char="§"/>
            </a:pPr>
            <a:r>
              <a:rPr lang="it-IT" sz="1600" dirty="0">
                <a:latin typeface="Helvetica Light" pitchFamily="50" charset="0"/>
              </a:rPr>
              <a:t>Foto satellitari</a:t>
            </a:r>
          </a:p>
          <a:p>
            <a:pPr marL="742950" lvl="1" indent="-285750">
              <a:buClr>
                <a:srgbClr val="056633"/>
              </a:buClr>
              <a:buFont typeface="Wingdings" panose="05000000000000000000" pitchFamily="2" charset="2"/>
              <a:buChar char="§"/>
            </a:pPr>
            <a:r>
              <a:rPr lang="it-IT" sz="1600" dirty="0">
                <a:latin typeface="Helvetica Light" pitchFamily="50" charset="0"/>
              </a:rPr>
              <a:t>Foto geo-riferite inviate dai beneficiari</a:t>
            </a:r>
          </a:p>
          <a:p>
            <a:pPr marL="742950" lvl="1" indent="-285750">
              <a:buClr>
                <a:srgbClr val="056633"/>
              </a:buClr>
              <a:buFont typeface="Wingdings" panose="05000000000000000000" pitchFamily="2" charset="2"/>
              <a:buChar char="§"/>
            </a:pPr>
            <a:r>
              <a:rPr lang="it-IT" sz="1600" dirty="0">
                <a:latin typeface="Helvetica Light" pitchFamily="50" charset="0"/>
              </a:rPr>
              <a:t>Foto geo-riferite scattate dagli ispettori</a:t>
            </a:r>
          </a:p>
          <a:p>
            <a:pPr marL="285750" indent="-285750">
              <a:buClr>
                <a:srgbClr val="056633"/>
              </a:buClr>
              <a:buFont typeface="Wingdings" panose="05000000000000000000" pitchFamily="2" charset="2"/>
              <a:buChar char="ü"/>
            </a:pPr>
            <a:r>
              <a:rPr lang="it-IT" sz="1600" dirty="0">
                <a:latin typeface="Helvetica Light" pitchFamily="50" charset="0"/>
              </a:rPr>
              <a:t>Controlli ex-post (eventuali)</a:t>
            </a:r>
          </a:p>
        </p:txBody>
      </p:sp>
      <p:sp>
        <p:nvSpPr>
          <p:cNvPr id="5" name="CasellaDiTesto 4">
            <a:extLst>
              <a:ext uri="{FF2B5EF4-FFF2-40B4-BE49-F238E27FC236}">
                <a16:creationId xmlns:a16="http://schemas.microsoft.com/office/drawing/2014/main" id="{9AFF59A7-0D9F-1C02-0CF1-AEDFF460BFD6}"/>
              </a:ext>
            </a:extLst>
          </p:cNvPr>
          <p:cNvSpPr txBox="1"/>
          <p:nvPr/>
        </p:nvSpPr>
        <p:spPr>
          <a:xfrm>
            <a:off x="397565" y="3515241"/>
            <a:ext cx="5527433" cy="1323439"/>
          </a:xfrm>
          <a:prstGeom prst="rect">
            <a:avLst/>
          </a:prstGeom>
          <a:noFill/>
        </p:spPr>
        <p:txBody>
          <a:bodyPr wrap="square" rtlCol="0">
            <a:spAutoFit/>
          </a:bodyPr>
          <a:lstStyle/>
          <a:p>
            <a:pPr algn="just">
              <a:spcAft>
                <a:spcPts val="600"/>
              </a:spcAft>
            </a:pPr>
            <a:r>
              <a:rPr lang="it-IT" sz="1600" b="1" dirty="0">
                <a:latin typeface="Helvetica Light" pitchFamily="50" charset="0"/>
              </a:rPr>
              <a:t>Tasso di controllo</a:t>
            </a:r>
            <a:r>
              <a:rPr lang="it-IT" sz="1600" dirty="0">
                <a:latin typeface="Helvetica Light" pitchFamily="50" charset="0"/>
              </a:rPr>
              <a:t>: Si prevede che </a:t>
            </a:r>
            <a:r>
              <a:rPr lang="it-IT" sz="1600" dirty="0">
                <a:effectLst/>
                <a:latin typeface="Helvetica Light" pitchFamily="50" charset="0"/>
                <a:ea typeface="Calibri" panose="020F0502020204030204" pitchFamily="34" charset="0"/>
                <a:cs typeface="Times New Roman" panose="02020603050405020304" pitchFamily="18" charset="0"/>
              </a:rPr>
              <a:t>il campione oggetto di controllo copra almeno il </a:t>
            </a:r>
            <a:r>
              <a:rPr lang="it-IT" sz="1600" dirty="0">
                <a:solidFill>
                  <a:srgbClr val="FF0000"/>
                </a:solidFill>
                <a:effectLst/>
                <a:latin typeface="Helvetica Light" pitchFamily="50" charset="0"/>
                <a:ea typeface="Calibri" panose="020F0502020204030204" pitchFamily="34" charset="0"/>
                <a:cs typeface="Times New Roman" panose="02020603050405020304" pitchFamily="18" charset="0"/>
              </a:rPr>
              <a:t>XX% (ipotesi 3%) </a:t>
            </a:r>
            <a:r>
              <a:rPr lang="it-IT" sz="1600" dirty="0">
                <a:effectLst/>
                <a:latin typeface="Helvetica Light" pitchFamily="50" charset="0"/>
                <a:ea typeface="Calibri" panose="020F0502020204030204" pitchFamily="34" charset="0"/>
                <a:cs typeface="Times New Roman" panose="02020603050405020304" pitchFamily="18" charset="0"/>
              </a:rPr>
              <a:t>delle domande che sono state ritenute ammissibili ai controlli amministrativi e </a:t>
            </a:r>
            <a:r>
              <a:rPr lang="it-IT" sz="1600" dirty="0">
                <a:solidFill>
                  <a:srgbClr val="FF0000"/>
                </a:solidFill>
                <a:effectLst/>
                <a:latin typeface="Helvetica Light" pitchFamily="50" charset="0"/>
                <a:ea typeface="Calibri" panose="020F0502020204030204" pitchFamily="34" charset="0"/>
                <a:cs typeface="Times New Roman" panose="02020603050405020304" pitchFamily="18" charset="0"/>
              </a:rPr>
              <a:t>il YY% (ipotesi 1%) </a:t>
            </a:r>
            <a:r>
              <a:rPr lang="it-IT" sz="1600" dirty="0">
                <a:effectLst/>
                <a:latin typeface="Helvetica Light" pitchFamily="50" charset="0"/>
                <a:ea typeface="Calibri" panose="020F0502020204030204" pitchFamily="34" charset="0"/>
                <a:cs typeface="Times New Roman" panose="02020603050405020304" pitchFamily="18" charset="0"/>
              </a:rPr>
              <a:t>per quanto concerne la verifica dei criteri di condizionalità. </a:t>
            </a:r>
          </a:p>
        </p:txBody>
      </p:sp>
      <p:pic>
        <p:nvPicPr>
          <p:cNvPr id="6" name="Immagine 5">
            <a:extLst>
              <a:ext uri="{FF2B5EF4-FFF2-40B4-BE49-F238E27FC236}">
                <a16:creationId xmlns:a16="http://schemas.microsoft.com/office/drawing/2014/main" id="{CE52B4D7-CC92-158C-D9EC-82897387188D}"/>
              </a:ext>
            </a:extLst>
          </p:cNvPr>
          <p:cNvPicPr>
            <a:picLocks noChangeAspect="1"/>
          </p:cNvPicPr>
          <p:nvPr/>
        </p:nvPicPr>
        <p:blipFill>
          <a:blip r:embed="rId2"/>
          <a:stretch>
            <a:fillRect/>
          </a:stretch>
        </p:blipFill>
        <p:spPr>
          <a:xfrm>
            <a:off x="5840686" y="1383627"/>
            <a:ext cx="3301837" cy="2501670"/>
          </a:xfrm>
          <a:prstGeom prst="rect">
            <a:avLst/>
          </a:prstGeom>
        </p:spPr>
      </p:pic>
      <p:pic>
        <p:nvPicPr>
          <p:cNvPr id="7" name="Elemento grafico 6" descr="Appunti parzialmente selezionati contorno">
            <a:extLst>
              <a:ext uri="{FF2B5EF4-FFF2-40B4-BE49-F238E27FC236}">
                <a16:creationId xmlns:a16="http://schemas.microsoft.com/office/drawing/2014/main" id="{9ABDD21B-CDC4-F1E7-0E2E-B3CD4E09471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678277">
            <a:off x="7694646" y="458862"/>
            <a:ext cx="978994" cy="978994"/>
          </a:xfrm>
          <a:prstGeom prst="rect">
            <a:avLst/>
          </a:prstGeom>
        </p:spPr>
      </p:pic>
    </p:spTree>
    <p:extLst>
      <p:ext uri="{BB962C8B-B14F-4D97-AF65-F5344CB8AC3E}">
        <p14:creationId xmlns:p14="http://schemas.microsoft.com/office/powerpoint/2010/main" val="34562013"/>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1239</TotalTime>
  <Words>1083</Words>
  <Application>Microsoft Office PowerPoint</Application>
  <PresentationFormat>Presentazione su schermo (16:9)</PresentationFormat>
  <Paragraphs>98</Paragraphs>
  <Slides>14</Slides>
  <Notes>1</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14</vt:i4>
      </vt:variant>
    </vt:vector>
  </HeadingPairs>
  <TitlesOfParts>
    <vt:vector size="22" baseType="lpstr">
      <vt:lpstr>Arial</vt:lpstr>
      <vt:lpstr>Calibri</vt:lpstr>
      <vt:lpstr>Century Gothic</vt:lpstr>
      <vt:lpstr>Helvetica</vt:lpstr>
      <vt:lpstr>Helvetica Light</vt:lpstr>
      <vt:lpstr>Wingdings</vt:lpstr>
      <vt:lpstr>Wingdings 3</vt:lpstr>
      <vt:lpstr>Tema di Office</vt:lpstr>
      <vt:lpstr>     IL SISTEMA DEI CONTROLLI NUOVA PROGRAMMAZIONE PAC 2023-2027        </vt:lpstr>
      <vt:lpstr>AGENDA</vt:lpstr>
      <vt:lpstr>Sistema Integrato di Gestione e Controllo </vt:lpstr>
      <vt:lpstr>Presentazione standard di PowerPoint</vt:lpstr>
      <vt:lpstr>AMS - 1 Schema di funzionamento Area Monitoring System </vt:lpstr>
      <vt:lpstr>AMS - 2 Indicatori rilevabili</vt:lpstr>
      <vt:lpstr>AMS - 3 Attività di follow-up e gestione bandierine</vt:lpstr>
      <vt:lpstr>AMS - 4 Impegni non monitorabili e criticità</vt:lpstr>
      <vt:lpstr>Tipologie di controlli, tassi e modalità di campionamento  </vt:lpstr>
      <vt:lpstr>Controlli amministrativi</vt:lpstr>
      <vt:lpstr>Controlli in loco</vt:lpstr>
      <vt:lpstr>Controlli ex-post</vt:lpstr>
      <vt:lpstr>Strategia antifrode</vt:lpstr>
      <vt:lpstr>GRAZIE PER L’ATTENZIONE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FC</dc:creator>
  <cp:lastModifiedBy>Veronica Mor</cp:lastModifiedBy>
  <cp:revision>118</cp:revision>
  <dcterms:created xsi:type="dcterms:W3CDTF">2017-12-04T13:54:02Z</dcterms:created>
  <dcterms:modified xsi:type="dcterms:W3CDTF">2023-01-31T09:50:16Z</dcterms:modified>
</cp:coreProperties>
</file>