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7"/>
  </p:notesMasterIdLst>
  <p:sldIdLst>
    <p:sldId id="318" r:id="rId2"/>
    <p:sldId id="432" r:id="rId3"/>
    <p:sldId id="354" r:id="rId4"/>
    <p:sldId id="358" r:id="rId5"/>
    <p:sldId id="359" r:id="rId6"/>
    <p:sldId id="317" r:id="rId7"/>
    <p:sldId id="366" r:id="rId8"/>
    <p:sldId id="370" r:id="rId9"/>
    <p:sldId id="373" r:id="rId10"/>
    <p:sldId id="434" r:id="rId11"/>
    <p:sldId id="435" r:id="rId12"/>
    <p:sldId id="369" r:id="rId13"/>
    <p:sldId id="374" r:id="rId14"/>
    <p:sldId id="375" r:id="rId15"/>
    <p:sldId id="376" r:id="rId16"/>
    <p:sldId id="436" r:id="rId17"/>
    <p:sldId id="377" r:id="rId18"/>
    <p:sldId id="378" r:id="rId19"/>
    <p:sldId id="379" r:id="rId20"/>
    <p:sldId id="380" r:id="rId21"/>
    <p:sldId id="382" r:id="rId22"/>
    <p:sldId id="383" r:id="rId23"/>
    <p:sldId id="384" r:id="rId24"/>
    <p:sldId id="385" r:id="rId25"/>
    <p:sldId id="437" r:id="rId26"/>
    <p:sldId id="386" r:id="rId27"/>
    <p:sldId id="387" r:id="rId28"/>
    <p:sldId id="388" r:id="rId29"/>
    <p:sldId id="389" r:id="rId30"/>
    <p:sldId id="390" r:id="rId31"/>
    <p:sldId id="392" r:id="rId32"/>
    <p:sldId id="438" r:id="rId33"/>
    <p:sldId id="393" r:id="rId34"/>
    <p:sldId id="394" r:id="rId35"/>
    <p:sldId id="395" r:id="rId36"/>
    <p:sldId id="396" r:id="rId37"/>
    <p:sldId id="397" r:id="rId38"/>
    <p:sldId id="391" r:id="rId39"/>
    <p:sldId id="398" r:id="rId40"/>
    <p:sldId id="399" r:id="rId41"/>
    <p:sldId id="400" r:id="rId42"/>
    <p:sldId id="401" r:id="rId43"/>
    <p:sldId id="402" r:id="rId44"/>
    <p:sldId id="403" r:id="rId45"/>
    <p:sldId id="404" r:id="rId46"/>
    <p:sldId id="405" r:id="rId47"/>
    <p:sldId id="439" r:id="rId48"/>
    <p:sldId id="441" r:id="rId49"/>
    <p:sldId id="406" r:id="rId50"/>
    <p:sldId id="407" r:id="rId51"/>
    <p:sldId id="408" r:id="rId52"/>
    <p:sldId id="409" r:id="rId53"/>
    <p:sldId id="410" r:id="rId54"/>
    <p:sldId id="411" r:id="rId55"/>
    <p:sldId id="412" r:id="rId56"/>
    <p:sldId id="413" r:id="rId57"/>
    <p:sldId id="414" r:id="rId58"/>
    <p:sldId id="415" r:id="rId59"/>
    <p:sldId id="416" r:id="rId60"/>
    <p:sldId id="417" r:id="rId61"/>
    <p:sldId id="418" r:id="rId62"/>
    <p:sldId id="419" r:id="rId63"/>
    <p:sldId id="420" r:id="rId64"/>
    <p:sldId id="421" r:id="rId65"/>
    <p:sldId id="422" r:id="rId66"/>
    <p:sldId id="423" r:id="rId67"/>
    <p:sldId id="424" r:id="rId68"/>
    <p:sldId id="425" r:id="rId69"/>
    <p:sldId id="427" r:id="rId70"/>
    <p:sldId id="428" r:id="rId71"/>
    <p:sldId id="429" r:id="rId72"/>
    <p:sldId id="440" r:id="rId73"/>
    <p:sldId id="327" r:id="rId74"/>
    <p:sldId id="365" r:id="rId75"/>
    <p:sldId id="442" r:id="rId76"/>
  </p:sldIdLst>
  <p:sldSz cx="9144000" cy="5143500" type="screen16x9"/>
  <p:notesSz cx="6858000" cy="9144000"/>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Gloria Sainaghi" initials="MGS" lastIdx="1" clrIdx="0">
    <p:extLst>
      <p:ext uri="{19B8F6BF-5375-455C-9EA6-DF929625EA0E}">
        <p15:presenceInfo xmlns:p15="http://schemas.microsoft.com/office/powerpoint/2012/main" userId="S::maria_gloria_sainaghi@regione.lombardia.it::bbed0810-da77-4d84-bd0a-4fd27b9d594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7BE9D"/>
    <a:srgbClr val="C0E6DA"/>
    <a:srgbClr val="DBF1EA"/>
    <a:srgbClr val="55BD9C"/>
    <a:srgbClr val="DEE7D1"/>
    <a:srgbClr val="DF0280"/>
    <a:srgbClr val="0260A7"/>
    <a:srgbClr val="81CEA6"/>
    <a:srgbClr val="E8A402"/>
    <a:srgbClr val="0759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Stile chiaro 2 - Colore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FECB4D8-DB02-4DC6-A0A2-4F2EBAE1DC90}" styleName="Stile medio 1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799B23B-EC83-4686-B30A-512413B5E67A}" styleName="Stile chiaro 3 - Colore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Nessuno stile, griglia tabel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9C7853C-536D-4A76-A0AE-DD22124D55A5}" styleName="Stile con tema 1 - Colore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C083E6E3-FA7D-4D7B-A595-EF9225AFEA82}" styleName="Stile chiaro 1 - Colore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ED083AE6-46FA-4A59-8FB0-9F97EB10719F}" styleName="Stile chiaro 3 - Colore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8FB837D-C827-4EFA-A057-4D05807E0F7C}" styleName="Stile con tema 1 - Colore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720" autoAdjust="0"/>
    <p:restoredTop sz="94684" autoAdjust="0"/>
  </p:normalViewPr>
  <p:slideViewPr>
    <p:cSldViewPr snapToGrid="0" snapToObjects="1">
      <p:cViewPr varScale="1">
        <p:scale>
          <a:sx n="78" d="100"/>
          <a:sy n="78" d="100"/>
        </p:scale>
        <p:origin x="560" y="52"/>
      </p:cViewPr>
      <p:guideLst>
        <p:guide orient="horz" pos="162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Lst>
  </p:outlineViewPr>
  <p:notesTextViewPr>
    <p:cViewPr>
      <p:scale>
        <a:sx n="300" d="100"/>
        <a:sy n="300" d="100"/>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_rels/viewProps.xml.rels><?xml version="1.0" encoding="UTF-8" standalone="yes"?>
<Relationships xmlns="http://schemas.openxmlformats.org/package/2006/relationships"><Relationship Id="rId3" Type="http://schemas.openxmlformats.org/officeDocument/2006/relationships/slide" Target="slides/slide43.xml"/><Relationship Id="rId2" Type="http://schemas.openxmlformats.org/officeDocument/2006/relationships/slide" Target="slides/slide38.xml"/><Relationship Id="rId1" Type="http://schemas.openxmlformats.org/officeDocument/2006/relationships/slide" Target="slides/slide6.xml"/><Relationship Id="rId6" Type="http://schemas.openxmlformats.org/officeDocument/2006/relationships/slide" Target="slides/slide72.xml"/><Relationship Id="rId5" Type="http://schemas.openxmlformats.org/officeDocument/2006/relationships/slide" Target="slides/slide69.xml"/><Relationship Id="rId4"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7AC3725-A85C-4793-9DE4-9EAA134AD60D}" type="datetimeFigureOut">
              <a:rPr lang="it-IT" smtClean="0"/>
              <a:t>06/02/2023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5AA20F-09A8-4868-92CB-F95E1AA4641E}" type="slidenum">
              <a:rPr lang="it-IT" smtClean="0"/>
              <a:t>‹N›</a:t>
            </a:fld>
            <a:endParaRPr lang="it-IT"/>
          </a:p>
        </p:txBody>
      </p:sp>
    </p:spTree>
    <p:extLst>
      <p:ext uri="{BB962C8B-B14F-4D97-AF65-F5344CB8AC3E}">
        <p14:creationId xmlns:p14="http://schemas.microsoft.com/office/powerpoint/2010/main" val="39380197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24</a:t>
            </a:fld>
            <a:endParaRPr lang="it-IT"/>
          </a:p>
        </p:txBody>
      </p:sp>
    </p:spTree>
    <p:extLst>
      <p:ext uri="{BB962C8B-B14F-4D97-AF65-F5344CB8AC3E}">
        <p14:creationId xmlns:p14="http://schemas.microsoft.com/office/powerpoint/2010/main" val="13117660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25</a:t>
            </a:fld>
            <a:endParaRPr lang="it-IT"/>
          </a:p>
        </p:txBody>
      </p:sp>
    </p:spTree>
    <p:extLst>
      <p:ext uri="{BB962C8B-B14F-4D97-AF65-F5344CB8AC3E}">
        <p14:creationId xmlns:p14="http://schemas.microsoft.com/office/powerpoint/2010/main" val="1642524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26</a:t>
            </a:fld>
            <a:endParaRPr lang="it-IT"/>
          </a:p>
        </p:txBody>
      </p:sp>
    </p:spTree>
    <p:extLst>
      <p:ext uri="{BB962C8B-B14F-4D97-AF65-F5344CB8AC3E}">
        <p14:creationId xmlns:p14="http://schemas.microsoft.com/office/powerpoint/2010/main" val="276225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27</a:t>
            </a:fld>
            <a:endParaRPr lang="it-IT"/>
          </a:p>
        </p:txBody>
      </p:sp>
    </p:spTree>
    <p:extLst>
      <p:ext uri="{BB962C8B-B14F-4D97-AF65-F5344CB8AC3E}">
        <p14:creationId xmlns:p14="http://schemas.microsoft.com/office/powerpoint/2010/main" val="37133197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28</a:t>
            </a:fld>
            <a:endParaRPr lang="it-IT"/>
          </a:p>
        </p:txBody>
      </p:sp>
    </p:spTree>
    <p:extLst>
      <p:ext uri="{BB962C8B-B14F-4D97-AF65-F5344CB8AC3E}">
        <p14:creationId xmlns:p14="http://schemas.microsoft.com/office/powerpoint/2010/main" val="671837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75AA20F-09A8-4868-92CB-F95E1AA4641E}" type="slidenum">
              <a:rPr lang="it-IT" smtClean="0"/>
              <a:t>39</a:t>
            </a:fld>
            <a:endParaRPr lang="it-IT"/>
          </a:p>
        </p:txBody>
      </p:sp>
    </p:spTree>
    <p:extLst>
      <p:ext uri="{BB962C8B-B14F-4D97-AF65-F5344CB8AC3E}">
        <p14:creationId xmlns:p14="http://schemas.microsoft.com/office/powerpoint/2010/main" val="26579731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RL_copertina">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0" y="306553"/>
            <a:ext cx="9144000" cy="3031733"/>
          </a:xfrm>
        </p:spPr>
        <p:txBody>
          <a:bodyPr/>
          <a:lstStyle/>
          <a:p>
            <a:r>
              <a:rPr lang="it-IT" dirty="0"/>
              <a:t>Titolo presentazione</a:t>
            </a:r>
          </a:p>
        </p:txBody>
      </p:sp>
    </p:spTree>
    <p:extLst>
      <p:ext uri="{BB962C8B-B14F-4D97-AF65-F5344CB8AC3E}">
        <p14:creationId xmlns:p14="http://schemas.microsoft.com/office/powerpoint/2010/main" val="3593711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L_interno ">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3" y="0"/>
            <a:ext cx="9143193" cy="5143349"/>
          </a:xfrm>
          <a:prstGeom prst="rect">
            <a:avLst/>
          </a:prstGeom>
        </p:spPr>
      </p:pic>
      <p:sp>
        <p:nvSpPr>
          <p:cNvPr id="9" name="Titolo 1"/>
          <p:cNvSpPr>
            <a:spLocks noGrp="1"/>
          </p:cNvSpPr>
          <p:nvPr>
            <p:ph type="ctrTitle" hasCustomPrompt="1"/>
          </p:nvPr>
        </p:nvSpPr>
        <p:spPr>
          <a:xfrm>
            <a:off x="685800" y="329222"/>
            <a:ext cx="7772400" cy="660502"/>
          </a:xfrm>
        </p:spPr>
        <p:txBody>
          <a:bodyPr>
            <a:normAutofit/>
          </a:bodyPr>
          <a:lstStyle>
            <a:lvl1pPr algn="l">
              <a:defRPr sz="3000">
                <a:solidFill>
                  <a:srgbClr val="056633"/>
                </a:solidFill>
              </a:defRPr>
            </a:lvl1pPr>
          </a:lstStyle>
          <a:p>
            <a:r>
              <a:rPr lang="it-IT" dirty="0"/>
              <a:t>Titolo</a:t>
            </a:r>
          </a:p>
        </p:txBody>
      </p:sp>
      <p:sp>
        <p:nvSpPr>
          <p:cNvPr id="10" name="Sottotitolo 2"/>
          <p:cNvSpPr>
            <a:spLocks noGrp="1"/>
          </p:cNvSpPr>
          <p:nvPr>
            <p:ph type="subTitle" idx="1" hasCustomPrompt="1"/>
          </p:nvPr>
        </p:nvSpPr>
        <p:spPr>
          <a:xfrm>
            <a:off x="685800" y="1401379"/>
            <a:ext cx="7772400" cy="3310759"/>
          </a:xfrm>
          <a:prstGeom prst="rect">
            <a:avLst/>
          </a:prstGeom>
        </p:spPr>
        <p:txBody>
          <a:bodyPr/>
          <a:lstStyle>
            <a:lvl1pPr marL="0" indent="0" algn="l">
              <a:buNone/>
              <a:defRPr sz="18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Testo</a:t>
            </a:r>
          </a:p>
        </p:txBody>
      </p:sp>
      <p:sp>
        <p:nvSpPr>
          <p:cNvPr id="11" name="CasellaDiTesto 10"/>
          <p:cNvSpPr txBox="1"/>
          <p:nvPr userDrawn="1"/>
        </p:nvSpPr>
        <p:spPr>
          <a:xfrm>
            <a:off x="-87586" y="1488966"/>
            <a:ext cx="184666"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442661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46633"/>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2/6/2023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extLst>
      <p:ext uri="{BB962C8B-B14F-4D97-AF65-F5344CB8AC3E}">
        <p14:creationId xmlns:p14="http://schemas.microsoft.com/office/powerpoint/2010/main" val="233835634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22" y="0"/>
            <a:ext cx="9143355" cy="5143440"/>
          </a:xfrm>
          <a:prstGeom prst="rect">
            <a:avLst/>
          </a:prstGeom>
        </p:spPr>
      </p:pic>
      <p:sp>
        <p:nvSpPr>
          <p:cNvPr id="2" name="Segnaposto titolo 1"/>
          <p:cNvSpPr>
            <a:spLocks noGrp="1"/>
          </p:cNvSpPr>
          <p:nvPr>
            <p:ph type="title"/>
          </p:nvPr>
        </p:nvSpPr>
        <p:spPr>
          <a:xfrm>
            <a:off x="457200" y="306553"/>
            <a:ext cx="8229600" cy="4156590"/>
          </a:xfrm>
          <a:prstGeom prst="rect">
            <a:avLst/>
          </a:prstGeom>
        </p:spPr>
        <p:txBody>
          <a:bodyPr vert="horz" lIns="91440" tIns="45720" rIns="91440" bIns="45720" rtlCol="0" anchor="ctr">
            <a:normAutofit/>
          </a:bodyPr>
          <a:lstStyle/>
          <a:p>
            <a:r>
              <a:rPr lang="it-IT" dirty="0"/>
              <a:t>Titolo presentazione</a:t>
            </a:r>
          </a:p>
        </p:txBody>
      </p:sp>
    </p:spTree>
    <p:extLst>
      <p:ext uri="{BB962C8B-B14F-4D97-AF65-F5344CB8AC3E}">
        <p14:creationId xmlns:p14="http://schemas.microsoft.com/office/powerpoint/2010/main" val="2284915102"/>
      </p:ext>
    </p:extLst>
  </p:cSld>
  <p:clrMap bg1="lt1" tx1="dk1" bg2="lt2" tx2="dk2" accent1="accent1" accent2="accent2" accent3="accent3" accent4="accent4" accent5="accent5" accent6="accent6" hlink="hlink" folHlink="folHlink"/>
  <p:sldLayoutIdLst>
    <p:sldLayoutId id="2147483650" r:id="rId1"/>
    <p:sldLayoutId id="2147483649" r:id="rId2"/>
    <p:sldLayoutId id="2147483651" r:id="rId3"/>
  </p:sldLayoutIdLst>
  <p:txStyles>
    <p:titleStyle>
      <a:lvl1pPr algn="ctr" defTabSz="457200" rtl="0" eaLnBrk="1" latinLnBrk="0" hangingPunct="1">
        <a:spcBef>
          <a:spcPct val="0"/>
        </a:spcBef>
        <a:buNone/>
        <a:defRPr sz="4400" b="1" kern="1200">
          <a:solidFill>
            <a:srgbClr val="056633"/>
          </a:solidFill>
          <a:latin typeface="Helvetica"/>
          <a:ea typeface="+mj-ea"/>
          <a:cs typeface="Helvetica"/>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jp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microsoft.com/office/2007/relationships/hdphoto" Target="../media/hdphoto5.wdp"/><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4000" cy="5143500"/>
          </a:xfrm>
          <a:prstGeom prst="rect">
            <a:avLst/>
          </a:prstGeom>
        </p:spPr>
      </p:pic>
      <p:sp>
        <p:nvSpPr>
          <p:cNvPr id="3" name="object 3"/>
          <p:cNvSpPr txBox="1">
            <a:spLocks noGrp="1"/>
          </p:cNvSpPr>
          <p:nvPr>
            <p:ph type="title"/>
          </p:nvPr>
        </p:nvSpPr>
        <p:spPr>
          <a:xfrm>
            <a:off x="304800" y="1365007"/>
            <a:ext cx="8514080" cy="2413481"/>
          </a:xfrm>
          <a:prstGeom prst="rect">
            <a:avLst/>
          </a:prstGeom>
        </p:spPr>
        <p:txBody>
          <a:bodyPr vert="horz" wrap="square" lIns="0" tIns="12700" rIns="0" bIns="0" rtlCol="0">
            <a:spAutoFit/>
          </a:bodyPr>
          <a:lstStyle/>
          <a:p>
            <a:pPr marL="12700">
              <a:spcBef>
                <a:spcPts val="100"/>
              </a:spcBef>
            </a:pPr>
            <a:r>
              <a:rPr lang="it-IT" sz="3200" dirty="0">
                <a:latin typeface="Tahoma" panose="020B0604030504040204" pitchFamily="34" charset="0"/>
                <a:ea typeface="Tahoma" panose="020B0604030504040204" pitchFamily="34" charset="0"/>
                <a:cs typeface="Tahoma" panose="020B0604030504040204" pitchFamily="34" charset="0"/>
              </a:rPr>
              <a:t>PAC 2023-2027</a:t>
            </a:r>
            <a:br>
              <a:rPr lang="it-IT" sz="3200" dirty="0">
                <a:latin typeface="Tahoma" panose="020B0604030504040204" pitchFamily="34" charset="0"/>
                <a:ea typeface="Tahoma" panose="020B0604030504040204" pitchFamily="34" charset="0"/>
                <a:cs typeface="Tahoma" panose="020B0604030504040204" pitchFamily="34" charset="0"/>
              </a:rPr>
            </a:br>
            <a:r>
              <a:rPr lang="it-IT" sz="3200" dirty="0">
                <a:latin typeface="Tahoma" panose="020B0604030504040204" pitchFamily="34" charset="0"/>
                <a:ea typeface="Tahoma" panose="020B0604030504040204" pitchFamily="34" charset="0"/>
                <a:cs typeface="Tahoma" panose="020B0604030504040204" pitchFamily="34" charset="0"/>
              </a:rPr>
              <a:t>L’attuazione in Regione Lombardia</a:t>
            </a:r>
            <a:br>
              <a:rPr lang="it-IT" sz="3800" dirty="0">
                <a:latin typeface="Tahoma" panose="020B0604030504040204" pitchFamily="34" charset="0"/>
                <a:ea typeface="Tahoma" panose="020B0604030504040204" pitchFamily="34" charset="0"/>
                <a:cs typeface="Tahoma" panose="020B0604030504040204" pitchFamily="34" charset="0"/>
              </a:rPr>
            </a:br>
            <a:r>
              <a:rPr lang="it-IT" sz="1200" dirty="0">
                <a:latin typeface="Tahoma" panose="020B0604030504040204" pitchFamily="34" charset="0"/>
                <a:ea typeface="Tahoma" panose="020B0604030504040204" pitchFamily="34" charset="0"/>
                <a:cs typeface="Tahoma" panose="020B0604030504040204" pitchFamily="34" charset="0"/>
              </a:rPr>
              <a:t>       </a:t>
            </a:r>
            <a:br>
              <a:rPr lang="it-IT" sz="3800" dirty="0">
                <a:latin typeface="Tahoma" panose="020B0604030504040204" pitchFamily="34" charset="0"/>
                <a:ea typeface="Tahoma" panose="020B0604030504040204" pitchFamily="34" charset="0"/>
                <a:cs typeface="Tahoma" panose="020B0604030504040204" pitchFamily="34" charset="0"/>
              </a:rPr>
            </a:br>
            <a:r>
              <a:rPr lang="it-IT" sz="3200" dirty="0">
                <a:latin typeface="Tahoma" panose="020B0604030504040204" pitchFamily="34" charset="0"/>
                <a:ea typeface="Tahoma" panose="020B0604030504040204" pitchFamily="34" charset="0"/>
                <a:cs typeface="Tahoma" panose="020B0604030504040204" pitchFamily="34" charset="0"/>
              </a:rPr>
              <a:t>Interventi strutturali</a:t>
            </a:r>
            <a:br>
              <a:rPr lang="it-IT" sz="3800" dirty="0">
                <a:latin typeface="Tahoma" panose="020B0604030504040204" pitchFamily="34" charset="0"/>
                <a:ea typeface="Tahoma" panose="020B0604030504040204" pitchFamily="34" charset="0"/>
                <a:cs typeface="Tahoma" panose="020B0604030504040204" pitchFamily="34" charset="0"/>
              </a:rPr>
            </a:br>
            <a:r>
              <a:rPr lang="it-IT" sz="2400" dirty="0">
                <a:latin typeface="Tahoma" panose="020B0604030504040204" pitchFamily="34" charset="0"/>
                <a:ea typeface="Tahoma" panose="020B0604030504040204" pitchFamily="34" charset="0"/>
                <a:cs typeface="Tahoma" panose="020B0604030504040204" pitchFamily="34" charset="0"/>
              </a:rPr>
              <a:t>        </a:t>
            </a:r>
            <a:br>
              <a:rPr lang="it-IT" sz="2400" dirty="0">
                <a:latin typeface="Tahoma" panose="020B0604030504040204" pitchFamily="34" charset="0"/>
                <a:ea typeface="Tahoma" panose="020B0604030504040204" pitchFamily="34" charset="0"/>
                <a:cs typeface="Tahoma" panose="020B0604030504040204" pitchFamily="34" charset="0"/>
              </a:rPr>
            </a:br>
            <a:r>
              <a:rPr lang="it-IT" sz="2000" dirty="0">
                <a:latin typeface="Tahoma" panose="020B0604030504040204" pitchFamily="34" charset="0"/>
                <a:ea typeface="Tahoma" panose="020B0604030504040204" pitchFamily="34" charset="0"/>
                <a:cs typeface="Tahoma" panose="020B0604030504040204" pitchFamily="34" charset="0"/>
              </a:rPr>
              <a:t>7 febbraio 2023</a:t>
            </a:r>
            <a:endParaRPr sz="3200" dirty="0">
              <a:latin typeface="Tahoma" panose="020B0604030504040204" pitchFamily="34" charset="0"/>
              <a:ea typeface="Tahoma" panose="020B0604030504040204" pitchFamily="34" charset="0"/>
              <a:cs typeface="Tahoma" panose="020B0604030504040204" pitchFamily="34" charset="0"/>
            </a:endParaRPr>
          </a:p>
        </p:txBody>
      </p:sp>
      <p:sp>
        <p:nvSpPr>
          <p:cNvPr id="5" name="CasellaDiTesto 4">
            <a:extLst>
              <a:ext uri="{FF2B5EF4-FFF2-40B4-BE49-F238E27FC236}">
                <a16:creationId xmlns:a16="http://schemas.microsoft.com/office/drawing/2014/main" id="{8878A9D9-7D56-6C12-03CE-43548F51BBFB}"/>
              </a:ext>
            </a:extLst>
          </p:cNvPr>
          <p:cNvSpPr txBox="1"/>
          <p:nvPr/>
        </p:nvSpPr>
        <p:spPr>
          <a:xfrm>
            <a:off x="6211200" y="4332681"/>
            <a:ext cx="2628000" cy="553998"/>
          </a:xfrm>
          <a:prstGeom prst="rect">
            <a:avLst/>
          </a:prstGeom>
          <a:noFill/>
        </p:spPr>
        <p:txBody>
          <a:bodyPr wrap="square" lIns="0" tIns="0" rIns="0" bIns="0" rtlCol="0">
            <a:spAutoFit/>
          </a:bodyPr>
          <a:lstStyle/>
          <a:p>
            <a:pPr algn="r"/>
            <a:r>
              <a:rPr lang="it-IT" sz="1200" dirty="0">
                <a:latin typeface="Tahoma" panose="020B0604030504040204" pitchFamily="34" charset="0"/>
                <a:ea typeface="Tahoma" panose="020B0604030504040204" pitchFamily="34" charset="0"/>
                <a:cs typeface="Tahoma" panose="020B0604030504040204" pitchFamily="34" charset="0"/>
              </a:rPr>
              <a:t>Gloria Sainaghi</a:t>
            </a:r>
          </a:p>
          <a:p>
            <a:pPr algn="r"/>
            <a:r>
              <a:rPr lang="it-IT" sz="1200" i="1" dirty="0">
                <a:latin typeface="Tahoma" panose="020B0604030504040204" pitchFamily="34" charset="0"/>
                <a:ea typeface="Tahoma" panose="020B0604030504040204" pitchFamily="34" charset="0"/>
                <a:cs typeface="Tahoma" panose="020B0604030504040204" pitchFamily="34" charset="0"/>
              </a:rPr>
              <a:t>U.O. Programmazione Sviluppo Rurale e Sistemi Informativi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SRD02 – Investimenti produttivi agricoli per ambiente, clima e benessere animale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820035228"/>
              </p:ext>
            </p:extLst>
          </p:nvPr>
        </p:nvGraphicFramePr>
        <p:xfrm>
          <a:off x="479893" y="889739"/>
          <a:ext cx="8302428" cy="3674096"/>
        </p:xfrm>
        <a:graphic>
          <a:graphicData uri="http://schemas.openxmlformats.org/drawingml/2006/table">
            <a:tbl>
              <a:tblPr firstRow="1" bandRow="1">
                <a:tableStyleId>{5940675A-B579-460E-94D1-54222C63F5DA}</a:tableStyleId>
              </a:tblPr>
              <a:tblGrid>
                <a:gridCol w="1569343">
                  <a:extLst>
                    <a:ext uri="{9D8B030D-6E8A-4147-A177-3AD203B41FA5}">
                      <a16:colId xmlns:a16="http://schemas.microsoft.com/office/drawing/2014/main" val="3741012332"/>
                    </a:ext>
                  </a:extLst>
                </a:gridCol>
                <a:gridCol w="6733085">
                  <a:extLst>
                    <a:ext uri="{9D8B030D-6E8A-4147-A177-3AD203B41FA5}">
                      <a16:colId xmlns:a16="http://schemas.microsoft.com/office/drawing/2014/main" val="1534540752"/>
                    </a:ext>
                  </a:extLst>
                </a:gridCol>
              </a:tblGrid>
              <a:tr h="367409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B</a:t>
                      </a:r>
                      <a:r>
                        <a:rPr lang="it-IT" sz="11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Investimenti per la tutela delle risorse naturali: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sostegno per investimenti mirati alla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tutela qualitativa delle acque</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alla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gestione sostenibile e razionale dei prodotti fitosanitari. Tra questi sono inclusi investimenti per l’acquisto di attrezzature che impediscono l’inquinamento puntale da prodotti fitosanitari in agricoltura, quali ad esempio i </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biobed</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lvl="0" algn="just"/>
                      <a:endPar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C)</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Investimenti irrigui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è previsto il sostegno per investimenti mirati ad un uso efficiente e sostenibile delle risorse irrigue finalizzati al miglioramento, rinnovo e ripristino di impianti irrigui aziendali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che </a:t>
                      </a:r>
                      <a:r>
                        <a:rPr lang="it-IT" sz="1200" b="0" i="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comportino un risparmio nell’utilizzo di risorse idriche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nonché investimenti che promuovono lo stoccaggio e il riuso di tali risorse, anche nell’ottica di garantire l’irrigazione di soccorso in periodi di scarsa disponibilità.</a:t>
                      </a:r>
                    </a:p>
                    <a:p>
                      <a:pPr lvl="0" algn="just"/>
                      <a:endPar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D)</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Investimenti per il benessere animale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investimenti aziendali mirati a favorire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l'evoluzione degli allevamenti verso un modello più sostenibile</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anche attraverso l’introduzione di sistemi di gestione innovativi e di precisione, che incrementino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il benessere degli animali e la biosicurezza, anche con riferimento all’antimicrobico resistenza. </a:t>
                      </a:r>
                    </a:p>
                    <a:p>
                      <a:pPr lvl="0"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 Intervento finanzia esclusivamente investimenti con finalità produttiva agricola-zootecnica. </a:t>
                      </a:r>
                    </a:p>
                  </a:txBody>
                  <a:tcPr marL="96705" marR="96705" marT="48353" marB="48353"/>
                </a:tc>
                <a:extLst>
                  <a:ext uri="{0D108BD9-81ED-4DB2-BD59-A6C34878D82A}">
                    <a16:rowId xmlns:a16="http://schemas.microsoft.com/office/drawing/2014/main" val="2071077278"/>
                  </a:ext>
                </a:extLst>
              </a:tr>
            </a:tbl>
          </a:graphicData>
        </a:graphic>
      </p:graphicFrame>
    </p:spTree>
    <p:extLst>
      <p:ext uri="{BB962C8B-B14F-4D97-AF65-F5344CB8AC3E}">
        <p14:creationId xmlns:p14="http://schemas.microsoft.com/office/powerpoint/2010/main" val="41114020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SRD02 – Investimenti produttivi agricoli per ambiente, clima e benessere animale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703754332"/>
              </p:ext>
            </p:extLst>
          </p:nvPr>
        </p:nvGraphicFramePr>
        <p:xfrm>
          <a:off x="479893" y="1036696"/>
          <a:ext cx="8302428" cy="2237926"/>
        </p:xfrm>
        <a:graphic>
          <a:graphicData uri="http://schemas.openxmlformats.org/drawingml/2006/table">
            <a:tbl>
              <a:tblPr firstRow="1" bandRow="1">
                <a:tableStyleId>{5940675A-B579-460E-94D1-54222C63F5DA}</a:tableStyleId>
              </a:tblPr>
              <a:tblGrid>
                <a:gridCol w="1593836">
                  <a:extLst>
                    <a:ext uri="{9D8B030D-6E8A-4147-A177-3AD203B41FA5}">
                      <a16:colId xmlns:a16="http://schemas.microsoft.com/office/drawing/2014/main" val="3741012332"/>
                    </a:ext>
                  </a:extLst>
                </a:gridCol>
                <a:gridCol w="6708592">
                  <a:extLst>
                    <a:ext uri="{9D8B030D-6E8A-4147-A177-3AD203B41FA5}">
                      <a16:colId xmlns:a16="http://schemas.microsoft.com/office/drawing/2014/main" val="1534540752"/>
                    </a:ext>
                  </a:extLst>
                </a:gridCol>
              </a:tblGrid>
              <a:tr h="2082061">
                <a:tc>
                  <a:txBody>
                    <a:bodyPr/>
                    <a:lstStyle/>
                    <a:p>
                      <a:pPr marL="0" algn="r" defTabSz="457200" rtl="0" eaLnBrk="1" latinLnBrk="0" hangingPunct="1"/>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endParaRPr lang="it-IT" sz="13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Localizzazione territoriale degli investimenti</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Caratteristiche del soggetto richiedente (non applicabile per l’Azione C)</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Caratteristiche del progetto di investimento</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Caratteristiche aziendali (solo per Azione D)</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Dimensione economica dell’operazione</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Effetti ambientali</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Livello di vantaggio climatico e/o ambientale offerto dalle operazioni di investimento</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Nell'ambito della Azione D, laddove il benessere animale riguardi le galline ovaiole, priorità per le operazioni di investimento che prevedono l'eliminazione delle gabbie</a:t>
                      </a:r>
                    </a:p>
                    <a:p>
                      <a:pPr marL="0" marR="0" lvl="0" indent="0" algn="l" defTabSz="457200" rtl="0" eaLnBrk="1" fontAlgn="auto" latinLnBrk="0" hangingPunct="1">
                        <a:lnSpc>
                          <a:spcPct val="100000"/>
                        </a:lnSpc>
                        <a:spcBef>
                          <a:spcPts val="50"/>
                        </a:spcBef>
                        <a:spcAft>
                          <a:spcPts val="0"/>
                        </a:spcAft>
                        <a:buClrTx/>
                        <a:buSzTx/>
                        <a:buFontTx/>
                        <a:buNone/>
                        <a:tabLst/>
                        <a:defRPr/>
                      </a:pP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graphicFrame>
        <p:nvGraphicFramePr>
          <p:cNvPr id="6" name="Tabella 5">
            <a:extLst>
              <a:ext uri="{FF2B5EF4-FFF2-40B4-BE49-F238E27FC236}">
                <a16:creationId xmlns:a16="http://schemas.microsoft.com/office/drawing/2014/main" id="{39C90102-91B4-499F-A364-C66BE9B283D8}"/>
              </a:ext>
            </a:extLst>
          </p:cNvPr>
          <p:cNvGraphicFramePr>
            <a:graphicFrameLocks noGrp="1"/>
          </p:cNvGraphicFramePr>
          <p:nvPr>
            <p:extLst>
              <p:ext uri="{D42A27DB-BD31-4B8C-83A1-F6EECF244321}">
                <p14:modId xmlns:p14="http://schemas.microsoft.com/office/powerpoint/2010/main" val="1109557003"/>
              </p:ext>
            </p:extLst>
          </p:nvPr>
        </p:nvGraphicFramePr>
        <p:xfrm>
          <a:off x="479893" y="3398386"/>
          <a:ext cx="8302429" cy="934906"/>
        </p:xfrm>
        <a:graphic>
          <a:graphicData uri="http://schemas.openxmlformats.org/drawingml/2006/table">
            <a:tbl>
              <a:tblPr firstRow="1" bandRow="1">
                <a:tableStyleId>{5940675A-B579-460E-94D1-54222C63F5DA}</a:tableStyleId>
              </a:tblPr>
              <a:tblGrid>
                <a:gridCol w="1637684">
                  <a:extLst>
                    <a:ext uri="{9D8B030D-6E8A-4147-A177-3AD203B41FA5}">
                      <a16:colId xmlns:a16="http://schemas.microsoft.com/office/drawing/2014/main" val="1106511520"/>
                    </a:ext>
                  </a:extLst>
                </a:gridCol>
                <a:gridCol w="3048948">
                  <a:extLst>
                    <a:ext uri="{9D8B030D-6E8A-4147-A177-3AD203B41FA5}">
                      <a16:colId xmlns:a16="http://schemas.microsoft.com/office/drawing/2014/main" val="1551175208"/>
                    </a:ext>
                  </a:extLst>
                </a:gridCol>
                <a:gridCol w="3615797">
                  <a:extLst>
                    <a:ext uri="{9D8B030D-6E8A-4147-A177-3AD203B41FA5}">
                      <a16:colId xmlns:a16="http://schemas.microsoft.com/office/drawing/2014/main" val="2116732852"/>
                    </a:ext>
                  </a:extLst>
                </a:gridCol>
              </a:tblGrid>
              <a:tr h="500592">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Percentuali di Risparmio Idrico Azione C</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ammissibili gli interventi che, da una valutazione ex ante, risultano offrire un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risparmio idrico potenzial</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pari almeno al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25%</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Se l’intervento riguarda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corpi idrici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classificati in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condizioni non buone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per lo stato quantitativo della risorsa, deve garantire una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riduzione effettiva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del consumo d’acqua pari ad almeno il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 del risparmio idrico potenziale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2716504168"/>
                  </a:ext>
                </a:extLst>
              </a:tr>
            </a:tbl>
          </a:graphicData>
        </a:graphic>
      </p:graphicFrame>
    </p:spTree>
    <p:extLst>
      <p:ext uri="{BB962C8B-B14F-4D97-AF65-F5344CB8AC3E}">
        <p14:creationId xmlns:p14="http://schemas.microsoft.com/office/powerpoint/2010/main" val="10602993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SRD02 – Investimenti produttivi agricoli per ambiente, clima e benessere animale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769563453"/>
              </p:ext>
            </p:extLst>
          </p:nvPr>
        </p:nvGraphicFramePr>
        <p:xfrm>
          <a:off x="418986" y="736406"/>
          <a:ext cx="8302428" cy="4197382"/>
        </p:xfrm>
        <a:graphic>
          <a:graphicData uri="http://schemas.openxmlformats.org/drawingml/2006/table">
            <a:tbl>
              <a:tblPr firstRow="1" bandRow="1">
                <a:tableStyleId>{5940675A-B579-460E-94D1-54222C63F5DA}</a:tableStyleId>
              </a:tblPr>
              <a:tblGrid>
                <a:gridCol w="1434307">
                  <a:extLst>
                    <a:ext uri="{9D8B030D-6E8A-4147-A177-3AD203B41FA5}">
                      <a16:colId xmlns:a16="http://schemas.microsoft.com/office/drawing/2014/main" val="3741012332"/>
                    </a:ext>
                  </a:extLst>
                </a:gridCol>
                <a:gridCol w="4502878">
                  <a:extLst>
                    <a:ext uri="{9D8B030D-6E8A-4147-A177-3AD203B41FA5}">
                      <a16:colId xmlns:a16="http://schemas.microsoft.com/office/drawing/2014/main" val="1534540752"/>
                    </a:ext>
                  </a:extLst>
                </a:gridCol>
                <a:gridCol w="2365243">
                  <a:extLst>
                    <a:ext uri="{9D8B030D-6E8A-4147-A177-3AD203B41FA5}">
                      <a16:colId xmlns:a16="http://schemas.microsoft.com/office/drawing/2014/main" val="2886022827"/>
                    </a:ext>
                  </a:extLst>
                </a:gridCol>
              </a:tblGrid>
              <a:tr h="35646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65591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7.000,00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B: nessuna soglia minima</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C:</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25.000,00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D: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25.000,00 €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zone svantaggiate di montagna</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altre aree e zone non svantaggiate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B: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40.000,00 €</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C:</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1.000.000,00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D: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3.000.000,00 €</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52917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Aliquota base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70%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Giovani agricoltori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70%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beneficiario: zona svantaggiata</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Giovane agricoltore in zona svantaggiata</a:t>
                      </a: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4426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14401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22287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R.9 -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agricoltori che ricevono un sostegno agli investimenti per ristrutturare e ammodernare le aziende oltre che per migliorare l'efficienza delle risorse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R.26 -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che beneficiano del sostegno della PAC e del sostegno agli investimenti non produttivi relativi alla salvaguardia delle risorse naturali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R.44 -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UB oggetto di azioni di sostegno finalizzate a migliorare il benessere degli animali</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21212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relative agli investimenti produttivi sovvenzionati nelle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5907039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SRD03 – Investimenti nelle aziende agricole per la diversificazione in attività non agricole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359287091"/>
              </p:ext>
            </p:extLst>
          </p:nvPr>
        </p:nvGraphicFramePr>
        <p:xfrm>
          <a:off x="414000" y="900000"/>
          <a:ext cx="8302428" cy="3746753"/>
        </p:xfrm>
        <a:graphic>
          <a:graphicData uri="http://schemas.openxmlformats.org/drawingml/2006/table">
            <a:tbl>
              <a:tblPr firstRow="1" bandRow="1">
                <a:tableStyleId>{5940675A-B579-460E-94D1-54222C63F5DA}</a:tableStyleId>
              </a:tblPr>
              <a:tblGrid>
                <a:gridCol w="1627071">
                  <a:extLst>
                    <a:ext uri="{9D8B030D-6E8A-4147-A177-3AD203B41FA5}">
                      <a16:colId xmlns:a16="http://schemas.microsoft.com/office/drawing/2014/main" val="3741012332"/>
                    </a:ext>
                  </a:extLst>
                </a:gridCol>
                <a:gridCol w="6675357">
                  <a:extLst>
                    <a:ext uri="{9D8B030D-6E8A-4147-A177-3AD203B41FA5}">
                      <a16:colId xmlns:a16="http://schemas.microsoft.com/office/drawing/2014/main" val="1534540752"/>
                    </a:ext>
                  </a:extLst>
                </a:gridCol>
              </a:tblGrid>
              <a:tr h="90552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è finalizzato ad incentivare gli </a:t>
                      </a:r>
                      <a:r>
                        <a:rPr lang="it-IT" sz="1200" b="1" kern="1200" dirty="0">
                          <a:solidFill>
                            <a:srgbClr val="FF0000"/>
                          </a:solidFill>
                          <a:latin typeface="Tahoma" panose="020B0604030504040204" pitchFamily="34" charset="0"/>
                          <a:ea typeface="Tahoma" panose="020B0604030504040204" pitchFamily="34" charset="0"/>
                          <a:cs typeface="Tahoma" panose="020B0604030504040204" pitchFamily="34" charset="0"/>
                        </a:rPr>
                        <a:t>investimenti per le attività di diversificazione aziendale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che favoriscono la crescita economica e lo sviluppo sostenibile nelle zone rurali, contribuendo anche a migliorare l'equilibrio territoriale, sia in termini economici che sociali.</a:t>
                      </a:r>
                    </a:p>
                    <a:p>
                      <a:pPr marL="269875" indent="-269875" algn="l"/>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31560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l"/>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Imprenditori agricoli, singoli o associati,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con la qualifica di IAP</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b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b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esclusi gli imprenditori che esercitano esclusivamente attività di selvicoltura e acquacoltura</a:t>
                      </a:r>
                    </a:p>
                  </a:txBody>
                  <a:tcPr marL="96705" marR="96705" marT="48353" marB="48353"/>
                </a:tc>
                <a:extLst>
                  <a:ext uri="{0D108BD9-81ED-4DB2-BD59-A6C34878D82A}">
                    <a16:rowId xmlns:a16="http://schemas.microsoft.com/office/drawing/2014/main" val="1160760451"/>
                  </a:ext>
                </a:extLst>
              </a:tr>
              <a:tr h="113651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lvl="0" algn="l"/>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Agriturismo;</a:t>
                      </a:r>
                    </a:p>
                    <a:p>
                      <a:pPr lvl="0" algn="l"/>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B.</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Agricoltura sociale;</a:t>
                      </a:r>
                    </a:p>
                    <a:p>
                      <a:pPr lvl="0" algn="l"/>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Attività educative/didattiche;</a:t>
                      </a:r>
                    </a:p>
                    <a:p>
                      <a:pPr lvl="0" algn="l"/>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Attività turistico-ricreative e attività legate alle tradizioni rurali e alla valorizzazione delle risorse naturali e paesaggistiche.</a:t>
                      </a:r>
                    </a:p>
                  </a:txBody>
                  <a:tcPr marL="96705" marR="96705" marT="48353" marB="48353"/>
                </a:tc>
                <a:extLst>
                  <a:ext uri="{0D108BD9-81ED-4DB2-BD59-A6C34878D82A}">
                    <a16:rowId xmlns:a16="http://schemas.microsoft.com/office/drawing/2014/main" val="2071077278"/>
                  </a:ext>
                </a:extLst>
              </a:tr>
              <a:tr h="119741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Tipologia del beneficiario </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Localizzazione geografica</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Tipologia di funzione creata/sviluppata con l’intervento</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Partecipazione a regimi di qualità di processo e/o di prodotto regolamentati</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Tipologia di investimenti</a:t>
                      </a:r>
                    </a:p>
                    <a:p>
                      <a:pPr marL="0" marR="0" lvl="0" indent="0" algn="l" defTabSz="457200" rtl="0" eaLnBrk="1" fontAlgn="auto" latinLnBrk="0" hangingPunct="1">
                        <a:lnSpc>
                          <a:spcPct val="100000"/>
                        </a:lnSpc>
                        <a:spcBef>
                          <a:spcPts val="5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16587792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SRD03 – Investimenti nelle aziende agricole per la diversificazione in attività non agricole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445535381"/>
              </p:ext>
            </p:extLst>
          </p:nvPr>
        </p:nvGraphicFramePr>
        <p:xfrm>
          <a:off x="418986" y="900000"/>
          <a:ext cx="8302428" cy="3397649"/>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4283461">
                  <a:extLst>
                    <a:ext uri="{9D8B030D-6E8A-4147-A177-3AD203B41FA5}">
                      <a16:colId xmlns:a16="http://schemas.microsoft.com/office/drawing/2014/main" val="1534540752"/>
                    </a:ext>
                  </a:extLst>
                </a:gridCol>
                <a:gridCol w="2365243">
                  <a:extLst>
                    <a:ext uri="{9D8B030D-6E8A-4147-A177-3AD203B41FA5}">
                      <a16:colId xmlns:a16="http://schemas.microsoft.com/office/drawing/2014/main" val="2886022827"/>
                    </a:ext>
                  </a:extLst>
                </a:gridCol>
              </a:tblGrid>
              <a:tr h="41091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75095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10.000,00 €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per le zone svantaggiate di montagna</a:t>
                      </a:r>
                    </a:p>
                    <a:p>
                      <a:pPr marL="0" marR="0" lvl="0" indent="0" algn="just" defTabSz="457200" rtl="0" eaLnBrk="1" fontAlgn="auto" latinLnBrk="0" hangingPunct="1">
                        <a:lnSpc>
                          <a:spcPct val="100000"/>
                        </a:lnSpc>
                        <a:spcBef>
                          <a:spcPts val="0"/>
                        </a:spcBef>
                        <a:spcAft>
                          <a:spcPts val="5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20.000,00 €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altre aree e zone non svantaggiate</a:t>
                      </a:r>
                    </a:p>
                  </a:txBody>
                  <a:tcPr marL="96705" marR="96705" marT="48353" marB="4835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200.000,00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Importo determinato dal Regime </a:t>
                      </a:r>
                      <a:r>
                        <a:rPr lang="it-IT" sz="1100" b="0" i="1" kern="1200" dirty="0">
                          <a:solidFill>
                            <a:schemeClr val="dk1"/>
                          </a:solidFill>
                          <a:latin typeface="Tahoma" panose="020B0604030504040204" pitchFamily="34" charset="0"/>
                          <a:ea typeface="Tahoma" panose="020B0604030504040204" pitchFamily="34" charset="0"/>
                          <a:cs typeface="Tahoma" panose="020B0604030504040204" pitchFamily="34" charset="0"/>
                        </a:rPr>
                        <a:t>De </a:t>
                      </a:r>
                      <a:r>
                        <a:rPr lang="it-IT" sz="1100" b="0" i="1" kern="1200" dirty="0" err="1">
                          <a:solidFill>
                            <a:schemeClr val="dk1"/>
                          </a:solidFill>
                          <a:latin typeface="Tahoma" panose="020B0604030504040204" pitchFamily="34" charset="0"/>
                          <a:ea typeface="Tahoma" panose="020B0604030504040204" pitchFamily="34" charset="0"/>
                          <a:cs typeface="Tahoma" panose="020B0604030504040204" pitchFamily="34" charset="0"/>
                        </a:rPr>
                        <a:t>Minimis</a:t>
                      </a:r>
                      <a:endParaRPr lang="it-IT" sz="1100" b="0" i="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67566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Aliquota base </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Giovani agricoltori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Localizzazione beneficiario: zona svantaggiata</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Giovane agricoltore in zona svantaggiata</a:t>
                      </a: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4426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195862">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31504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R.39 -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Numero di aziende agricole rurali, incluse le imprese della bioeconomia, create con il sostegno della PAC</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48676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O.24</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relative agli investimenti produttivi sovvenzionati al di fuori delle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1972170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SRD04 – Investimenti non produttivi agricoli </a:t>
            </a:r>
          </a:p>
          <a:p>
            <a:pPr algn="ctr"/>
            <a:r>
              <a:rPr lang="it-IT" sz="2400" dirty="0">
                <a:latin typeface="Tahoma" panose="020B0604030504040204" pitchFamily="34" charset="0"/>
                <a:ea typeface="Tahoma" panose="020B0604030504040204" pitchFamily="34" charset="0"/>
                <a:cs typeface="Tahoma" panose="020B0604030504040204" pitchFamily="34" charset="0"/>
              </a:rPr>
              <a:t>con finalità ambientale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4079464977"/>
              </p:ext>
            </p:extLst>
          </p:nvPr>
        </p:nvGraphicFramePr>
        <p:xfrm>
          <a:off x="414000" y="773010"/>
          <a:ext cx="8302428" cy="4043919"/>
        </p:xfrm>
        <a:graphic>
          <a:graphicData uri="http://schemas.openxmlformats.org/drawingml/2006/table">
            <a:tbl>
              <a:tblPr firstRow="1" bandRow="1">
                <a:tableStyleId>{5940675A-B579-460E-94D1-54222C63F5DA}</a:tableStyleId>
              </a:tblPr>
              <a:tblGrid>
                <a:gridCol w="1627071">
                  <a:extLst>
                    <a:ext uri="{9D8B030D-6E8A-4147-A177-3AD203B41FA5}">
                      <a16:colId xmlns:a16="http://schemas.microsoft.com/office/drawing/2014/main" val="3741012332"/>
                    </a:ext>
                  </a:extLst>
                </a:gridCol>
                <a:gridCol w="6675357">
                  <a:extLst>
                    <a:ext uri="{9D8B030D-6E8A-4147-A177-3AD203B41FA5}">
                      <a16:colId xmlns:a16="http://schemas.microsoft.com/office/drawing/2014/main" val="1534540752"/>
                    </a:ext>
                  </a:extLst>
                </a:gridCol>
              </a:tblGrid>
              <a:tr h="59945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finalizzato alla realizzazione di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investimenti non produttivi agricoli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con una chiara e diretta caratterizzazione ambientale. </a:t>
                      </a:r>
                    </a:p>
                  </a:txBody>
                  <a:tcPr marL="96705" marR="96705" marT="48353" marB="48353"/>
                </a:tc>
                <a:extLst>
                  <a:ext uri="{0D108BD9-81ED-4DB2-BD59-A6C34878D82A}">
                    <a16:rowId xmlns:a16="http://schemas.microsoft.com/office/drawing/2014/main" val="3168748469"/>
                  </a:ext>
                </a:extLst>
              </a:tr>
              <a:tr h="49702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Agricoltori singoli o associati, inclusi i consorzi di scopo</a:t>
                      </a:r>
                    </a:p>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Altri gestori del territorio, pubblici o privati, anche associati. </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294744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1 – Investimenti non produttivi finalizzati ad arrestare e invertire la perdita di biodiversità e a preservare il paesaggio rurale</a:t>
                      </a:r>
                      <a:endParaRPr lang="it-IT" sz="18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1.1 Realizzazione di infrastrutture ecologiche quali, ad esempio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siepi, filari arborei e/o arbustivi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1.2 Realizzazione e/o ripristino della funzionalità di infrastrutture ecologiche connesse all’acqua (a titolo esemplificativo</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 aree umide, fontanili, pozze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e altre strutture di abbeverata).</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1.3 Realizzazione e/o recupero di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muretti a secco</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1.6 Interventi finalizzati al contenimento delle specie vegetali e animali esotiche invasive.</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1.7 Investimenti per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migliorare la coesistenza tra agricoltura, allevamenti e la fauna selvatica</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1.8 Investimenti per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prevenire le collisioni dell’avifauna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e limitare il fenomeno dell’elettrocuzione sulle linee ad alta e medio-bassa tensione, in linea con quanto previsto dal PAF regionale.</a:t>
                      </a:r>
                    </a:p>
                    <a:p>
                      <a:pPr marL="0" indent="0" algn="just" defTabSz="457200" rtl="0" eaLnBrk="1" latinLnBrk="0" hangingPunct="1">
                        <a:buFontTx/>
                        <a:buNone/>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1.9 Interventi per la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connettività ecologica della fauna selvatica</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realizzazione di infrastrutture ecologiche (quali ad esempio tunnel, sovrappassi, sottopassi, recinzioni.</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1.12 Altri investimenti non produttivi previsti dal PAF regionali ad esempio la reintroduzione e/o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ripopolamento di specie floristiche rare e/o minacciate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come previsto dal PAF regionale.</a:t>
                      </a:r>
                    </a:p>
                  </a:txBody>
                  <a:tcPr marL="96705" marR="96705" marT="48353" marB="48353"/>
                </a:tc>
                <a:extLst>
                  <a:ext uri="{0D108BD9-81ED-4DB2-BD59-A6C34878D82A}">
                    <a16:rowId xmlns:a16="http://schemas.microsoft.com/office/drawing/2014/main" val="2071077278"/>
                  </a:ext>
                </a:extLst>
              </a:tr>
            </a:tbl>
          </a:graphicData>
        </a:graphic>
      </p:graphicFrame>
    </p:spTree>
    <p:extLst>
      <p:ext uri="{BB962C8B-B14F-4D97-AF65-F5344CB8AC3E}">
        <p14:creationId xmlns:p14="http://schemas.microsoft.com/office/powerpoint/2010/main" val="6908994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SRD04 – Investimenti non produttivi agricoli </a:t>
            </a:r>
          </a:p>
          <a:p>
            <a:pPr algn="ctr"/>
            <a:r>
              <a:rPr lang="it-IT" sz="2400" dirty="0">
                <a:latin typeface="Tahoma" panose="020B0604030504040204" pitchFamily="34" charset="0"/>
                <a:ea typeface="Tahoma" panose="020B0604030504040204" pitchFamily="34" charset="0"/>
                <a:cs typeface="Tahoma" panose="020B0604030504040204" pitchFamily="34" charset="0"/>
              </a:rPr>
              <a:t>con finalità ambientale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447967735"/>
              </p:ext>
            </p:extLst>
          </p:nvPr>
        </p:nvGraphicFramePr>
        <p:xfrm>
          <a:off x="414000" y="900000"/>
          <a:ext cx="8302428" cy="2227952"/>
        </p:xfrm>
        <a:graphic>
          <a:graphicData uri="http://schemas.openxmlformats.org/drawingml/2006/table">
            <a:tbl>
              <a:tblPr firstRow="1" bandRow="1">
                <a:tableStyleId>{5940675A-B579-460E-94D1-54222C63F5DA}</a:tableStyleId>
              </a:tblPr>
              <a:tblGrid>
                <a:gridCol w="1627071">
                  <a:extLst>
                    <a:ext uri="{9D8B030D-6E8A-4147-A177-3AD203B41FA5}">
                      <a16:colId xmlns:a16="http://schemas.microsoft.com/office/drawing/2014/main" val="3741012332"/>
                    </a:ext>
                  </a:extLst>
                </a:gridCol>
                <a:gridCol w="6675357">
                  <a:extLst>
                    <a:ext uri="{9D8B030D-6E8A-4147-A177-3AD203B41FA5}">
                      <a16:colId xmlns:a16="http://schemas.microsoft.com/office/drawing/2014/main" val="1534540752"/>
                    </a:ext>
                  </a:extLst>
                </a:gridCol>
              </a:tblGrid>
              <a:tr h="130624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algn="just"/>
                      <a:r>
                        <a:rPr lang="it-IT" sz="1200" b="1"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Azione 2 - Investimenti non produttivi finalizzati al miglioramento della qualità dell’acqua </a:t>
                      </a: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in particolare attraverso un sostegno per la realizzazione di investimenti quali:</a:t>
                      </a:r>
                    </a:p>
                    <a:p>
                      <a:pPr marL="171450" indent="-171450" algn="just">
                        <a:buFontTx/>
                        <a:buChar char="-"/>
                      </a:pP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realizzazione di </a:t>
                      </a:r>
                      <a:r>
                        <a:rPr lang="it-IT" sz="1200" b="0" i="0" u="none" strike="noStrike" kern="1200" baseline="0" dirty="0">
                          <a:solidFill>
                            <a:srgbClr val="FF0000"/>
                          </a:solidFill>
                          <a:latin typeface="Tahoma" panose="020B0604030504040204" pitchFamily="34" charset="0"/>
                          <a:ea typeface="Tahoma" panose="020B0604030504040204" pitchFamily="34" charset="0"/>
                          <a:cs typeface="Tahoma" panose="020B0604030504040204" pitchFamily="34" charset="0"/>
                        </a:rPr>
                        <a:t>fasce tampone arboree/arbustive </a:t>
                      </a: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e/o messa a dimora di vegetazione nel reticolo idrico minore ed artificiale, al fine di ridurre l’inquinamento nelle acque superficiali;</a:t>
                      </a:r>
                    </a:p>
                    <a:p>
                      <a:pPr marL="171450" indent="-171450" algn="just" defTabSz="457200" rtl="0" eaLnBrk="1" latinLnBrk="0" hangingPunct="1">
                        <a:buFontTx/>
                        <a:buChar char="-"/>
                      </a:pP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realizzazione di </a:t>
                      </a:r>
                      <a:r>
                        <a:rPr lang="it-IT" sz="1200" b="0" i="0" u="none" strike="noStrike" kern="1200" baseline="0" dirty="0">
                          <a:solidFill>
                            <a:srgbClr val="FF0000"/>
                          </a:solidFill>
                          <a:latin typeface="Tahoma" panose="020B0604030504040204" pitchFamily="34" charset="0"/>
                          <a:ea typeface="Tahoma" panose="020B0604030504040204" pitchFamily="34" charset="0"/>
                          <a:cs typeface="Tahoma" panose="020B0604030504040204" pitchFamily="34" charset="0"/>
                        </a:rPr>
                        <a:t>reti di monitoraggio quali-quantitative delle acque </a:t>
                      </a: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utilizzate a scopo irriguo o ad esse connesse, aggiuntive rispetto agli obblighi di misurazione vigenti.</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territoriali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con altri strumenti di pianificazione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progettuali</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30190720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SRD04 – Investimenti non produttivi agricoli </a:t>
            </a:r>
          </a:p>
          <a:p>
            <a:pPr algn="ctr"/>
            <a:r>
              <a:rPr lang="it-IT" sz="2400" dirty="0">
                <a:latin typeface="Tahoma" panose="020B0604030504040204" pitchFamily="34" charset="0"/>
                <a:ea typeface="Tahoma" panose="020B0604030504040204" pitchFamily="34" charset="0"/>
                <a:cs typeface="Tahoma" panose="020B0604030504040204" pitchFamily="34" charset="0"/>
              </a:rPr>
              <a:t>con finalità ambientale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669531180"/>
              </p:ext>
            </p:extLst>
          </p:nvPr>
        </p:nvGraphicFramePr>
        <p:xfrm>
          <a:off x="418986" y="900000"/>
          <a:ext cx="8302428" cy="3732729"/>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105827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(Classificazione ISTAT)</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Realizzazione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siepi e filari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arborei e/o arbustivi (azione 1.1) -&gt;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Realizzazione/ripristino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zone umide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recupero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fontanili</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1.2) -&gt;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e collina</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Realizzazione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fasce tampone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arboree e/o arbustive (azione 2.1) -&gt;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e collina</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Realizzazione e/o il ripristino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muretti a secco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1.3) -&gt;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Collina e montagna</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Realizzazione/ripristino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pozze di abbeverata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altre strutture d’abbeverata(azione1.2)-&gt;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Montagna</a:t>
                      </a:r>
                    </a:p>
                  </a:txBody>
                  <a:tcPr marL="96705" marR="96705" marT="48353" marB="48353"/>
                </a:tc>
                <a:extLst>
                  <a:ext uri="{0D108BD9-81ED-4DB2-BD59-A6C34878D82A}">
                    <a16:rowId xmlns:a16="http://schemas.microsoft.com/office/drawing/2014/main" val="2071077278"/>
                  </a:ext>
                </a:extLst>
              </a:tr>
              <a:tr h="59242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MAX.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200.000,00 €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Tale soglia potrà essere abbassata in relazione alle specifiche categorie di investimento</a:t>
                      </a:r>
                    </a:p>
                  </a:txBody>
                  <a:tcPr marL="96705" marR="96705" marT="48353" marB="48353"/>
                </a:tc>
                <a:extLst>
                  <a:ext uri="{0D108BD9-81ED-4DB2-BD59-A6C34878D82A}">
                    <a16:rowId xmlns:a16="http://schemas.microsoft.com/office/drawing/2014/main" val="368643834"/>
                  </a:ext>
                </a:extLst>
              </a:tr>
              <a:tr h="32425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R.26 -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che beneficiano del sostegno della PAC e del sostegno agli investimenti non produttivi relativi alla salvaguardia delle risorse naturali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R.32 -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beneficiarie di sostegno agli investimenti della PAC che contribuiscono alla biodiversità</a:t>
                      </a:r>
                    </a:p>
                  </a:txBody>
                  <a:tcPr marL="96705" marR="96705" marT="48353" marB="48353"/>
                </a:tc>
                <a:extLst>
                  <a:ext uri="{0D108BD9-81ED-4DB2-BD59-A6C34878D82A}">
                    <a16:rowId xmlns:a16="http://schemas.microsoft.com/office/drawing/2014/main" val="2083640151"/>
                  </a:ext>
                </a:extLst>
              </a:tr>
              <a:tr h="40040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O.21 -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Numero di operazioni relative agli investimenti non produttivi sovvenzionati nelle aziende agricole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629386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79014" y="52636"/>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SRD05 – Impianti forestazione/imboschimento e sistemi agroforestali su terreni agricoli </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899595012"/>
              </p:ext>
            </p:extLst>
          </p:nvPr>
        </p:nvGraphicFramePr>
        <p:xfrm>
          <a:off x="322662" y="871213"/>
          <a:ext cx="8302428" cy="3949220"/>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3052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volto a realizzare su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superfici agricole</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nuovi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soprassuoli forestali e di arboricoltura</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 fine di incrementare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la capacità di assorbimento e di stoccaggio del carbonio atmosferico nel suolo e nella biomassa legnosa utilizzabile anche a fini duraturi.</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80919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 beneficiari del sostegno sono riconducibili ai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proprietari/possessori privati e loro associazioni</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nonché altri soggetti titolari dell</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 conduzione di superfici non agricole.</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 beneficiari devono dimostrare la proprietà, il titolo di possesso o di conduzione delle superfici interessate dall’intervento. </a:t>
                      </a:r>
                    </a:p>
                  </a:txBody>
                  <a:tcPr marL="96705" marR="96705" marT="48353" marB="48353"/>
                </a:tc>
                <a:extLst>
                  <a:ext uri="{0D108BD9-81ED-4DB2-BD59-A6C34878D82A}">
                    <a16:rowId xmlns:a16="http://schemas.microsoft.com/office/drawing/2014/main" val="1160760451"/>
                  </a:ext>
                </a:extLst>
              </a:tr>
              <a:tr h="9878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SRD05.2)</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Impianti di arboricoltura a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ciclo breve o medio-lungo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su superfici agricole: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Impianto con finalità multiple (ambientali, paesaggistiche, socio-ricreative nonché produttive - legno, legname e tartufi), realizzato utilizzando</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 specie forestali arboree e arbustive autoctone di origine certificata</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di antico indigenato o altre specie forestali adatte alle condizioni ambientali locali, compresi i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cloni di pioppo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e le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piante </a:t>
                      </a:r>
                      <a:r>
                        <a:rPr lang="it-IT" sz="1200" kern="1200" dirty="0" err="1">
                          <a:solidFill>
                            <a:srgbClr val="FF0000"/>
                          </a:solidFill>
                          <a:effectLst/>
                          <a:latin typeface="Tahoma" panose="020B0604030504040204" pitchFamily="34" charset="0"/>
                          <a:ea typeface="Tahoma" panose="020B0604030504040204" pitchFamily="34" charset="0"/>
                          <a:cs typeface="Tahoma" panose="020B0604030504040204" pitchFamily="34" charset="0"/>
                        </a:rPr>
                        <a:t>micorizzate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p>
                  </a:txBody>
                  <a:tcPr marL="96705" marR="96705" marT="48353" marB="48353"/>
                </a:tc>
                <a:extLst>
                  <a:ext uri="{0D108BD9-81ED-4DB2-BD59-A6C34878D82A}">
                    <a16:rowId xmlns:a16="http://schemas.microsoft.com/office/drawing/2014/main" val="2071077278"/>
                  </a:ext>
                </a:extLst>
              </a:tr>
              <a:tr h="84642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Finalità specifiche degli investimenti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Caratteristiche territoriali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Caratteristiche del soggetto richiedente/azienda (es. possesso della qualifica di IAP)</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Localizzazione delle aziende beneficiarie</a:t>
                      </a:r>
                    </a:p>
                  </a:txBody>
                  <a:tcPr marL="96705" marR="96705" marT="48353" marB="48353"/>
                </a:tc>
                <a:extLst>
                  <a:ext uri="{0D108BD9-81ED-4DB2-BD59-A6C34878D82A}">
                    <a16:rowId xmlns:a16="http://schemas.microsoft.com/office/drawing/2014/main" val="368643834"/>
                  </a:ext>
                </a:extLst>
              </a:tr>
              <a:tr h="59821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Durata impegno</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0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Impianti di arboricoltura a ciclo breve: la durata dell’impegno parte dal 1° gennaio dell’anno successivo a quello di presentazione della domanda di pagamento del saldo. Nel caso in cui la domanda di saldo sia presentata prima della scadenza della presentazione della Domanda Unica, l’impegno parte dal 1° gennaio dello stesso anno.  </a:t>
                      </a:r>
                      <a:endParaRPr lang="it-IT" sz="7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256838888"/>
                  </a:ext>
                </a:extLst>
              </a:tr>
            </a:tbl>
          </a:graphicData>
        </a:graphic>
      </p:graphicFrame>
    </p:spTree>
    <p:extLst>
      <p:ext uri="{BB962C8B-B14F-4D97-AF65-F5344CB8AC3E}">
        <p14:creationId xmlns:p14="http://schemas.microsoft.com/office/powerpoint/2010/main" val="20329908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SRD05 – Impianti forestazione/imboschimento e sistemi agroforestali su terreni agricoli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771704721"/>
              </p:ext>
            </p:extLst>
          </p:nvPr>
        </p:nvGraphicFramePr>
        <p:xfrm>
          <a:off x="418986" y="900000"/>
          <a:ext cx="8302428" cy="362427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33394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Impianti di arboricoltura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ciclo breve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Impianti di arboricoltura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ciclo medio-lungo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e collina</a:t>
                      </a:r>
                    </a:p>
                  </a:txBody>
                  <a:tcPr marL="96705" marR="96705" marT="48353" marB="48353"/>
                </a:tc>
                <a:extLst>
                  <a:ext uri="{0D108BD9-81ED-4DB2-BD59-A6C34878D82A}">
                    <a16:rowId xmlns:a16="http://schemas.microsoft.com/office/drawing/2014/main" val="2071077278"/>
                  </a:ext>
                </a:extLst>
              </a:tr>
              <a:tr h="69168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Non sono ammissibili domande di sostegno per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complessive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di dimensione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inferiore a</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1 ettaro</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E’ previsto un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importo massimo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di spesa ammissibile per impianto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ad ettaro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è pari a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15.000,00</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28149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60%-90%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base alla tipologia di impianto</a:t>
                      </a: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R.17 -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che beneficiano di sostegno per imboschimento e ripristino mediante </a:t>
                      </a:r>
                      <a:r>
                        <a:rPr lang="it-IT" sz="1050" b="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agroforestazione</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incluse le ripartizioni</a:t>
                      </a:r>
                    </a:p>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R.18 -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Investimento totale finalizzato al miglioramento delle prestazioni del settore forestale</a:t>
                      </a:r>
                    </a:p>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R.27 -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Numero di operazioni che contribuiscono alla sostenibilità ambientale e al conseguimento degli obiettivi di mitigazione dei cambiamenti climatici e di adattamento ai medesimi nelle zone rurali</a:t>
                      </a:r>
                    </a:p>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R.32 -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beneficiarie di sostegno agli investimenti della PAC che contribuiscono alla biodiversità</a:t>
                      </a:r>
                    </a:p>
                  </a:txBody>
                  <a:tcPr marL="96705" marR="96705" marT="48353" marB="48353"/>
                </a:tc>
                <a:extLst>
                  <a:ext uri="{0D108BD9-81ED-4DB2-BD59-A6C34878D82A}">
                    <a16:rowId xmlns:a16="http://schemas.microsoft.com/office/drawing/2014/main" val="2083640151"/>
                  </a:ext>
                </a:extLst>
              </a:tr>
              <a:tr h="43824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O.23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relative agli investimenti non produttivi sovvenzionati al di fuori delle aziende agricole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113649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A2458-8E1A-2E3F-AFB6-DE85E167D674}"/>
              </a:ext>
            </a:extLst>
          </p:cNvPr>
          <p:cNvSpPr>
            <a:spLocks noGrp="1"/>
          </p:cNvSpPr>
          <p:nvPr>
            <p:ph type="ctrTitle"/>
          </p:nvPr>
        </p:nvSpPr>
        <p:spPr>
          <a:xfrm>
            <a:off x="684000" y="0"/>
            <a:ext cx="7772400" cy="660502"/>
          </a:xfrm>
        </p:spPr>
        <p:txBody>
          <a:bodyPr>
            <a:normAutofit/>
          </a:bodyPr>
          <a:lstStyle/>
          <a:p>
            <a:pPr algn="ctr"/>
            <a:r>
              <a:rPr lang="it-IT" sz="2200" dirty="0">
                <a:latin typeface="Tahoma" panose="020B0604030504040204" pitchFamily="34" charset="0"/>
                <a:ea typeface="Tahoma" panose="020B0604030504040204" pitchFamily="34" charset="0"/>
                <a:cs typeface="Tahoma" panose="020B0604030504040204" pitchFamily="34" charset="0"/>
              </a:rPr>
              <a:t>OBIETTIVI DELLA PAC 2023-2037</a:t>
            </a:r>
          </a:p>
        </p:txBody>
      </p:sp>
      <p:sp>
        <p:nvSpPr>
          <p:cNvPr id="17" name="CasellaDiTesto 16">
            <a:extLst>
              <a:ext uri="{FF2B5EF4-FFF2-40B4-BE49-F238E27FC236}">
                <a16:creationId xmlns:a16="http://schemas.microsoft.com/office/drawing/2014/main" id="{EF4931AA-5D69-D555-F936-E3BE84F930B2}"/>
              </a:ext>
            </a:extLst>
          </p:cNvPr>
          <p:cNvSpPr txBox="1"/>
          <p:nvPr/>
        </p:nvSpPr>
        <p:spPr>
          <a:xfrm>
            <a:off x="1084334" y="4305997"/>
            <a:ext cx="7646973" cy="461665"/>
          </a:xfrm>
          <a:prstGeom prst="rect">
            <a:avLst/>
          </a:prstGeom>
          <a:noFill/>
        </p:spPr>
        <p:txBody>
          <a:bodyPr wrap="square">
            <a:spAutoFit/>
          </a:bodyPr>
          <a:lstStyle/>
          <a:p>
            <a:pPr algn="just"/>
            <a:r>
              <a:rPr lang="it-IT" sz="1200" dirty="0">
                <a:latin typeface="Tahoma" panose="020B0604030504040204" pitchFamily="34" charset="0"/>
                <a:ea typeface="Tahoma" panose="020B0604030504040204" pitchFamily="34" charset="0"/>
                <a:cs typeface="Tahoma" panose="020B0604030504040204" pitchFamily="34" charset="0"/>
              </a:rPr>
              <a:t>Gli obiettivi sono integrati con l’</a:t>
            </a:r>
            <a:r>
              <a:rPr lang="it-IT" sz="1200" b="1" dirty="0">
                <a:latin typeface="Tahoma" panose="020B0604030504040204" pitchFamily="34" charset="0"/>
                <a:ea typeface="Tahoma" panose="020B0604030504040204" pitchFamily="34" charset="0"/>
                <a:cs typeface="Tahoma" panose="020B0604030504040204" pitchFamily="34" charset="0"/>
              </a:rPr>
              <a:t>obiettivo trasversale</a:t>
            </a:r>
            <a:r>
              <a:rPr lang="it-IT" sz="1200" dirty="0">
                <a:latin typeface="Tahoma" panose="020B0604030504040204" pitchFamily="34" charset="0"/>
                <a:ea typeface="Tahoma" panose="020B0604030504040204" pitchFamily="34" charset="0"/>
                <a:cs typeface="Tahoma" panose="020B0604030504040204" pitchFamily="34" charset="0"/>
              </a:rPr>
              <a:t> di ammodernamento dell’agricoltura e delle zone rurali, promuovendo e condividendo conoscenze, innovazione e digitalizzazione nell’agricoltura e nelle zone rurali.</a:t>
            </a:r>
          </a:p>
        </p:txBody>
      </p:sp>
      <p:graphicFrame>
        <p:nvGraphicFramePr>
          <p:cNvPr id="24" name="Tabella 24">
            <a:extLst>
              <a:ext uri="{FF2B5EF4-FFF2-40B4-BE49-F238E27FC236}">
                <a16:creationId xmlns:a16="http://schemas.microsoft.com/office/drawing/2014/main" id="{BCCFFF83-69B4-979C-755E-14A85D9362EB}"/>
              </a:ext>
            </a:extLst>
          </p:cNvPr>
          <p:cNvGraphicFramePr>
            <a:graphicFrameLocks noGrp="1"/>
          </p:cNvGraphicFramePr>
          <p:nvPr/>
        </p:nvGraphicFramePr>
        <p:xfrm>
          <a:off x="178025" y="660502"/>
          <a:ext cx="2824122" cy="822960"/>
        </p:xfrm>
        <a:graphic>
          <a:graphicData uri="http://schemas.openxmlformats.org/drawingml/2006/table">
            <a:tbl>
              <a:tblPr firstRow="1" bandRow="1">
                <a:tableStyleId>{616DA210-FB5B-4158-B5E0-FEB733F419BA}</a:tableStyleId>
              </a:tblPr>
              <a:tblGrid>
                <a:gridCol w="2824122">
                  <a:extLst>
                    <a:ext uri="{9D8B030D-6E8A-4147-A177-3AD203B41FA5}">
                      <a16:colId xmlns:a16="http://schemas.microsoft.com/office/drawing/2014/main" val="1104102628"/>
                    </a:ext>
                  </a:extLst>
                </a:gridCol>
              </a:tblGrid>
              <a:tr h="208421">
                <a:tc>
                  <a:txBody>
                    <a:bodyPr/>
                    <a:lstStyle/>
                    <a:p>
                      <a:pPr algn="just"/>
                      <a:r>
                        <a:rPr lang="it-IT" sz="1200" kern="1200" dirty="0">
                          <a:solidFill>
                            <a:schemeClr val="tx1"/>
                          </a:solidFill>
                        </a:rPr>
                        <a:t>OG1 - </a:t>
                      </a:r>
                      <a:r>
                        <a:rPr lang="it-IT" sz="1200" b="0" kern="1200" dirty="0">
                          <a:solidFill>
                            <a:schemeClr val="tx1"/>
                          </a:solidFill>
                        </a:rPr>
                        <a:t>Promuovere un settore agricolo intelligente, competitivo, resiliente e diversificato che garantisca la sicurezza alimentare</a:t>
                      </a:r>
                      <a:endParaRPr lang="it-IT" sz="1200" b="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solidFill>
                      <a:srgbClr val="F7C033"/>
                    </a:solidFill>
                  </a:tcPr>
                </a:tc>
                <a:extLst>
                  <a:ext uri="{0D108BD9-81ED-4DB2-BD59-A6C34878D82A}">
                    <a16:rowId xmlns:a16="http://schemas.microsoft.com/office/drawing/2014/main" val="458155836"/>
                  </a:ext>
                </a:extLst>
              </a:tr>
            </a:tbl>
          </a:graphicData>
        </a:graphic>
      </p:graphicFrame>
      <p:graphicFrame>
        <p:nvGraphicFramePr>
          <p:cNvPr id="3" name="Tabella 24">
            <a:extLst>
              <a:ext uri="{FF2B5EF4-FFF2-40B4-BE49-F238E27FC236}">
                <a16:creationId xmlns:a16="http://schemas.microsoft.com/office/drawing/2014/main" id="{A3B88217-BF01-4110-36A9-87E922340D6B}"/>
              </a:ext>
            </a:extLst>
          </p:cNvPr>
          <p:cNvGraphicFramePr>
            <a:graphicFrameLocks noGrp="1"/>
          </p:cNvGraphicFramePr>
          <p:nvPr/>
        </p:nvGraphicFramePr>
        <p:xfrm>
          <a:off x="3158139" y="660501"/>
          <a:ext cx="2824122" cy="828434"/>
        </p:xfrm>
        <a:graphic>
          <a:graphicData uri="http://schemas.openxmlformats.org/drawingml/2006/table">
            <a:tbl>
              <a:tblPr firstRow="1" bandRow="1">
                <a:tableStyleId>{616DA210-FB5B-4158-B5E0-FEB733F419BA}</a:tableStyleId>
              </a:tblPr>
              <a:tblGrid>
                <a:gridCol w="2824122">
                  <a:extLst>
                    <a:ext uri="{9D8B030D-6E8A-4147-A177-3AD203B41FA5}">
                      <a16:colId xmlns:a16="http://schemas.microsoft.com/office/drawing/2014/main" val="1104102628"/>
                    </a:ext>
                  </a:extLst>
                </a:gridCol>
              </a:tblGrid>
              <a:tr h="828434">
                <a:tc>
                  <a:txBody>
                    <a:bodyPr/>
                    <a:lstStyle/>
                    <a:p>
                      <a:pPr algn="just"/>
                      <a:r>
                        <a:rPr lang="it-IT" sz="1200" kern="1200" dirty="0">
                          <a:solidFill>
                            <a:schemeClr val="tx1"/>
                          </a:solidFill>
                        </a:rPr>
                        <a:t>OG2 </a:t>
                      </a:r>
                      <a:r>
                        <a:rPr lang="it-IT" sz="1200" b="0" kern="1200" dirty="0">
                          <a:solidFill>
                            <a:schemeClr val="tx1"/>
                          </a:solidFill>
                        </a:rPr>
                        <a:t>- Sostenere e rafforzare la tutela dell’ambiente e contribuire al raggiungimento degli obiettivi dell’UE in materia di ambiente e clima</a:t>
                      </a:r>
                      <a:endParaRPr lang="it-IT" sz="1200" b="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solidFill>
                      <a:srgbClr val="8AC549"/>
                    </a:solidFill>
                  </a:tcPr>
                </a:tc>
                <a:extLst>
                  <a:ext uri="{0D108BD9-81ED-4DB2-BD59-A6C34878D82A}">
                    <a16:rowId xmlns:a16="http://schemas.microsoft.com/office/drawing/2014/main" val="458155836"/>
                  </a:ext>
                </a:extLst>
              </a:tr>
            </a:tbl>
          </a:graphicData>
        </a:graphic>
      </p:graphicFrame>
      <p:graphicFrame>
        <p:nvGraphicFramePr>
          <p:cNvPr id="5" name="Tabella 24">
            <a:extLst>
              <a:ext uri="{FF2B5EF4-FFF2-40B4-BE49-F238E27FC236}">
                <a16:creationId xmlns:a16="http://schemas.microsoft.com/office/drawing/2014/main" id="{A72F4E38-30C8-F866-26F7-9E450A5B2422}"/>
              </a:ext>
            </a:extLst>
          </p:cNvPr>
          <p:cNvGraphicFramePr>
            <a:graphicFrameLocks noGrp="1"/>
          </p:cNvGraphicFramePr>
          <p:nvPr/>
        </p:nvGraphicFramePr>
        <p:xfrm>
          <a:off x="6138253" y="660502"/>
          <a:ext cx="2824122" cy="820340"/>
        </p:xfrm>
        <a:graphic>
          <a:graphicData uri="http://schemas.openxmlformats.org/drawingml/2006/table">
            <a:tbl>
              <a:tblPr firstRow="1" bandRow="1">
                <a:tableStyleId>{616DA210-FB5B-4158-B5E0-FEB733F419BA}</a:tableStyleId>
              </a:tblPr>
              <a:tblGrid>
                <a:gridCol w="2824122">
                  <a:extLst>
                    <a:ext uri="{9D8B030D-6E8A-4147-A177-3AD203B41FA5}">
                      <a16:colId xmlns:a16="http://schemas.microsoft.com/office/drawing/2014/main" val="1104102628"/>
                    </a:ext>
                  </a:extLst>
                </a:gridCol>
              </a:tblGrid>
              <a:tr h="820340">
                <a:tc>
                  <a:txBody>
                    <a:bodyPr/>
                    <a:lstStyle/>
                    <a:p>
                      <a:pPr algn="l"/>
                      <a:r>
                        <a:rPr lang="it-IT" sz="1200" kern="1200" dirty="0">
                          <a:solidFill>
                            <a:schemeClr val="tx1"/>
                          </a:solidFill>
                        </a:rPr>
                        <a:t>OG3 - </a:t>
                      </a:r>
                      <a:r>
                        <a:rPr lang="it-IT" sz="1200" b="0" kern="1200" dirty="0">
                          <a:solidFill>
                            <a:schemeClr val="tx1"/>
                          </a:solidFill>
                        </a:rPr>
                        <a:t>Rafforzare il tessuto socioeconomico delle zone rurali</a:t>
                      </a:r>
                      <a:endParaRPr lang="it-IT" sz="1200" b="0" kern="120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a:solidFill>
                      <a:srgbClr val="4A94DA"/>
                    </a:solidFill>
                  </a:tcPr>
                </a:tc>
                <a:extLst>
                  <a:ext uri="{0D108BD9-81ED-4DB2-BD59-A6C34878D82A}">
                    <a16:rowId xmlns:a16="http://schemas.microsoft.com/office/drawing/2014/main" val="458155836"/>
                  </a:ext>
                </a:extLst>
              </a:tr>
            </a:tbl>
          </a:graphicData>
        </a:graphic>
      </p:graphicFrame>
      <p:pic>
        <p:nvPicPr>
          <p:cNvPr id="11" name="Immagine 10">
            <a:extLst>
              <a:ext uri="{FF2B5EF4-FFF2-40B4-BE49-F238E27FC236}">
                <a16:creationId xmlns:a16="http://schemas.microsoft.com/office/drawing/2014/main" id="{36A55900-4313-7E44-2815-CC2C587384A6}"/>
              </a:ext>
            </a:extLst>
          </p:cNvPr>
          <p:cNvPicPr>
            <a:picLocks noChangeAspect="1"/>
          </p:cNvPicPr>
          <p:nvPr/>
        </p:nvPicPr>
        <p:blipFill>
          <a:blip r:embed="rId2"/>
          <a:stretch>
            <a:fillRect/>
          </a:stretch>
        </p:blipFill>
        <p:spPr>
          <a:xfrm>
            <a:off x="202783" y="1664618"/>
            <a:ext cx="598969" cy="576000"/>
          </a:xfrm>
          <a:prstGeom prst="rect">
            <a:avLst/>
          </a:prstGeom>
        </p:spPr>
      </p:pic>
      <p:pic>
        <p:nvPicPr>
          <p:cNvPr id="16" name="Immagine 15">
            <a:extLst>
              <a:ext uri="{FF2B5EF4-FFF2-40B4-BE49-F238E27FC236}">
                <a16:creationId xmlns:a16="http://schemas.microsoft.com/office/drawing/2014/main" id="{E41D3DED-5592-9FC7-0B0D-E2C9ED5ADAA4}"/>
              </a:ext>
            </a:extLst>
          </p:cNvPr>
          <p:cNvPicPr>
            <a:picLocks noChangeAspect="1"/>
          </p:cNvPicPr>
          <p:nvPr/>
        </p:nvPicPr>
        <p:blipFill>
          <a:blip r:embed="rId3"/>
          <a:stretch>
            <a:fillRect/>
          </a:stretch>
        </p:blipFill>
        <p:spPr>
          <a:xfrm>
            <a:off x="231855" y="2515219"/>
            <a:ext cx="548241" cy="576000"/>
          </a:xfrm>
          <a:prstGeom prst="rect">
            <a:avLst/>
          </a:prstGeom>
        </p:spPr>
      </p:pic>
      <p:pic>
        <p:nvPicPr>
          <p:cNvPr id="19" name="Immagine 18">
            <a:extLst>
              <a:ext uri="{FF2B5EF4-FFF2-40B4-BE49-F238E27FC236}">
                <a16:creationId xmlns:a16="http://schemas.microsoft.com/office/drawing/2014/main" id="{A4BA5100-E329-C463-3D4B-CFCCEDC281B5}"/>
              </a:ext>
            </a:extLst>
          </p:cNvPr>
          <p:cNvPicPr>
            <a:picLocks noChangeAspect="1"/>
          </p:cNvPicPr>
          <p:nvPr/>
        </p:nvPicPr>
        <p:blipFill>
          <a:blip r:embed="rId4"/>
          <a:stretch>
            <a:fillRect/>
          </a:stretch>
        </p:blipFill>
        <p:spPr>
          <a:xfrm>
            <a:off x="217770" y="3387013"/>
            <a:ext cx="562326" cy="576000"/>
          </a:xfrm>
          <a:prstGeom prst="rect">
            <a:avLst/>
          </a:prstGeom>
        </p:spPr>
      </p:pic>
      <p:pic>
        <p:nvPicPr>
          <p:cNvPr id="28" name="Immagine 27">
            <a:extLst>
              <a:ext uri="{FF2B5EF4-FFF2-40B4-BE49-F238E27FC236}">
                <a16:creationId xmlns:a16="http://schemas.microsoft.com/office/drawing/2014/main" id="{37CCEA5B-A461-EBFC-ED1A-E20D964D0465}"/>
              </a:ext>
            </a:extLst>
          </p:cNvPr>
          <p:cNvPicPr>
            <a:picLocks noChangeAspect="1"/>
          </p:cNvPicPr>
          <p:nvPr/>
        </p:nvPicPr>
        <p:blipFill rotWithShape="1">
          <a:blip r:embed="rId5"/>
          <a:srcRect l="6817" t="1801" r="7971" b="69862"/>
          <a:stretch/>
        </p:blipFill>
        <p:spPr>
          <a:xfrm>
            <a:off x="3229248" y="1659777"/>
            <a:ext cx="556309" cy="564490"/>
          </a:xfrm>
          <a:prstGeom prst="rect">
            <a:avLst/>
          </a:prstGeom>
        </p:spPr>
      </p:pic>
      <p:pic>
        <p:nvPicPr>
          <p:cNvPr id="31" name="Immagine 30">
            <a:extLst>
              <a:ext uri="{FF2B5EF4-FFF2-40B4-BE49-F238E27FC236}">
                <a16:creationId xmlns:a16="http://schemas.microsoft.com/office/drawing/2014/main" id="{1023DA59-33E5-FF7F-2870-ED7B6EFF58BA}"/>
              </a:ext>
            </a:extLst>
          </p:cNvPr>
          <p:cNvPicPr>
            <a:picLocks noChangeAspect="1"/>
          </p:cNvPicPr>
          <p:nvPr/>
        </p:nvPicPr>
        <p:blipFill rotWithShape="1">
          <a:blip r:embed="rId5"/>
          <a:srcRect l="8563" t="70984" r="6225" b="3217"/>
          <a:stretch/>
        </p:blipFill>
        <p:spPr>
          <a:xfrm>
            <a:off x="3228365" y="3387013"/>
            <a:ext cx="575733" cy="531872"/>
          </a:xfrm>
          <a:prstGeom prst="rect">
            <a:avLst/>
          </a:prstGeom>
        </p:spPr>
      </p:pic>
      <p:pic>
        <p:nvPicPr>
          <p:cNvPr id="32" name="Immagine 31">
            <a:extLst>
              <a:ext uri="{FF2B5EF4-FFF2-40B4-BE49-F238E27FC236}">
                <a16:creationId xmlns:a16="http://schemas.microsoft.com/office/drawing/2014/main" id="{72F7D0C2-BE7B-FE6B-F84A-2A65C7587FF1}"/>
              </a:ext>
            </a:extLst>
          </p:cNvPr>
          <p:cNvPicPr>
            <a:picLocks noChangeAspect="1"/>
          </p:cNvPicPr>
          <p:nvPr/>
        </p:nvPicPr>
        <p:blipFill rotWithShape="1">
          <a:blip r:embed="rId5"/>
          <a:srcRect t="37905" r="4785" b="35049"/>
          <a:stretch/>
        </p:blipFill>
        <p:spPr>
          <a:xfrm>
            <a:off x="3196478" y="2524436"/>
            <a:ext cx="643310" cy="557565"/>
          </a:xfrm>
          <a:prstGeom prst="rect">
            <a:avLst/>
          </a:prstGeom>
        </p:spPr>
      </p:pic>
      <p:pic>
        <p:nvPicPr>
          <p:cNvPr id="34" name="Immagine 33">
            <a:extLst>
              <a:ext uri="{FF2B5EF4-FFF2-40B4-BE49-F238E27FC236}">
                <a16:creationId xmlns:a16="http://schemas.microsoft.com/office/drawing/2014/main" id="{40F0CB5E-BF0E-C585-D4A6-67742CAFAEED}"/>
              </a:ext>
            </a:extLst>
          </p:cNvPr>
          <p:cNvPicPr>
            <a:picLocks noChangeAspect="1"/>
          </p:cNvPicPr>
          <p:nvPr/>
        </p:nvPicPr>
        <p:blipFill rotWithShape="1">
          <a:blip r:embed="rId6"/>
          <a:srcRect l="6632" t="-1" r="18840" b="67257"/>
          <a:stretch/>
        </p:blipFill>
        <p:spPr>
          <a:xfrm>
            <a:off x="6187751" y="1556935"/>
            <a:ext cx="603677" cy="683683"/>
          </a:xfrm>
          <a:prstGeom prst="rect">
            <a:avLst/>
          </a:prstGeom>
        </p:spPr>
      </p:pic>
      <p:pic>
        <p:nvPicPr>
          <p:cNvPr id="35" name="Immagine 34">
            <a:extLst>
              <a:ext uri="{FF2B5EF4-FFF2-40B4-BE49-F238E27FC236}">
                <a16:creationId xmlns:a16="http://schemas.microsoft.com/office/drawing/2014/main" id="{524001BF-4BCA-8E37-72BE-6F8A1AB491D9}"/>
              </a:ext>
            </a:extLst>
          </p:cNvPr>
          <p:cNvPicPr>
            <a:picLocks noChangeAspect="1"/>
          </p:cNvPicPr>
          <p:nvPr/>
        </p:nvPicPr>
        <p:blipFill rotWithShape="1">
          <a:blip r:embed="rId6"/>
          <a:srcRect l="10624" t="68564" r="13959" b="1975"/>
          <a:stretch/>
        </p:blipFill>
        <p:spPr>
          <a:xfrm>
            <a:off x="6191655" y="3383933"/>
            <a:ext cx="590456" cy="594580"/>
          </a:xfrm>
          <a:prstGeom prst="rect">
            <a:avLst/>
          </a:prstGeom>
        </p:spPr>
      </p:pic>
      <p:pic>
        <p:nvPicPr>
          <p:cNvPr id="36" name="Immagine 35">
            <a:extLst>
              <a:ext uri="{FF2B5EF4-FFF2-40B4-BE49-F238E27FC236}">
                <a16:creationId xmlns:a16="http://schemas.microsoft.com/office/drawing/2014/main" id="{BD7F13D3-95EC-D5B8-5AE3-4D7D36961416}"/>
              </a:ext>
            </a:extLst>
          </p:cNvPr>
          <p:cNvPicPr>
            <a:picLocks noChangeAspect="1"/>
          </p:cNvPicPr>
          <p:nvPr/>
        </p:nvPicPr>
        <p:blipFill rotWithShape="1">
          <a:blip r:embed="rId6"/>
          <a:srcRect l="11201" t="35227" r="15422" b="37187"/>
          <a:stretch/>
        </p:blipFill>
        <p:spPr>
          <a:xfrm>
            <a:off x="6187751" y="2506000"/>
            <a:ext cx="594360" cy="576001"/>
          </a:xfrm>
          <a:prstGeom prst="rect">
            <a:avLst/>
          </a:prstGeom>
        </p:spPr>
      </p:pic>
      <p:pic>
        <p:nvPicPr>
          <p:cNvPr id="39" name="Immagine 38">
            <a:extLst>
              <a:ext uri="{FF2B5EF4-FFF2-40B4-BE49-F238E27FC236}">
                <a16:creationId xmlns:a16="http://schemas.microsoft.com/office/drawing/2014/main" id="{3E5ABEEF-08F8-4B01-7056-6027EA482872}"/>
              </a:ext>
            </a:extLst>
          </p:cNvPr>
          <p:cNvPicPr>
            <a:picLocks noChangeAspect="1"/>
          </p:cNvPicPr>
          <p:nvPr/>
        </p:nvPicPr>
        <p:blipFill>
          <a:blip r:embed="rId7"/>
          <a:stretch>
            <a:fillRect/>
          </a:stretch>
        </p:blipFill>
        <p:spPr>
          <a:xfrm>
            <a:off x="505976" y="4281879"/>
            <a:ext cx="515324" cy="485783"/>
          </a:xfrm>
          <a:prstGeom prst="rect">
            <a:avLst/>
          </a:prstGeom>
        </p:spPr>
      </p:pic>
      <p:sp>
        <p:nvSpPr>
          <p:cNvPr id="7" name="CasellaDiTesto 6">
            <a:extLst>
              <a:ext uri="{FF2B5EF4-FFF2-40B4-BE49-F238E27FC236}">
                <a16:creationId xmlns:a16="http://schemas.microsoft.com/office/drawing/2014/main" id="{D0071CFC-B5CF-2F3C-F391-7C8681E67FCC}"/>
              </a:ext>
            </a:extLst>
          </p:cNvPr>
          <p:cNvSpPr txBox="1"/>
          <p:nvPr/>
        </p:nvSpPr>
        <p:spPr>
          <a:xfrm>
            <a:off x="768026" y="2393295"/>
            <a:ext cx="2234121" cy="769441"/>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Sostenere il reddito agricolo e la resilienza del settore agricolo al fine di rafforzare la sicurezza alimentare</a:t>
            </a:r>
          </a:p>
        </p:txBody>
      </p:sp>
      <p:sp>
        <p:nvSpPr>
          <p:cNvPr id="9" name="CasellaDiTesto 8">
            <a:extLst>
              <a:ext uri="{FF2B5EF4-FFF2-40B4-BE49-F238E27FC236}">
                <a16:creationId xmlns:a16="http://schemas.microsoft.com/office/drawing/2014/main" id="{6922BC31-82C1-13EA-776A-871905D30529}"/>
              </a:ext>
            </a:extLst>
          </p:cNvPr>
          <p:cNvSpPr txBox="1"/>
          <p:nvPr/>
        </p:nvSpPr>
        <p:spPr>
          <a:xfrm>
            <a:off x="785179" y="3453530"/>
            <a:ext cx="2234121" cy="430887"/>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Migliorare la posizione degli agricoltori nella catena del valore</a:t>
            </a:r>
          </a:p>
        </p:txBody>
      </p:sp>
      <p:sp>
        <p:nvSpPr>
          <p:cNvPr id="10" name="CasellaDiTesto 9">
            <a:extLst>
              <a:ext uri="{FF2B5EF4-FFF2-40B4-BE49-F238E27FC236}">
                <a16:creationId xmlns:a16="http://schemas.microsoft.com/office/drawing/2014/main" id="{108DD86C-597B-CCB1-8DA1-FDE66F1F08FE}"/>
              </a:ext>
            </a:extLst>
          </p:cNvPr>
          <p:cNvSpPr txBox="1"/>
          <p:nvPr/>
        </p:nvSpPr>
        <p:spPr>
          <a:xfrm>
            <a:off x="763638" y="1736067"/>
            <a:ext cx="2234121" cy="430887"/>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Aumentare la competitività delle aziende agricole</a:t>
            </a:r>
          </a:p>
        </p:txBody>
      </p:sp>
      <p:sp>
        <p:nvSpPr>
          <p:cNvPr id="12" name="CasellaDiTesto 11">
            <a:extLst>
              <a:ext uri="{FF2B5EF4-FFF2-40B4-BE49-F238E27FC236}">
                <a16:creationId xmlns:a16="http://schemas.microsoft.com/office/drawing/2014/main" id="{3DC5048C-E673-F404-37B4-8F0C3A9285D5}"/>
              </a:ext>
            </a:extLst>
          </p:cNvPr>
          <p:cNvSpPr txBox="1"/>
          <p:nvPr/>
        </p:nvSpPr>
        <p:spPr>
          <a:xfrm>
            <a:off x="3752528" y="2391282"/>
            <a:ext cx="2234121" cy="769441"/>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Promuovere lo sviluppo sostenibile e un’efficiente gestione delle risorse naturali, come l’acqua, il suolo e l’aria</a:t>
            </a:r>
          </a:p>
        </p:txBody>
      </p:sp>
      <p:sp>
        <p:nvSpPr>
          <p:cNvPr id="13" name="CasellaDiTesto 12">
            <a:extLst>
              <a:ext uri="{FF2B5EF4-FFF2-40B4-BE49-F238E27FC236}">
                <a16:creationId xmlns:a16="http://schemas.microsoft.com/office/drawing/2014/main" id="{D720A8D0-E14A-CF8E-7DF3-C87396346214}"/>
              </a:ext>
            </a:extLst>
          </p:cNvPr>
          <p:cNvSpPr txBox="1"/>
          <p:nvPr/>
        </p:nvSpPr>
        <p:spPr>
          <a:xfrm>
            <a:off x="3769681" y="3178510"/>
            <a:ext cx="2234121" cy="938719"/>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Contribuire ad arrestare e invertire il processo di perdita della biodiversità, migliorare i servizi ecosistemici e preservare gli habitat e i paesaggi;</a:t>
            </a:r>
          </a:p>
        </p:txBody>
      </p:sp>
      <p:sp>
        <p:nvSpPr>
          <p:cNvPr id="14" name="CasellaDiTesto 13">
            <a:extLst>
              <a:ext uri="{FF2B5EF4-FFF2-40B4-BE49-F238E27FC236}">
                <a16:creationId xmlns:a16="http://schemas.microsoft.com/office/drawing/2014/main" id="{54EC5F55-8F03-E68C-915D-3E5CB5C2E2DC}"/>
              </a:ext>
            </a:extLst>
          </p:cNvPr>
          <p:cNvSpPr txBox="1"/>
          <p:nvPr/>
        </p:nvSpPr>
        <p:spPr>
          <a:xfrm>
            <a:off x="3748140" y="1734054"/>
            <a:ext cx="2234121" cy="430887"/>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Contribuire alla mitigazione dei cambiamenti climatici</a:t>
            </a:r>
          </a:p>
        </p:txBody>
      </p:sp>
      <p:sp>
        <p:nvSpPr>
          <p:cNvPr id="15" name="CasellaDiTesto 14">
            <a:extLst>
              <a:ext uri="{FF2B5EF4-FFF2-40B4-BE49-F238E27FC236}">
                <a16:creationId xmlns:a16="http://schemas.microsoft.com/office/drawing/2014/main" id="{EAD8F56F-6244-3F68-5EEF-3119739CBC69}"/>
              </a:ext>
            </a:extLst>
          </p:cNvPr>
          <p:cNvSpPr txBox="1"/>
          <p:nvPr/>
        </p:nvSpPr>
        <p:spPr>
          <a:xfrm>
            <a:off x="6732642" y="2410630"/>
            <a:ext cx="2234121" cy="769441"/>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Promuovere l’occupazione, la crescita, la parità di genere, l’inclusione sociale e lo sviluppo locale nelle zone rurali</a:t>
            </a:r>
          </a:p>
        </p:txBody>
      </p:sp>
      <p:sp>
        <p:nvSpPr>
          <p:cNvPr id="21" name="Rettangolo 20">
            <a:extLst>
              <a:ext uri="{FF2B5EF4-FFF2-40B4-BE49-F238E27FC236}">
                <a16:creationId xmlns:a16="http://schemas.microsoft.com/office/drawing/2014/main" id="{6B7A2981-73BC-E67F-BE46-9923053E00F7}"/>
              </a:ext>
            </a:extLst>
          </p:cNvPr>
          <p:cNvSpPr/>
          <p:nvPr/>
        </p:nvSpPr>
        <p:spPr>
          <a:xfrm>
            <a:off x="178025" y="1480842"/>
            <a:ext cx="2819734" cy="2739613"/>
          </a:xfrm>
          <a:prstGeom prst="rect">
            <a:avLst/>
          </a:prstGeom>
          <a:no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CasellaDiTesto 17">
            <a:extLst>
              <a:ext uri="{FF2B5EF4-FFF2-40B4-BE49-F238E27FC236}">
                <a16:creationId xmlns:a16="http://schemas.microsoft.com/office/drawing/2014/main" id="{268F0339-DDF2-07A5-6591-E800CF63C1FF}"/>
              </a:ext>
            </a:extLst>
          </p:cNvPr>
          <p:cNvSpPr txBox="1"/>
          <p:nvPr/>
        </p:nvSpPr>
        <p:spPr>
          <a:xfrm>
            <a:off x="6749795" y="3247868"/>
            <a:ext cx="2270370" cy="938719"/>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Migliorare la risposta dell’agricoltura dell’UE alle esigenze della società in tema di  alimentazione, salute e migliorare il benessere degli animali</a:t>
            </a:r>
          </a:p>
        </p:txBody>
      </p:sp>
      <p:sp>
        <p:nvSpPr>
          <p:cNvPr id="20" name="CasellaDiTesto 19">
            <a:extLst>
              <a:ext uri="{FF2B5EF4-FFF2-40B4-BE49-F238E27FC236}">
                <a16:creationId xmlns:a16="http://schemas.microsoft.com/office/drawing/2014/main" id="{419CB52C-FEBC-B211-3FA4-FFEFF12FF783}"/>
              </a:ext>
            </a:extLst>
          </p:cNvPr>
          <p:cNvSpPr txBox="1"/>
          <p:nvPr/>
        </p:nvSpPr>
        <p:spPr>
          <a:xfrm>
            <a:off x="6728254" y="1520260"/>
            <a:ext cx="2234121" cy="769441"/>
          </a:xfrm>
          <a:prstGeom prst="rect">
            <a:avLst/>
          </a:prstGeom>
          <a:noFill/>
        </p:spPr>
        <p:txBody>
          <a:bodyPr wrap="square">
            <a:spAutoFit/>
          </a:bodyPr>
          <a:lstStyle/>
          <a:p>
            <a:pPr algn="just"/>
            <a:r>
              <a:rPr lang="it-IT" sz="1100" dirty="0">
                <a:latin typeface="Tahoma" panose="020B0604030504040204" pitchFamily="34" charset="0"/>
                <a:ea typeface="Tahoma" panose="020B0604030504040204" pitchFamily="34" charset="0"/>
                <a:cs typeface="Tahoma" panose="020B0604030504040204" pitchFamily="34" charset="0"/>
              </a:rPr>
              <a:t>Attirare e sostenere i giovani agricoltori e facilitare lo sviluppo imprenditoriale sostenibile nelle zone rurali</a:t>
            </a:r>
          </a:p>
        </p:txBody>
      </p:sp>
      <p:sp>
        <p:nvSpPr>
          <p:cNvPr id="22" name="Rettangolo 21">
            <a:extLst>
              <a:ext uri="{FF2B5EF4-FFF2-40B4-BE49-F238E27FC236}">
                <a16:creationId xmlns:a16="http://schemas.microsoft.com/office/drawing/2014/main" id="{8F4DA1E2-53CB-73DD-50DC-2F68EEE231D4}"/>
              </a:ext>
            </a:extLst>
          </p:cNvPr>
          <p:cNvSpPr/>
          <p:nvPr/>
        </p:nvSpPr>
        <p:spPr>
          <a:xfrm>
            <a:off x="3155033" y="1486564"/>
            <a:ext cx="2828510" cy="2733891"/>
          </a:xfrm>
          <a:prstGeom prst="rect">
            <a:avLst/>
          </a:prstGeom>
          <a:no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3" name="Rettangolo 22">
            <a:extLst>
              <a:ext uri="{FF2B5EF4-FFF2-40B4-BE49-F238E27FC236}">
                <a16:creationId xmlns:a16="http://schemas.microsoft.com/office/drawing/2014/main" id="{C790E706-B249-D193-DFA8-C8911DA73F7D}"/>
              </a:ext>
            </a:extLst>
          </p:cNvPr>
          <p:cNvSpPr/>
          <p:nvPr/>
        </p:nvSpPr>
        <p:spPr>
          <a:xfrm>
            <a:off x="6138391" y="1476172"/>
            <a:ext cx="2828510" cy="2744283"/>
          </a:xfrm>
          <a:prstGeom prst="rect">
            <a:avLst/>
          </a:prstGeom>
          <a:noFill/>
          <a:ln w="1270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0671695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SRD06 – Investimenti per la prevenzione ed il ripristino del potenziale produttivo agricolo</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704485777"/>
              </p:ext>
            </p:extLst>
          </p:nvPr>
        </p:nvGraphicFramePr>
        <p:xfrm>
          <a:off x="414000" y="900000"/>
          <a:ext cx="8302428" cy="3697604"/>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sostiene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sistemi di prevenzione attivi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che consentano l’ottenimento di adeguati livelli produttivi, con particolare riferimento alle produzioni maggiormente esposte ai danni biotici e da avversità climatiche.</a:t>
                      </a:r>
                    </a:p>
                    <a:p>
                      <a:pPr algn="just"/>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Imprenditori agricoli, singoli o associati, con l’esclusione degli imprenditori che esercitano esclusivamente attività di selvicoltura e acquacoltura</a:t>
                      </a:r>
                    </a:p>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Enti pubblici </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130624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1</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Investimenti per la prevenzione da danni derivanti da calamità naturali, eventi climatici avversi e di tipo biotico.</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ammissibili a sostegno il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comparto vivaistico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ed il comparto delle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coltivazioni arboree da frutto</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compresi i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piccoli frutti</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territoriale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Rischi di diffusione dell’infestazione – Priorità delle specie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Entità del potenziale agricolo a rischio</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1434185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1"/>
            <a:ext cx="7772400" cy="734285"/>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SRD06 – Investimenti per la prevenzione ed il ripristino del potenziale produttivo agricolo</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366818634"/>
              </p:ext>
            </p:extLst>
          </p:nvPr>
        </p:nvGraphicFramePr>
        <p:xfrm>
          <a:off x="418986" y="1106926"/>
          <a:ext cx="8302428" cy="3167217"/>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365138">
                  <a:extLst>
                    <a:ext uri="{9D8B030D-6E8A-4147-A177-3AD203B41FA5}">
                      <a16:colId xmlns:a16="http://schemas.microsoft.com/office/drawing/2014/main" val="1534540752"/>
                    </a:ext>
                  </a:extLst>
                </a:gridCol>
                <a:gridCol w="3283566">
                  <a:extLst>
                    <a:ext uri="{9D8B030D-6E8A-4147-A177-3AD203B41FA5}">
                      <a16:colId xmlns:a16="http://schemas.microsoft.com/office/drawing/2014/main" val="2886022827"/>
                    </a:ext>
                  </a:extLst>
                </a:gridCol>
              </a:tblGrid>
              <a:tr h="22506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 nelle aree ufficialmente individuate dal Servizio Fitosanitario regionale.</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63156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5.000,00 €</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300.000,00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53513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 beneficiari privati</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 beneficiari pubblici</a:t>
                      </a: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34567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30410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31504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R.9 -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agricoltori che ricevono un sostegno agli investimenti per ristrutturare e ammodernare le aziende oltre che per migliorare l'efficienza delle risorse</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48676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o unità relative agli investimenti non produttivi sovvenzionati nelle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29299201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SRD07 - Investimenti in infrastrutture per l'agricoltura e per lo sviluppo socio-economico delle aree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37882492"/>
              </p:ext>
            </p:extLst>
          </p:nvPr>
        </p:nvGraphicFramePr>
        <p:xfrm>
          <a:off x="414000" y="1090250"/>
          <a:ext cx="8302428" cy="3249531"/>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10037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b="0" i="0" u="none" strike="noStrike" baseline="0" dirty="0">
                          <a:latin typeface="Tahoma" panose="020B0604030504040204" pitchFamily="34" charset="0"/>
                          <a:ea typeface="Tahoma" panose="020B0604030504040204" pitchFamily="34" charset="0"/>
                          <a:cs typeface="Tahoma" panose="020B0604030504040204" pitchFamily="34" charset="0"/>
                        </a:rPr>
                        <a:t>L’intervento punta allo </a:t>
                      </a:r>
                      <a:r>
                        <a:rPr lang="it-IT" sz="1200" b="1" i="0" u="none" strike="noStrike" baseline="0" dirty="0">
                          <a:solidFill>
                            <a:srgbClr val="FF0000"/>
                          </a:solidFill>
                          <a:latin typeface="Tahoma" panose="020B0604030504040204" pitchFamily="34" charset="0"/>
                          <a:ea typeface="Tahoma" panose="020B0604030504040204" pitchFamily="34" charset="0"/>
                          <a:cs typeface="Tahoma" panose="020B0604030504040204" pitchFamily="34" charset="0"/>
                        </a:rPr>
                        <a:t>sviluppo socio-economico delle aree rurali </a:t>
                      </a:r>
                      <a:r>
                        <a:rPr lang="it-IT" sz="1200" b="0" i="0" u="none" strike="noStrike" baseline="0" dirty="0">
                          <a:latin typeface="Tahoma" panose="020B0604030504040204" pitchFamily="34" charset="0"/>
                          <a:ea typeface="Tahoma" panose="020B0604030504040204" pitchFamily="34" charset="0"/>
                          <a:cs typeface="Tahoma" panose="020B0604030504040204" pitchFamily="34" charset="0"/>
                        </a:rPr>
                        <a:t>attraverso investimenti finalizzati a realizzare, adeguare e/o ampliare le infrastrutture di base a servizio delle imprese rurali (agricole e non), delle comunità rurali nonché dell’intera società. </a:t>
                      </a: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L’intervento punta allo sviluppo socio-economico delle aree rurali attraverso investimenti finalizzati a realizzare, adeguare e/o ampliare le infrastrutture di base a servizio delle imprese rurali (agricole e non),</a:t>
                      </a:r>
                    </a:p>
                    <a:p>
                      <a:pPr algn="just"/>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delle comunità rurali nonché dell’intera società.</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36099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pubblici o privati in forma singola o associata.</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81642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2)</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Reti idriche: sostegno per l’adeguamento, la ristrutturazione e/o la </a:t>
                      </a:r>
                      <a:r>
                        <a:rPr lang="it-IT" sz="12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realizzazione di infrastrutture di approvvigionamento idrico al servizio delle malghe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Le spese ammissibili per l’intervento sono relative ad opere finalizzate all'approvvigionamento e/o alla distribuzione dell’acqua potabile al servizio delle malghe</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specifiche dell’intervento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territoriale dell’intervento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Connessione con altri interventi</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19099038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SRD07 - Investimenti in infrastrutture per l'agricoltura e per lo sviluppo socio-economico delle aree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976662152"/>
              </p:ext>
            </p:extLst>
          </p:nvPr>
        </p:nvGraphicFramePr>
        <p:xfrm>
          <a:off x="418986" y="900000"/>
          <a:ext cx="8302428" cy="2934509"/>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365138">
                  <a:extLst>
                    <a:ext uri="{9D8B030D-6E8A-4147-A177-3AD203B41FA5}">
                      <a16:colId xmlns:a16="http://schemas.microsoft.com/office/drawing/2014/main" val="1534540752"/>
                    </a:ext>
                  </a:extLst>
                </a:gridCol>
                <a:gridCol w="3283566">
                  <a:extLst>
                    <a:ext uri="{9D8B030D-6E8A-4147-A177-3AD203B41FA5}">
                      <a16:colId xmlns:a16="http://schemas.microsoft.com/office/drawing/2014/main" val="2886022827"/>
                    </a:ext>
                  </a:extLst>
                </a:gridCol>
              </a:tblGrid>
              <a:tr h="41091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Zone svantaggiate di montagna</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68931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10.000,00 €</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200.000,00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36576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90%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4426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195862">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39389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R.41 -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Percentuale di popolazione rurale che beneficia di un migliore accesso ai servizi e alle infrastrutture grazie al sostegno della PAC</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48676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O.22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o unità relative agli investimenti nelle infrastrutture sovvenzionati</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9748067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3"/>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SRD08 - Investimenti in infrastrutture con </a:t>
            </a:r>
          </a:p>
          <a:p>
            <a:pPr algn="ctr"/>
            <a:r>
              <a:rPr lang="it-IT" sz="2200" dirty="0">
                <a:latin typeface="Tahoma" panose="020B0604030504040204" pitchFamily="34" charset="0"/>
                <a:ea typeface="Tahoma" panose="020B0604030504040204" pitchFamily="34" charset="0"/>
                <a:cs typeface="Tahoma" panose="020B0604030504040204" pitchFamily="34" charset="0"/>
              </a:rPr>
              <a:t>finalità ambientali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753173279"/>
              </p:ext>
            </p:extLst>
          </p:nvPr>
        </p:nvGraphicFramePr>
        <p:xfrm>
          <a:off x="414000" y="824594"/>
          <a:ext cx="8302428" cy="3892238"/>
        </p:xfrm>
        <a:graphic>
          <a:graphicData uri="http://schemas.openxmlformats.org/drawingml/2006/table">
            <a:tbl>
              <a:tblPr firstRow="1" bandRow="1">
                <a:tableStyleId>{5940675A-B579-460E-94D1-54222C63F5DA}</a:tableStyleId>
              </a:tblPr>
              <a:tblGrid>
                <a:gridCol w="1308664">
                  <a:extLst>
                    <a:ext uri="{9D8B030D-6E8A-4147-A177-3AD203B41FA5}">
                      <a16:colId xmlns:a16="http://schemas.microsoft.com/office/drawing/2014/main" val="3741012332"/>
                    </a:ext>
                  </a:extLst>
                </a:gridCol>
                <a:gridCol w="6993764">
                  <a:extLst>
                    <a:ext uri="{9D8B030D-6E8A-4147-A177-3AD203B41FA5}">
                      <a16:colId xmlns:a16="http://schemas.microsoft.com/office/drawing/2014/main" val="1534540752"/>
                    </a:ext>
                  </a:extLst>
                </a:gridCol>
              </a:tblGrid>
              <a:tr h="81322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ha come obiettivo lo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sviluppo delle aree rurali attraverso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investimenti finalizzati a realizzare, adeguare e/o ampliare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infrastrutture a servizio delle imprese rurali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(agricole e non),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delle comunità rurali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nonché dell’intera società con particolare attenzione agli aspetti di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sostenibilità ambientale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3168748469"/>
                  </a:ext>
                </a:extLst>
              </a:tr>
              <a:tr h="77274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pubblici o privati in forma singola o associata che, al momento di presentazione della domanda di sostegno: </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siano proprietari o abbiano la disponibilità delle aree e/o delle infrastrutture interessate dagli investimenti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siano gestori delle opere</a:t>
                      </a:r>
                    </a:p>
                  </a:txBody>
                  <a:tcPr marL="96705" marR="96705" marT="48353" marB="48353"/>
                </a:tc>
                <a:extLst>
                  <a:ext uri="{0D108BD9-81ED-4DB2-BD59-A6C34878D82A}">
                    <a16:rowId xmlns:a16="http://schemas.microsoft.com/office/drawing/2014/main" val="1160760451"/>
                  </a:ext>
                </a:extLst>
              </a:tr>
              <a:tr h="228563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algn="just" defTabSz="457200" rtl="0" eaLnBrk="1" latinLnBrk="0" hangingPunct="1"/>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1) viabilità forestale e </a:t>
                      </a:r>
                      <a:r>
                        <a:rPr lang="it-IT" sz="1200" b="1"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silvo</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-pastorale</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prevede il sostegno ad investimenti volti a garantire prioritariamente la salvaguardia ambientale, la sorveglianza, la prevenzione e l'estinzione degli incendi boschivi. Sono previsti la realizzazione, l’adeguamento e l’ampliamento della viabilità forestale e </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silvo</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-pastorale di strade vietate al transito ordinario. </a:t>
                      </a:r>
                    </a:p>
                    <a:p>
                      <a:pPr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3)</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infrastrutture irrigue e di bonifica: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è previsto il sostegno ad investimenti per la modernizzazione delle infrastrutture extra aziendali di irrigazione. Inoltre, sono previsti investimenti che riguardano la manutenzione straordinaria ad opera degli enti irrigui del reticolo artificiale di pianura, aventi finalità di irrigazione e bonifica. Sono compresi gli investimenti per il riutilizzo dei reflui a scopo irriguo e la realizzazione di invasi interaziendali e/o collettivi. Sono altresì compresi gli investimenti per la realizzazione di nuove infrastrutture irrigue che non comportano un aumento netto della superficie irrigata.</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bl>
          </a:graphicData>
        </a:graphic>
      </p:graphicFrame>
    </p:spTree>
    <p:extLst>
      <p:ext uri="{BB962C8B-B14F-4D97-AF65-F5344CB8AC3E}">
        <p14:creationId xmlns:p14="http://schemas.microsoft.com/office/powerpoint/2010/main" val="4028526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3"/>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SRD08 - Investimenti in infrastrutture con </a:t>
            </a:r>
          </a:p>
          <a:p>
            <a:pPr algn="ctr"/>
            <a:r>
              <a:rPr lang="it-IT" sz="2200" dirty="0">
                <a:latin typeface="Tahoma" panose="020B0604030504040204" pitchFamily="34" charset="0"/>
                <a:ea typeface="Tahoma" panose="020B0604030504040204" pitchFamily="34" charset="0"/>
                <a:cs typeface="Tahoma" panose="020B0604030504040204" pitchFamily="34" charset="0"/>
              </a:rPr>
              <a:t>finalità ambientali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335360866"/>
              </p:ext>
            </p:extLst>
          </p:nvPr>
        </p:nvGraphicFramePr>
        <p:xfrm>
          <a:off x="414000" y="824593"/>
          <a:ext cx="8302428" cy="229167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229167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specifiche dell’intervento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territoriale dell’intervento subregionale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 territoriali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con altri strumenti di pianificazione </a:t>
                      </a:r>
                      <a:r>
                        <a:rPr lang="it-IT" sz="1200" b="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unionali</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e nazionali</a:t>
                      </a:r>
                    </a:p>
                    <a:p>
                      <a:pPr marL="0" marR="0" lvl="0" indent="0" algn="just" defTabSz="457200" rtl="0" eaLnBrk="1" fontAlgn="auto" latinLnBrk="0" hangingPunct="1">
                        <a:lnSpc>
                          <a:spcPct val="100000"/>
                        </a:lnSpc>
                        <a:spcBef>
                          <a:spcPts val="50"/>
                        </a:spcBef>
                        <a:spcAft>
                          <a:spcPts val="0"/>
                        </a:spcAft>
                        <a:buClrTx/>
                        <a:buSzTx/>
                        <a:buFontTx/>
                        <a:buNone/>
                        <a:tabLst/>
                        <a:defRPr/>
                      </a:pPr>
                      <a:endParaRPr lang="it-IT" sz="1200" b="0" u="sng"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u="sng" kern="1200" dirty="0">
                          <a:solidFill>
                            <a:schemeClr val="dk1"/>
                          </a:solidFill>
                          <a:latin typeface="Tahoma" panose="020B0604030504040204" pitchFamily="34" charset="0"/>
                          <a:ea typeface="Tahoma" panose="020B0604030504040204" pitchFamily="34" charset="0"/>
                          <a:cs typeface="Tahoma" panose="020B0604030504040204" pitchFamily="34" charset="0"/>
                        </a:rPr>
                        <a:t>Ulteriori principi </a:t>
                      </a:r>
                      <a:r>
                        <a:rPr lang="it-IT" sz="1200" b="1" u="sng" kern="1200" dirty="0">
                          <a:solidFill>
                            <a:schemeClr val="dk1"/>
                          </a:solidFill>
                          <a:latin typeface="Tahoma" panose="020B0604030504040204" pitchFamily="34" charset="0"/>
                          <a:ea typeface="Tahoma" panose="020B0604030504040204" pitchFamily="34" charset="0"/>
                          <a:cs typeface="Tahoma" panose="020B0604030504040204" pitchFamily="34" charset="0"/>
                        </a:rPr>
                        <a:t>specifici per l’Azione 3</a:t>
                      </a:r>
                      <a:r>
                        <a:rPr lang="it-IT" sz="1200" b="0" u="sng"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50"/>
                        </a:spcBef>
                        <a:spcAft>
                          <a:spcPts val="0"/>
                        </a:spcAft>
                        <a:buClrTx/>
                        <a:buSzTx/>
                        <a:buFontTx/>
                        <a:buNone/>
                        <a:tabLst/>
                        <a:defRPr/>
                      </a:pPr>
                      <a:endParaRPr lang="it-IT" sz="1200" b="0" u="sng"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Efficienza nell’uso della risorsa</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Collegamento con altri interventi del Piano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con i Piani di Gestione Direttiva Acque</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graphicFrame>
        <p:nvGraphicFramePr>
          <p:cNvPr id="2" name="Tabella 1">
            <a:extLst>
              <a:ext uri="{FF2B5EF4-FFF2-40B4-BE49-F238E27FC236}">
                <a16:creationId xmlns:a16="http://schemas.microsoft.com/office/drawing/2014/main" id="{24629420-E673-44B1-AF9D-9DE9CDD41A51}"/>
              </a:ext>
            </a:extLst>
          </p:cNvPr>
          <p:cNvGraphicFramePr>
            <a:graphicFrameLocks noGrp="1"/>
          </p:cNvGraphicFramePr>
          <p:nvPr>
            <p:extLst>
              <p:ext uri="{D42A27DB-BD31-4B8C-83A1-F6EECF244321}">
                <p14:modId xmlns:p14="http://schemas.microsoft.com/office/powerpoint/2010/main" val="1860796579"/>
              </p:ext>
            </p:extLst>
          </p:nvPr>
        </p:nvGraphicFramePr>
        <p:xfrm>
          <a:off x="414001" y="3281141"/>
          <a:ext cx="8302429" cy="934906"/>
        </p:xfrm>
        <a:graphic>
          <a:graphicData uri="http://schemas.openxmlformats.org/drawingml/2006/table">
            <a:tbl>
              <a:tblPr firstRow="1" bandRow="1">
                <a:tableStyleId>{5940675A-B579-460E-94D1-54222C63F5DA}</a:tableStyleId>
              </a:tblPr>
              <a:tblGrid>
                <a:gridCol w="1637684">
                  <a:extLst>
                    <a:ext uri="{9D8B030D-6E8A-4147-A177-3AD203B41FA5}">
                      <a16:colId xmlns:a16="http://schemas.microsoft.com/office/drawing/2014/main" val="1106511520"/>
                    </a:ext>
                  </a:extLst>
                </a:gridCol>
                <a:gridCol w="3048948">
                  <a:extLst>
                    <a:ext uri="{9D8B030D-6E8A-4147-A177-3AD203B41FA5}">
                      <a16:colId xmlns:a16="http://schemas.microsoft.com/office/drawing/2014/main" val="1551175208"/>
                    </a:ext>
                  </a:extLst>
                </a:gridCol>
                <a:gridCol w="3615797">
                  <a:extLst>
                    <a:ext uri="{9D8B030D-6E8A-4147-A177-3AD203B41FA5}">
                      <a16:colId xmlns:a16="http://schemas.microsoft.com/office/drawing/2014/main" val="2116732852"/>
                    </a:ext>
                  </a:extLst>
                </a:gridCol>
              </a:tblGrid>
              <a:tr h="67566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Percentuali di Risparmio Idrico Azione 3</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ammissibili gli interventi che, da una valutazione ex ante, risultano offrire un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risparmio idrico potenziale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pari almeno al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25%</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Se l’intervento riguarda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corpi idrici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classificati in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condizioni non buone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per lo stato quantitativo della risorsa, deve garantire una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riduzione effettiva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del consumo d’acqua pari ad almeno il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 del risparmio idrico potenziale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2716504168"/>
                  </a:ext>
                </a:extLst>
              </a:tr>
            </a:tbl>
          </a:graphicData>
        </a:graphic>
      </p:graphicFrame>
    </p:spTree>
    <p:extLst>
      <p:ext uri="{BB962C8B-B14F-4D97-AF65-F5344CB8AC3E}">
        <p14:creationId xmlns:p14="http://schemas.microsoft.com/office/powerpoint/2010/main" val="24910143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3"/>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SRD08 - Investimenti in infrastrutture con </a:t>
            </a:r>
          </a:p>
          <a:p>
            <a:pPr algn="ctr"/>
            <a:r>
              <a:rPr lang="it-IT" sz="2200" dirty="0">
                <a:latin typeface="Tahoma" panose="020B0604030504040204" pitchFamily="34" charset="0"/>
                <a:ea typeface="Tahoma" panose="020B0604030504040204" pitchFamily="34" charset="0"/>
                <a:cs typeface="Tahoma" panose="020B0604030504040204" pitchFamily="34" charset="0"/>
              </a:rPr>
              <a:t>finalità ambientali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260793259"/>
              </p:ext>
            </p:extLst>
          </p:nvPr>
        </p:nvGraphicFramePr>
        <p:xfrm>
          <a:off x="414000" y="900000"/>
          <a:ext cx="8383747" cy="365356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078811">
                  <a:extLst>
                    <a:ext uri="{9D8B030D-6E8A-4147-A177-3AD203B41FA5}">
                      <a16:colId xmlns:a16="http://schemas.microsoft.com/office/drawing/2014/main" val="1534540752"/>
                    </a:ext>
                  </a:extLst>
                </a:gridCol>
                <a:gridCol w="3651212">
                  <a:extLst>
                    <a:ext uri="{9D8B030D-6E8A-4147-A177-3AD203B41FA5}">
                      <a16:colId xmlns:a16="http://schemas.microsoft.com/office/drawing/2014/main" val="1063181531"/>
                    </a:ext>
                  </a:extLst>
                </a:gridCol>
              </a:tblGrid>
              <a:tr h="56739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-&gt; Aree svantaggiate di montagna, a prescindere dalla classificazione in aree rurali.</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3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 Tutto il territorio regionale</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78758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1: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3: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1: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Azione 3: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2.000.000,00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dirty="0"/>
                    </a:p>
                  </a:txBody>
                  <a:tcPr marL="96705" marR="96705" marT="48353" marB="48353"/>
                </a:tc>
                <a:extLst>
                  <a:ext uri="{0D108BD9-81ED-4DB2-BD59-A6C34878D82A}">
                    <a16:rowId xmlns:a16="http://schemas.microsoft.com/office/drawing/2014/main" val="368643834"/>
                  </a:ext>
                </a:extLst>
              </a:tr>
              <a:tr h="37302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90%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34720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34720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82605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R.27 -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Numero di operazioni che contribuiscono alla sostenibilità ambientale e al conseguimento degli obiettivi di mitigazione dei cambiamenti climatici e di adattamento ai medesimi nelle zone rurali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R.41 -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popolazione rurale che beneficia di un migliore accesso ai servizi e alle infrastrutture grazie al sostegno della PAC</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40507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O.22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o unità relative agli investimenti nelle infrastrutture sovvenzionati</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8037187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3"/>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SRD09 - Investimenti non produttivi nelle </a:t>
            </a:r>
          </a:p>
          <a:p>
            <a:pPr algn="ctr"/>
            <a:r>
              <a:rPr lang="it-IT" sz="2200" dirty="0">
                <a:latin typeface="Tahoma" panose="020B0604030504040204" pitchFamily="34" charset="0"/>
                <a:ea typeface="Tahoma" panose="020B0604030504040204" pitchFamily="34" charset="0"/>
                <a:cs typeface="Tahoma" panose="020B0604030504040204" pitchFamily="34" charset="0"/>
              </a:rPr>
              <a:t>aree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867926385"/>
              </p:ext>
            </p:extLst>
          </p:nvPr>
        </p:nvGraphicFramePr>
        <p:xfrm>
          <a:off x="414000" y="1046952"/>
          <a:ext cx="8302428" cy="3348464"/>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intende valorizzare il patrimonio insediativo ed antropico rurale attraverso investimenti per il recupero di edifici e di complessi ed elementi architettonici e degli spazi aperti di pertinenza, contribuendo, nel complesso, al miglioramento della qualità della vita e del benessere della collettività. </a:t>
                      </a:r>
                    </a:p>
                    <a:p>
                      <a:pPr algn="just"/>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pubblici territoriali e soggetti di diritto pubblico, in forma singola o associata</a:t>
                      </a:r>
                    </a:p>
                    <a:p>
                      <a:pPr algn="just"/>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74736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b)</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Miglioramento degli alpeggi attraverso la realizzazione, recupero e/o ampliamento dei fabbricati di alpeggio e di altre tipologie di fabbricati e manufatti rurali.</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Altre Azioni attivate nell’ambito delle Strategie di Sviluppo locale - LEADER</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geografica dell’intervento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Ampiezza del territorio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4771067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3"/>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SRD09 - Investimenti non produttivi nelle </a:t>
            </a:r>
          </a:p>
          <a:p>
            <a:pPr algn="ctr"/>
            <a:r>
              <a:rPr lang="it-IT" sz="2200" dirty="0">
                <a:latin typeface="Tahoma" panose="020B0604030504040204" pitchFamily="34" charset="0"/>
                <a:ea typeface="Tahoma" panose="020B0604030504040204" pitchFamily="34" charset="0"/>
                <a:cs typeface="Tahoma" panose="020B0604030504040204" pitchFamily="34" charset="0"/>
              </a:rPr>
              <a:t>aree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720720876"/>
              </p:ext>
            </p:extLst>
          </p:nvPr>
        </p:nvGraphicFramePr>
        <p:xfrm>
          <a:off x="414000" y="900000"/>
          <a:ext cx="8383747" cy="282060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078811">
                  <a:extLst>
                    <a:ext uri="{9D8B030D-6E8A-4147-A177-3AD203B41FA5}">
                      <a16:colId xmlns:a16="http://schemas.microsoft.com/office/drawing/2014/main" val="1534540752"/>
                    </a:ext>
                  </a:extLst>
                </a:gridCol>
                <a:gridCol w="3651212">
                  <a:extLst>
                    <a:ext uri="{9D8B030D-6E8A-4147-A177-3AD203B41FA5}">
                      <a16:colId xmlns:a16="http://schemas.microsoft.com/office/drawing/2014/main" val="1063181531"/>
                    </a:ext>
                  </a:extLst>
                </a:gridCol>
              </a:tblGrid>
              <a:tr h="41091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Aree PSN: zone classificate come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Altimetria: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Montagna</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56964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20.000,00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200.000,00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dirty="0"/>
                    </a:p>
                  </a:txBody>
                  <a:tcPr marL="96705" marR="96705" marT="48353" marB="48353"/>
                </a:tc>
                <a:extLst>
                  <a:ext uri="{0D108BD9-81ED-4DB2-BD59-A6C34878D82A}">
                    <a16:rowId xmlns:a16="http://schemas.microsoft.com/office/drawing/2014/main" val="368643834"/>
                  </a:ext>
                </a:extLst>
              </a:tr>
              <a:tr h="31107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90%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856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27356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31504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R.41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Percentuale di popolazione rurale che beneficia di un migliore accesso ai servizi e alle infrastrutture grazie al sostegno della PAC</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48676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o unità relative agli investimenti non produttivi sovvenzionati al di fuori delle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18344149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5800" y="52636"/>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SRD10 - Impianti di forestazione/imboschimento </a:t>
            </a:r>
          </a:p>
          <a:p>
            <a:pPr algn="ctr"/>
            <a:r>
              <a:rPr lang="it-IT" sz="2400" dirty="0">
                <a:latin typeface="Tahoma" panose="020B0604030504040204" pitchFamily="34" charset="0"/>
                <a:ea typeface="Tahoma" panose="020B0604030504040204" pitchFamily="34" charset="0"/>
                <a:cs typeface="Tahoma" panose="020B0604030504040204" pitchFamily="34" charset="0"/>
              </a:rPr>
              <a:t>di terreni non agricoli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676372829"/>
              </p:ext>
            </p:extLst>
          </p:nvPr>
        </p:nvGraphicFramePr>
        <p:xfrm>
          <a:off x="414000" y="715068"/>
          <a:ext cx="8302428" cy="408776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2824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volto a realizzare su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superfici non agricole, nuovi soprassuoli forestali e di arboricoltura</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 fine di incrementare la capacità di assorbimento e di stoccaggio del carbonio atmosferico nel suolo e nella biomassa legnosa utilizzabile anche a fini duraturi.</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80627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 beneficiari del sostegno sono riconducibili ai proprietari/possessori privati e loro associazioni, nonché altri soggetti titolari della conduzione di superfici non agricole.</a:t>
                      </a:r>
                    </a:p>
                    <a:p>
                      <a:pPr algn="just">
                        <a:spcAft>
                          <a:spcPts val="0"/>
                        </a:spcAft>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 beneficiari devono dimostrare la proprietà, il titolo di possesso o di conduzione delle superfici interessate dall’intervento. </a:t>
                      </a:r>
                    </a:p>
                  </a:txBody>
                  <a:tcPr marL="96705" marR="96705" marT="48353" marB="48353"/>
                </a:tc>
                <a:extLst>
                  <a:ext uri="{0D108BD9-81ED-4DB2-BD59-A6C34878D82A}">
                    <a16:rowId xmlns:a16="http://schemas.microsoft.com/office/drawing/2014/main" val="1160760451"/>
                  </a:ext>
                </a:extLst>
              </a:tr>
              <a:tr h="116234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SRD010.2)</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Impianto di arboricoltura a ciclo breve o medio-lungo su superfici non agricole: impianto con finalità multiple (ambientali, paesaggistiche, socio-ricreative nonché produttive- legno, legname e tartufi), realizzato utilizzando specie forestali arboree e arbustive autoctone di origine certificata, di antico indigenato o altre specie forestali adatte alle condizioni ambientali locali, compresi i cloni di pioppo e le piante </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micorizzate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Gli impianti realizzati sono reversibili al termine del periodo di permanenza previsto nell’atto di concessione dall’</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AdG</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2071077278"/>
                  </a:ext>
                </a:extLst>
              </a:tr>
              <a:tr h="78402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specifiche degli investimenti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territoriali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richiedente/azienda (es. possesso della qualifica di IAP)</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delle aziende beneficiarie</a:t>
                      </a:r>
                      <a:endPar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61484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Durata impegno</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0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Impianti di arboricoltura a ciclo breve: la durata dell’impegno parte dal 1° gennaio dell’anno successivo a quello di presentazione della domanda di pagamento del saldo. Nel caso in cui la domanda di saldo sia presentata prima della scadenza della presentazione della Domanda Unica, l’impegno parte dal 1° gennaio dello stesso anno.  </a:t>
                      </a:r>
                      <a:endParaRPr lang="it-IT" sz="7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24466954"/>
                  </a:ext>
                </a:extLst>
              </a:tr>
            </a:tbl>
          </a:graphicData>
        </a:graphic>
      </p:graphicFrame>
    </p:spTree>
    <p:extLst>
      <p:ext uri="{BB962C8B-B14F-4D97-AF65-F5344CB8AC3E}">
        <p14:creationId xmlns:p14="http://schemas.microsoft.com/office/powerpoint/2010/main" val="3169002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A2458-8E1A-2E3F-AFB6-DE85E167D674}"/>
              </a:ext>
            </a:extLst>
          </p:cNvPr>
          <p:cNvSpPr>
            <a:spLocks noGrp="1"/>
          </p:cNvSpPr>
          <p:nvPr>
            <p:ph type="ctrTitle"/>
          </p:nvPr>
        </p:nvSpPr>
        <p:spPr>
          <a:xfrm>
            <a:off x="684000" y="0"/>
            <a:ext cx="7772400" cy="660502"/>
          </a:xfrm>
        </p:spPr>
        <p:txBody>
          <a:bodyPr>
            <a:normAutofit/>
          </a:bodyPr>
          <a:lstStyle/>
          <a:p>
            <a:pPr algn="ctr"/>
            <a:r>
              <a:rPr lang="it-IT" sz="2400" dirty="0">
                <a:latin typeface="Tahoma" panose="020B0604030504040204" pitchFamily="34" charset="0"/>
                <a:ea typeface="Tahoma" panose="020B0604030504040204" pitchFamily="34" charset="0"/>
                <a:cs typeface="Tahoma" panose="020B0604030504040204" pitchFamily="34" charset="0"/>
              </a:rPr>
              <a:t>INTERVENTI PSP 2023-2027 </a:t>
            </a:r>
          </a:p>
        </p:txBody>
      </p:sp>
      <p:graphicFrame>
        <p:nvGraphicFramePr>
          <p:cNvPr id="3" name="Tabella 3">
            <a:extLst>
              <a:ext uri="{FF2B5EF4-FFF2-40B4-BE49-F238E27FC236}">
                <a16:creationId xmlns:a16="http://schemas.microsoft.com/office/drawing/2014/main" id="{8255AB2D-82E7-F9E4-7E1C-AE4E91ECA3A0}"/>
              </a:ext>
            </a:extLst>
          </p:cNvPr>
          <p:cNvGraphicFramePr>
            <a:graphicFrameLocks/>
          </p:cNvGraphicFramePr>
          <p:nvPr>
            <p:extLst>
              <p:ext uri="{D42A27DB-BD31-4B8C-83A1-F6EECF244321}">
                <p14:modId xmlns:p14="http://schemas.microsoft.com/office/powerpoint/2010/main" val="899969135"/>
              </p:ext>
            </p:extLst>
          </p:nvPr>
        </p:nvGraphicFramePr>
        <p:xfrm>
          <a:off x="134754" y="509337"/>
          <a:ext cx="8903367" cy="4236720"/>
        </p:xfrm>
        <a:graphic>
          <a:graphicData uri="http://schemas.openxmlformats.org/drawingml/2006/table">
            <a:tbl>
              <a:tblPr firstRow="1" bandRow="1">
                <a:tableStyleId>{F5AB1C69-6EDB-4FF4-983F-18BD219EF322}</a:tableStyleId>
              </a:tblPr>
              <a:tblGrid>
                <a:gridCol w="1193532">
                  <a:extLst>
                    <a:ext uri="{9D8B030D-6E8A-4147-A177-3AD203B41FA5}">
                      <a16:colId xmlns:a16="http://schemas.microsoft.com/office/drawing/2014/main" val="3664383287"/>
                    </a:ext>
                  </a:extLst>
                </a:gridCol>
                <a:gridCol w="6059663">
                  <a:extLst>
                    <a:ext uri="{9D8B030D-6E8A-4147-A177-3AD203B41FA5}">
                      <a16:colId xmlns:a16="http://schemas.microsoft.com/office/drawing/2014/main" val="1452252873"/>
                    </a:ext>
                  </a:extLst>
                </a:gridCol>
                <a:gridCol w="1650172">
                  <a:extLst>
                    <a:ext uri="{9D8B030D-6E8A-4147-A177-3AD203B41FA5}">
                      <a16:colId xmlns:a16="http://schemas.microsoft.com/office/drawing/2014/main" val="2831599622"/>
                    </a:ext>
                  </a:extLst>
                </a:gridCol>
              </a:tblGrid>
              <a:tr h="481760">
                <a:tc>
                  <a:txBody>
                    <a:bodyPr/>
                    <a:lstStyle/>
                    <a:p>
                      <a:pPr algn="ctr"/>
                      <a:r>
                        <a:rPr lang="it-IT" sz="1300" dirty="0">
                          <a:latin typeface="Helvetica" panose="020B0604020202020204" pitchFamily="34" charset="0"/>
                          <a:cs typeface="Helvetica" panose="020B0604020202020204" pitchFamily="34" charset="0"/>
                        </a:rPr>
                        <a:t>Tipologia di intervento</a:t>
                      </a:r>
                    </a:p>
                  </a:txBody>
                  <a:tcPr/>
                </a:tc>
                <a:tc>
                  <a:txBody>
                    <a:bodyPr/>
                    <a:lstStyle/>
                    <a:p>
                      <a:pPr algn="ctr"/>
                      <a:r>
                        <a:rPr lang="it-IT" sz="1300" dirty="0">
                          <a:latin typeface="Helvetica" panose="020B0604020202020204" pitchFamily="34" charset="0"/>
                          <a:cs typeface="Helvetica" panose="020B0604020202020204" pitchFamily="34" charset="0"/>
                        </a:rPr>
                        <a:t>Intervento PSP 2023-2027</a:t>
                      </a:r>
                    </a:p>
                  </a:txBody>
                  <a:tcPr anchor="ctr"/>
                </a:tc>
                <a:tc>
                  <a:txBody>
                    <a:bodyPr/>
                    <a:lstStyle/>
                    <a:p>
                      <a:pPr algn="ctr"/>
                      <a:r>
                        <a:rPr lang="it-IT" sz="1300" dirty="0">
                          <a:latin typeface="Helvetica" panose="020B0604020202020204" pitchFamily="34" charset="0"/>
                          <a:cs typeface="Helvetica" panose="020B0604020202020204" pitchFamily="34" charset="0"/>
                        </a:rPr>
                        <a:t>Operazioni PSR 2014-2022</a:t>
                      </a:r>
                    </a:p>
                  </a:txBody>
                  <a:tcPr/>
                </a:tc>
                <a:extLst>
                  <a:ext uri="{0D108BD9-81ED-4DB2-BD59-A6C34878D82A}">
                    <a16:rowId xmlns:a16="http://schemas.microsoft.com/office/drawing/2014/main" val="2152021499"/>
                  </a:ext>
                </a:extLst>
              </a:tr>
              <a:tr h="269775">
                <a:tc rowSpan="13">
                  <a:txBody>
                    <a:bodyPr/>
                    <a:lstStyle/>
                    <a:p>
                      <a:pPr algn="ctr"/>
                      <a:r>
                        <a:rPr lang="it-IT" sz="14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SRD</a:t>
                      </a:r>
                    </a:p>
                  </a:txBody>
                  <a:tcPr anchor="ct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SRD01</a:t>
                      </a:r>
                      <a:r>
                        <a:rPr lang="it-IT" sz="1200" dirty="0">
                          <a:latin typeface="Tahoma" panose="020B0604030504040204" pitchFamily="34" charset="0"/>
                          <a:ea typeface="Tahoma" panose="020B0604030504040204" pitchFamily="34" charset="0"/>
                          <a:cs typeface="Tahoma" panose="020B0604030504040204" pitchFamily="34" charset="0"/>
                        </a:rPr>
                        <a:t> - Investimenti produttivi agricoli per la competitività delle aziende agricole</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4.1.01</a:t>
                      </a:r>
                    </a:p>
                  </a:txBody>
                  <a:tcPr anchor="ctr"/>
                </a:tc>
                <a:extLst>
                  <a:ext uri="{0D108BD9-81ED-4DB2-BD59-A6C34878D82A}">
                    <a16:rowId xmlns:a16="http://schemas.microsoft.com/office/drawing/2014/main" val="4065053548"/>
                  </a:ext>
                </a:extLst>
              </a:tr>
              <a:tr h="269775">
                <a:tc vMerge="1">
                  <a:txBody>
                    <a:bodyPr/>
                    <a:lstStyle/>
                    <a:p>
                      <a:r>
                        <a:rPr lang="it-IT" sz="1000" b="1" dirty="0">
                          <a:latin typeface="Tahoma" panose="020B0604030504040204" pitchFamily="34" charset="0"/>
                          <a:ea typeface="Tahoma" panose="020B0604030504040204" pitchFamily="34" charset="0"/>
                          <a:cs typeface="Tahoma" panose="020B0604030504040204" pitchFamily="34" charset="0"/>
                        </a:rPr>
                        <a:t>SRD</a:t>
                      </a: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SRD02</a:t>
                      </a:r>
                      <a:r>
                        <a:rPr lang="it-IT" sz="1200" dirty="0">
                          <a:latin typeface="Tahoma" panose="020B0604030504040204" pitchFamily="34" charset="0"/>
                          <a:ea typeface="Tahoma" panose="020B0604030504040204" pitchFamily="34" charset="0"/>
                          <a:cs typeface="Tahoma" panose="020B0604030504040204" pitchFamily="34" charset="0"/>
                        </a:rPr>
                        <a:t> - Investimenti produttivi agricoli per ambiente, clima e benessere animale</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4.4.02,4.4.03,4.1.3,4.1.1</a:t>
                      </a:r>
                    </a:p>
                  </a:txBody>
                  <a:tcPr anchor="ctr"/>
                </a:tc>
                <a:extLst>
                  <a:ext uri="{0D108BD9-81ED-4DB2-BD59-A6C34878D82A}">
                    <a16:rowId xmlns:a16="http://schemas.microsoft.com/office/drawing/2014/main" val="510197448"/>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SRD03</a:t>
                      </a:r>
                      <a:r>
                        <a:rPr lang="it-IT" sz="1200" dirty="0">
                          <a:latin typeface="Tahoma" panose="020B0604030504040204" pitchFamily="34" charset="0"/>
                          <a:ea typeface="Tahoma" panose="020B0604030504040204" pitchFamily="34" charset="0"/>
                          <a:cs typeface="Tahoma" panose="020B0604030504040204" pitchFamily="34" charset="0"/>
                        </a:rPr>
                        <a:t> - Investimenti nelle aziende agricole per la diversificazione in attività non </a:t>
                      </a:r>
                      <a:r>
                        <a:rPr lang="it-IT" sz="1200" dirty="0" err="1">
                          <a:latin typeface="Tahoma" panose="020B0604030504040204" pitchFamily="34" charset="0"/>
                          <a:ea typeface="Tahoma" panose="020B0604030504040204" pitchFamily="34" charset="0"/>
                          <a:cs typeface="Tahoma" panose="020B0604030504040204" pitchFamily="34" charset="0"/>
                        </a:rPr>
                        <a:t>agr</a:t>
                      </a:r>
                      <a:r>
                        <a:rPr lang="it-IT" sz="1200" dirty="0">
                          <a:latin typeface="Tahoma" panose="020B0604030504040204" pitchFamily="34" charset="0"/>
                          <a:ea typeface="Tahoma" panose="020B0604030504040204" pitchFamily="34" charset="0"/>
                          <a:cs typeface="Tahoma" panose="020B0604030504040204" pitchFamily="34" charset="0"/>
                        </a:rPr>
                        <a:t>.</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6.4.01</a:t>
                      </a:r>
                    </a:p>
                  </a:txBody>
                  <a:tcPr anchor="ctr"/>
                </a:tc>
                <a:extLst>
                  <a:ext uri="{0D108BD9-81ED-4DB2-BD59-A6C34878D82A}">
                    <a16:rowId xmlns:a16="http://schemas.microsoft.com/office/drawing/2014/main" val="3940082817"/>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SRD04</a:t>
                      </a:r>
                      <a:r>
                        <a:rPr lang="it-IT" sz="1200" dirty="0">
                          <a:latin typeface="Tahoma" panose="020B0604030504040204" pitchFamily="34" charset="0"/>
                          <a:ea typeface="Tahoma" panose="020B0604030504040204" pitchFamily="34" charset="0"/>
                          <a:cs typeface="Tahoma" panose="020B0604030504040204" pitchFamily="34" charset="0"/>
                        </a:rPr>
                        <a:t> - Investimenti non produttivi agricoli con finalità ambientale</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4.4.01 – 4.4.02</a:t>
                      </a:r>
                    </a:p>
                  </a:txBody>
                  <a:tcPr anchor="ctr"/>
                </a:tc>
                <a:extLst>
                  <a:ext uri="{0D108BD9-81ED-4DB2-BD59-A6C34878D82A}">
                    <a16:rowId xmlns:a16="http://schemas.microsoft.com/office/drawing/2014/main" val="2165516128"/>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SRD05</a:t>
                      </a:r>
                      <a:r>
                        <a:rPr lang="it-IT" sz="1200" dirty="0">
                          <a:latin typeface="Tahoma" panose="020B0604030504040204" pitchFamily="34" charset="0"/>
                          <a:ea typeface="Tahoma" panose="020B0604030504040204" pitchFamily="34" charset="0"/>
                          <a:cs typeface="Tahoma" panose="020B0604030504040204" pitchFamily="34" charset="0"/>
                        </a:rPr>
                        <a:t> - </a:t>
                      </a:r>
                      <a:r>
                        <a:rPr lang="it-IT" sz="1100" dirty="0">
                          <a:latin typeface="Tahoma" panose="020B0604030504040204" pitchFamily="34" charset="0"/>
                          <a:ea typeface="Tahoma" panose="020B0604030504040204" pitchFamily="34" charset="0"/>
                          <a:cs typeface="Tahoma" panose="020B0604030504040204" pitchFamily="34" charset="0"/>
                        </a:rPr>
                        <a:t>Impianti forestazione/imboschimento e sistemi agroforestali su terreni agricoli</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8.1.01</a:t>
                      </a:r>
                    </a:p>
                  </a:txBody>
                  <a:tcPr anchor="ctr"/>
                </a:tc>
                <a:extLst>
                  <a:ext uri="{0D108BD9-81ED-4DB2-BD59-A6C34878D82A}">
                    <a16:rowId xmlns:a16="http://schemas.microsoft.com/office/drawing/2014/main" val="1419472358"/>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SRD06</a:t>
                      </a:r>
                      <a:r>
                        <a:rPr lang="it-IT" sz="1200" dirty="0">
                          <a:latin typeface="Tahoma" panose="020B0604030504040204" pitchFamily="34" charset="0"/>
                          <a:ea typeface="Tahoma" panose="020B0604030504040204" pitchFamily="34" charset="0"/>
                          <a:cs typeface="Tahoma" panose="020B0604030504040204" pitchFamily="34" charset="0"/>
                        </a:rPr>
                        <a:t> - Investimenti per la prevenzione ed il ripristino del potenziale produttivo </a:t>
                      </a:r>
                      <a:r>
                        <a:rPr lang="it-IT" sz="1200" dirty="0" err="1">
                          <a:latin typeface="Tahoma" panose="020B0604030504040204" pitchFamily="34" charset="0"/>
                          <a:ea typeface="Tahoma" panose="020B0604030504040204" pitchFamily="34" charset="0"/>
                          <a:cs typeface="Tahoma" panose="020B0604030504040204" pitchFamily="34" charset="0"/>
                        </a:rPr>
                        <a:t>agr</a:t>
                      </a:r>
                      <a:r>
                        <a:rPr lang="it-IT" sz="1200" dirty="0">
                          <a:latin typeface="Tahoma" panose="020B0604030504040204" pitchFamily="34" charset="0"/>
                          <a:ea typeface="Tahoma" panose="020B0604030504040204" pitchFamily="34" charset="0"/>
                          <a:cs typeface="Tahoma" panose="020B0604030504040204" pitchFamily="34" charset="0"/>
                        </a:rPr>
                        <a:t>. </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5.1.01</a:t>
                      </a:r>
                    </a:p>
                  </a:txBody>
                  <a:tcPr anchor="ctr"/>
                </a:tc>
                <a:extLst>
                  <a:ext uri="{0D108BD9-81ED-4DB2-BD59-A6C34878D82A}">
                    <a16:rowId xmlns:a16="http://schemas.microsoft.com/office/drawing/2014/main" val="3926159211"/>
                  </a:ext>
                </a:extLst>
              </a:tr>
              <a:tr h="44962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SRD07</a:t>
                      </a:r>
                      <a:r>
                        <a:rPr lang="it-IT" sz="1200" dirty="0">
                          <a:latin typeface="Tahoma" panose="020B0604030504040204" pitchFamily="34" charset="0"/>
                          <a:ea typeface="Tahoma" panose="020B0604030504040204" pitchFamily="34" charset="0"/>
                          <a:cs typeface="Tahoma" panose="020B0604030504040204" pitchFamily="34" charset="0"/>
                        </a:rPr>
                        <a:t> - Investimenti in infrastrutture per l'agricoltura e per lo sviluppo socio-economico delle aree rurali</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4.3.02</a:t>
                      </a:r>
                    </a:p>
                  </a:txBody>
                  <a:tcPr anchor="ctr"/>
                </a:tc>
                <a:extLst>
                  <a:ext uri="{0D108BD9-81ED-4DB2-BD59-A6C34878D82A}">
                    <a16:rowId xmlns:a16="http://schemas.microsoft.com/office/drawing/2014/main" val="3287729260"/>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SRD08</a:t>
                      </a:r>
                      <a:r>
                        <a:rPr lang="it-IT" sz="1200" dirty="0">
                          <a:latin typeface="Tahoma" panose="020B0604030504040204" pitchFamily="34" charset="0"/>
                          <a:ea typeface="Tahoma" panose="020B0604030504040204" pitchFamily="34" charset="0"/>
                          <a:cs typeface="Tahoma" panose="020B0604030504040204" pitchFamily="34" charset="0"/>
                        </a:rPr>
                        <a:t> - Investimenti in infrastrutture con finalità ambientali</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4.3.01 – 4.1.03 </a:t>
                      </a:r>
                      <a:r>
                        <a:rPr lang="it-IT" sz="1000" dirty="0" err="1">
                          <a:latin typeface="Tahoma" panose="020B0604030504040204" pitchFamily="34" charset="0"/>
                          <a:ea typeface="Tahoma" panose="020B0604030504040204" pitchFamily="34" charset="0"/>
                          <a:cs typeface="Tahoma" panose="020B0604030504040204" pitchFamily="34" charset="0"/>
                        </a:rPr>
                        <a:t>naz</a:t>
                      </a:r>
                      <a:r>
                        <a:rPr lang="it-IT" sz="1000" dirty="0">
                          <a:latin typeface="Tahoma" panose="020B0604030504040204" pitchFamily="34" charset="0"/>
                          <a:ea typeface="Tahoma" panose="020B0604030504040204" pitchFamily="34" charset="0"/>
                          <a:cs typeface="Tahoma" panose="020B0604030504040204" pitchFamily="34" charset="0"/>
                        </a:rPr>
                        <a:t>.</a:t>
                      </a:r>
                    </a:p>
                  </a:txBody>
                  <a:tcPr anchor="ctr"/>
                </a:tc>
                <a:extLst>
                  <a:ext uri="{0D108BD9-81ED-4DB2-BD59-A6C34878D82A}">
                    <a16:rowId xmlns:a16="http://schemas.microsoft.com/office/drawing/2014/main" val="1272279442"/>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SRD09</a:t>
                      </a:r>
                      <a:r>
                        <a:rPr lang="it-IT" sz="1200" dirty="0">
                          <a:latin typeface="Tahoma" panose="020B0604030504040204" pitchFamily="34" charset="0"/>
                          <a:ea typeface="Tahoma" panose="020B0604030504040204" pitchFamily="34" charset="0"/>
                          <a:cs typeface="Tahoma" panose="020B0604030504040204" pitchFamily="34" charset="0"/>
                        </a:rPr>
                        <a:t> - Investimenti non produttivi nelle aree rurali</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4.3.02</a:t>
                      </a:r>
                    </a:p>
                  </a:txBody>
                  <a:tcPr anchor="ctr"/>
                </a:tc>
                <a:extLst>
                  <a:ext uri="{0D108BD9-81ED-4DB2-BD59-A6C34878D82A}">
                    <a16:rowId xmlns:a16="http://schemas.microsoft.com/office/drawing/2014/main" val="2456329482"/>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SRD10</a:t>
                      </a:r>
                      <a:r>
                        <a:rPr lang="it-IT" sz="1200" dirty="0">
                          <a:latin typeface="Tahoma" panose="020B0604030504040204" pitchFamily="34" charset="0"/>
                          <a:ea typeface="Tahoma" panose="020B0604030504040204" pitchFamily="34" charset="0"/>
                          <a:cs typeface="Tahoma" panose="020B0604030504040204" pitchFamily="34" charset="0"/>
                        </a:rPr>
                        <a:t> - Impianti di forestazione/imboschimento di terreni non agricoli</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8.1.01</a:t>
                      </a:r>
                    </a:p>
                  </a:txBody>
                  <a:tcPr anchor="ctr"/>
                </a:tc>
                <a:extLst>
                  <a:ext uri="{0D108BD9-81ED-4DB2-BD59-A6C34878D82A}">
                    <a16:rowId xmlns:a16="http://schemas.microsoft.com/office/drawing/2014/main" val="646340325"/>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SRD12</a:t>
                      </a:r>
                      <a:r>
                        <a:rPr lang="it-IT" sz="1200" dirty="0">
                          <a:latin typeface="Tahoma" panose="020B0604030504040204" pitchFamily="34" charset="0"/>
                          <a:ea typeface="Tahoma" panose="020B0604030504040204" pitchFamily="34" charset="0"/>
                          <a:cs typeface="Tahoma" panose="020B0604030504040204" pitchFamily="34" charset="0"/>
                        </a:rPr>
                        <a:t> - Investimenti per la prevenzione ed il ripristino danni foreste</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8.3.01 – 8.4.01</a:t>
                      </a:r>
                    </a:p>
                  </a:txBody>
                  <a:tcPr anchor="ctr"/>
                </a:tc>
                <a:extLst>
                  <a:ext uri="{0D108BD9-81ED-4DB2-BD59-A6C34878D82A}">
                    <a16:rowId xmlns:a16="http://schemas.microsoft.com/office/drawing/2014/main" val="4055977599"/>
                  </a:ext>
                </a:extLst>
              </a:tr>
              <a:tr h="269775">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SRD13</a:t>
                      </a:r>
                      <a:r>
                        <a:rPr lang="it-IT" sz="1200" dirty="0">
                          <a:latin typeface="Tahoma" panose="020B0604030504040204" pitchFamily="34" charset="0"/>
                          <a:ea typeface="Tahoma" panose="020B0604030504040204" pitchFamily="34" charset="0"/>
                          <a:cs typeface="Tahoma" panose="020B0604030504040204" pitchFamily="34" charset="0"/>
                        </a:rPr>
                        <a:t> - </a:t>
                      </a:r>
                      <a:r>
                        <a:rPr lang="it-IT" sz="1100" dirty="0">
                          <a:latin typeface="Tahoma" panose="020B0604030504040204" pitchFamily="34" charset="0"/>
                          <a:ea typeface="Tahoma" panose="020B0604030504040204" pitchFamily="34" charset="0"/>
                          <a:cs typeface="Tahoma" panose="020B0604030504040204" pitchFamily="34" charset="0"/>
                        </a:rPr>
                        <a:t>Investimenti per la trasformazione e commercializzazione dei prodotti agricoli</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4.2.01</a:t>
                      </a:r>
                    </a:p>
                  </a:txBody>
                  <a:tcPr anchor="ctr"/>
                </a:tc>
                <a:extLst>
                  <a:ext uri="{0D108BD9-81ED-4DB2-BD59-A6C34878D82A}">
                    <a16:rowId xmlns:a16="http://schemas.microsoft.com/office/drawing/2014/main" val="530651353"/>
                  </a:ext>
                </a:extLst>
              </a:tr>
              <a:tr h="0">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SRD15 </a:t>
                      </a:r>
                      <a:r>
                        <a:rPr lang="it-IT" sz="1200" b="0" dirty="0">
                          <a:latin typeface="Tahoma" panose="020B0604030504040204" pitchFamily="34" charset="0"/>
                          <a:ea typeface="Tahoma" panose="020B0604030504040204" pitchFamily="34" charset="0"/>
                          <a:cs typeface="Tahoma" panose="020B0604030504040204" pitchFamily="34" charset="0"/>
                        </a:rPr>
                        <a:t>-</a:t>
                      </a:r>
                      <a:r>
                        <a:rPr lang="it-IT" sz="1200" b="1" dirty="0">
                          <a:latin typeface="Tahoma" panose="020B0604030504040204" pitchFamily="34" charset="0"/>
                          <a:ea typeface="Tahoma" panose="020B0604030504040204" pitchFamily="34" charset="0"/>
                          <a:cs typeface="Tahoma" panose="020B0604030504040204" pitchFamily="34" charset="0"/>
                        </a:rPr>
                        <a:t> </a:t>
                      </a:r>
                      <a:r>
                        <a:rPr lang="it-IT" sz="1200" b="0" dirty="0">
                          <a:latin typeface="Tahoma" panose="020B0604030504040204" pitchFamily="34" charset="0"/>
                          <a:ea typeface="Tahoma" panose="020B0604030504040204" pitchFamily="34" charset="0"/>
                          <a:cs typeface="Tahoma" panose="020B0604030504040204" pitchFamily="34" charset="0"/>
                        </a:rPr>
                        <a:t>Investimenti produttivi forestali</a:t>
                      </a:r>
                    </a:p>
                  </a:txBody>
                  <a:tcPr anchor="ctr"/>
                </a:tc>
                <a:tc>
                  <a:txBody>
                    <a:bodyPr/>
                    <a:lstStyle/>
                    <a:p>
                      <a:pPr algn="ctr"/>
                      <a:r>
                        <a:rPr lang="it-IT" sz="1000" dirty="0">
                          <a:latin typeface="Tahoma" panose="020B0604030504040204" pitchFamily="34" charset="0"/>
                          <a:ea typeface="Tahoma" panose="020B0604030504040204" pitchFamily="34" charset="0"/>
                          <a:cs typeface="Tahoma" panose="020B0604030504040204" pitchFamily="34" charset="0"/>
                        </a:rPr>
                        <a:t>8.6.01 – 8.6.02</a:t>
                      </a:r>
                    </a:p>
                  </a:txBody>
                  <a:tcPr anchor="ctr"/>
                </a:tc>
                <a:extLst>
                  <a:ext uri="{0D108BD9-81ED-4DB2-BD59-A6C34878D82A}">
                    <a16:rowId xmlns:a16="http://schemas.microsoft.com/office/drawing/2014/main" val="448282349"/>
                  </a:ext>
                </a:extLst>
              </a:tr>
            </a:tbl>
          </a:graphicData>
        </a:graphic>
      </p:graphicFrame>
    </p:spTree>
    <p:extLst>
      <p:ext uri="{BB962C8B-B14F-4D97-AF65-F5344CB8AC3E}">
        <p14:creationId xmlns:p14="http://schemas.microsoft.com/office/powerpoint/2010/main" val="12485809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SRD10 - Impianti di forestazione/imboschimento </a:t>
            </a:r>
          </a:p>
          <a:p>
            <a:pPr algn="ctr"/>
            <a:r>
              <a:rPr lang="it-IT" sz="2400" dirty="0">
                <a:latin typeface="Tahoma" panose="020B0604030504040204" pitchFamily="34" charset="0"/>
                <a:ea typeface="Tahoma" panose="020B0604030504040204" pitchFamily="34" charset="0"/>
                <a:cs typeface="Tahoma" panose="020B0604030504040204" pitchFamily="34" charset="0"/>
              </a:rPr>
              <a:t>di terreni non agricoli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411008678"/>
              </p:ext>
            </p:extLst>
          </p:nvPr>
        </p:nvGraphicFramePr>
        <p:xfrm>
          <a:off x="418986" y="900000"/>
          <a:ext cx="8302428" cy="3876107"/>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2939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Impianti di arboricoltura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ciclo breve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Impianti di arboricoltura 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ciclo medio-lungo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Pianura e collina</a:t>
                      </a:r>
                    </a:p>
                  </a:txBody>
                  <a:tcPr marL="96705" marR="96705" marT="48353" marB="48353"/>
                </a:tc>
                <a:extLst>
                  <a:ext uri="{0D108BD9-81ED-4DB2-BD59-A6C34878D82A}">
                    <a16:rowId xmlns:a16="http://schemas.microsoft.com/office/drawing/2014/main" val="2071077278"/>
                  </a:ext>
                </a:extLst>
              </a:tr>
              <a:tr h="69168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Non sono ammissibili domande di sostegno per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complessive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di dimensione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inferiore a</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1 ettaro</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E’ previsto un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importo massimo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di spesa ammissibile per impianto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ad ettaro </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è pari a </a:t>
                      </a:r>
                      <a:r>
                        <a:rPr lang="it-IT" sz="1100" b="1" i="0" kern="1200" dirty="0">
                          <a:solidFill>
                            <a:schemeClr val="dk1"/>
                          </a:solidFill>
                          <a:latin typeface="Tahoma" panose="020B0604030504040204" pitchFamily="34" charset="0"/>
                          <a:ea typeface="Tahoma" panose="020B0604030504040204" pitchFamily="34" charset="0"/>
                          <a:cs typeface="Tahoma" panose="020B0604030504040204" pitchFamily="34" charset="0"/>
                        </a:rPr>
                        <a:t>15.000,00</a:t>
                      </a:r>
                      <a:r>
                        <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endParaRPr lang="it-IT" sz="1100" b="0" i="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34886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60%-90%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base alla tipologia di impianto</a:t>
                      </a: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R.17 -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che beneficiano di sostegno per imboschimento e ripristino mediante </a:t>
                      </a:r>
                      <a:r>
                        <a:rPr lang="it-IT" sz="1100" b="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agroforestazione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incluse le ripartizioni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R.18 -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Investimento totale finalizzato al miglioramento delle prestazioni del settore forestale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R.27 -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Numero di operazioni che contribuiscono alla sostenibilità ambientale e al conseguimento degli obiettivi di mitigazione dei cambiamenti climatici e di adattamento ai medesimi nelle zone rurali</a:t>
                      </a:r>
                    </a:p>
                  </a:txBody>
                  <a:tcPr marL="96705" marR="96705" marT="48353" marB="48353"/>
                </a:tc>
                <a:extLst>
                  <a:ext uri="{0D108BD9-81ED-4DB2-BD59-A6C34878D82A}">
                    <a16:rowId xmlns:a16="http://schemas.microsoft.com/office/drawing/2014/main" val="2083640151"/>
                  </a:ext>
                </a:extLst>
              </a:tr>
              <a:tr h="71992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O.23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relative agli investimenti non produttivi sovvenzionati al di fuori delle aziende agricole.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28791453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SRD12 - Investimenti per la prevenzione ed </a:t>
            </a:r>
          </a:p>
          <a:p>
            <a:pPr algn="ctr"/>
            <a:r>
              <a:rPr lang="it-IT" sz="2400" dirty="0">
                <a:latin typeface="Tahoma" panose="020B0604030504040204" pitchFamily="34" charset="0"/>
                <a:ea typeface="Tahoma" panose="020B0604030504040204" pitchFamily="34" charset="0"/>
                <a:cs typeface="Tahoma" panose="020B0604030504040204" pitchFamily="34" charset="0"/>
              </a:rPr>
              <a:t>il ripristino danni foreste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557741001"/>
              </p:ext>
            </p:extLst>
          </p:nvPr>
        </p:nvGraphicFramePr>
        <p:xfrm>
          <a:off x="418986" y="795574"/>
          <a:ext cx="8302428" cy="3933952"/>
        </p:xfrm>
        <a:graphic>
          <a:graphicData uri="http://schemas.openxmlformats.org/drawingml/2006/table">
            <a:tbl>
              <a:tblPr firstRow="1" bandRow="1">
                <a:tableStyleId>{5940675A-B579-460E-94D1-54222C63F5DA}</a:tableStyleId>
              </a:tblPr>
              <a:tblGrid>
                <a:gridCol w="1344500">
                  <a:extLst>
                    <a:ext uri="{9D8B030D-6E8A-4147-A177-3AD203B41FA5}">
                      <a16:colId xmlns:a16="http://schemas.microsoft.com/office/drawing/2014/main" val="3741012332"/>
                    </a:ext>
                  </a:extLst>
                </a:gridCol>
                <a:gridCol w="6957928">
                  <a:extLst>
                    <a:ext uri="{9D8B030D-6E8A-4147-A177-3AD203B41FA5}">
                      <a16:colId xmlns:a16="http://schemas.microsoft.com/office/drawing/2014/main" val="1534540752"/>
                    </a:ext>
                  </a:extLst>
                </a:gridCol>
              </a:tblGrid>
              <a:tr h="8712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dirty="0">
                          <a:effectLst/>
                          <a:latin typeface="Tahoma" panose="020B0604030504040204" pitchFamily="34" charset="0"/>
                          <a:ea typeface="Tahoma" panose="020B0604030504040204" pitchFamily="34" charset="0"/>
                          <a:cs typeface="Tahoma" panose="020B0604030504040204" pitchFamily="34" charset="0"/>
                        </a:rPr>
                        <a:t>L’intervento sostiene interventi per accrescere la protezione degli ecosistemi forestali, la tutela delle funzioni svolte dalle foreste a favore delle zone rurali, </a:t>
                      </a:r>
                      <a:r>
                        <a:rPr lang="it-IT" sz="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nonché per intensificare i servizi di sorveglianza, prevenzione</a:t>
                      </a:r>
                      <a:r>
                        <a:rPr lang="it-IT" sz="1200" dirty="0">
                          <a:effectLst/>
                          <a:latin typeface="Tahoma" panose="020B0604030504040204" pitchFamily="34" charset="0"/>
                          <a:ea typeface="Tahoma" panose="020B0604030504040204" pitchFamily="34" charset="0"/>
                          <a:cs typeface="Tahoma" panose="020B0604030504040204" pitchFamily="34" charset="0"/>
                        </a:rPr>
                        <a:t>, contrasto e </a:t>
                      </a:r>
                      <a:r>
                        <a:rPr lang="it-IT" sz="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ripristino </a:t>
                      </a:r>
                      <a:r>
                        <a:rPr lang="it-IT" sz="1200" dirty="0">
                          <a:effectLst/>
                          <a:latin typeface="Tahoma" panose="020B0604030504040204" pitchFamily="34" charset="0"/>
                          <a:ea typeface="Tahoma" panose="020B0604030504040204" pitchFamily="34" charset="0"/>
                          <a:cs typeface="Tahoma" panose="020B0604030504040204" pitchFamily="34" charset="0"/>
                        </a:rPr>
                        <a:t>dai rischi naturali e altre calamità ed eventi catastrofici e metereologici estremi dovuti anche al cambiamento climatico.</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123394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1. Proprietari, Possessori, pubblici o privati e loro associazioni, nonché altri soggetti ed enti di diritto, pubblico o privato e loro associazioni, titolari della superficie forestale</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dirty="0">
                          <a:effectLst/>
                          <a:latin typeface="Tahoma" panose="020B0604030504040204" pitchFamily="34" charset="0"/>
                          <a:ea typeface="Tahoma" panose="020B0604030504040204" pitchFamily="34" charset="0"/>
                          <a:cs typeface="Tahoma" panose="020B0604030504040204" pitchFamily="34" charset="0"/>
                        </a:rPr>
                        <a:t>2. Altri soggetti ed enti di diritto, pubblico o privato, e loro associazioni, individuati o delegati dai titolari della superficie forestale per la realizzazione di investimenti anche a titolarità regionale.</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dirty="0">
                          <a:effectLst/>
                          <a:latin typeface="Tahoma" panose="020B0604030504040204" pitchFamily="34" charset="0"/>
                          <a:ea typeface="Tahoma" panose="020B0604030504040204" pitchFamily="34" charset="0"/>
                          <a:cs typeface="Tahoma" panose="020B0604030504040204" pitchFamily="34" charset="0"/>
                        </a:rPr>
                        <a:t>3. Regioni e P.A o soggetti da essi delegati, competenti per la realizzazione di investimenti a titolarità pubblica.</a:t>
                      </a:r>
                      <a:endParaRPr lang="it-IT" sz="1100" dirty="0">
                        <a:effectLst/>
                        <a:latin typeface="Calibri" panose="020F0502020204030204" pitchFamily="34" charset="0"/>
                        <a:ea typeface="Tahoma" panose="020B060403050404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160760451"/>
                  </a:ext>
                </a:extLst>
              </a:tr>
              <a:tr h="181095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SRD12.1)</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Prevenzione dei danni alle foreste: </a:t>
                      </a:r>
                    </a:p>
                    <a:p>
                      <a:pPr algn="just"/>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Investimenti volti a realizzare interventi di prevenzione, indispensabili a garantire il mantenimento in salute del patrimonio forestale nazionale e la sua salvaguardia da calamità naturali, avversità atmosferiche o eventi catastrofici, ivi compresi incendi, dissesto idrogeologico, tempeste, inondazioni, attacchi di organismi nocivi e fitopatie.</a:t>
                      </a:r>
                      <a:endPar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p>
                      <a:pPr lvl="0"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SRD12.2)</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Ripristino del potenziale forestale danneggiato.</a:t>
                      </a:r>
                    </a:p>
                    <a:p>
                      <a:pPr algn="just"/>
                      <a:r>
                        <a:rPr lang="it-IT" sz="1200" b="0" i="0" u="none" strike="noStrike" baseline="0" dirty="0">
                          <a:latin typeface="Tahoma" panose="020B0604030504040204" pitchFamily="34" charset="0"/>
                          <a:ea typeface="Tahoma" panose="020B0604030504040204" pitchFamily="34" charset="0"/>
                          <a:cs typeface="Tahoma" panose="020B0604030504040204" pitchFamily="34" charset="0"/>
                        </a:rPr>
                        <a:t>Investimenti volti a realizzare interventi per il ripristino e/o recupero ecologico e funzionale degli</a:t>
                      </a:r>
                    </a:p>
                    <a:p>
                      <a:pPr algn="just"/>
                      <a:r>
                        <a:rPr lang="it-IT" sz="1200" b="0" i="0" u="none" strike="noStrike" baseline="0" dirty="0">
                          <a:latin typeface="Tahoma" panose="020B0604030504040204" pitchFamily="34" charset="0"/>
                          <a:ea typeface="Tahoma" panose="020B0604030504040204" pitchFamily="34" charset="0"/>
                          <a:cs typeface="Tahoma" panose="020B0604030504040204" pitchFamily="34" charset="0"/>
                        </a:rPr>
                        <a:t>ecosistemi forestali colpiti da calamità naturali, avversità atmosferiche o eventi catastrofici, ivi compresi incendi, dissesto idrogeologico, tempeste, inondazioni, attacchi di organismi nocivi e fitopatie.</a:t>
                      </a:r>
                      <a:endPar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tc>
                <a:extLst>
                  <a:ext uri="{0D108BD9-81ED-4DB2-BD59-A6C34878D82A}">
                    <a16:rowId xmlns:a16="http://schemas.microsoft.com/office/drawing/2014/main" val="2071077278"/>
                  </a:ext>
                </a:extLst>
              </a:tr>
            </a:tbl>
          </a:graphicData>
        </a:graphic>
      </p:graphicFrame>
    </p:spTree>
    <p:extLst>
      <p:ext uri="{BB962C8B-B14F-4D97-AF65-F5344CB8AC3E}">
        <p14:creationId xmlns:p14="http://schemas.microsoft.com/office/powerpoint/2010/main" val="28930471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SRD12 - Investimenti per la prevenzione ed </a:t>
            </a:r>
          </a:p>
          <a:p>
            <a:pPr algn="ctr"/>
            <a:r>
              <a:rPr lang="it-IT" sz="2400" dirty="0">
                <a:latin typeface="Tahoma" panose="020B0604030504040204" pitchFamily="34" charset="0"/>
                <a:ea typeface="Tahoma" panose="020B0604030504040204" pitchFamily="34" charset="0"/>
                <a:cs typeface="Tahoma" panose="020B0604030504040204" pitchFamily="34" charset="0"/>
              </a:rPr>
              <a:t>il ripristino danni foreste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834701559"/>
              </p:ext>
            </p:extLst>
          </p:nvPr>
        </p:nvGraphicFramePr>
        <p:xfrm>
          <a:off x="418986" y="812800"/>
          <a:ext cx="8302428" cy="3893954"/>
        </p:xfrm>
        <a:graphic>
          <a:graphicData uri="http://schemas.openxmlformats.org/drawingml/2006/table">
            <a:tbl>
              <a:tblPr firstRow="1" bandRow="1">
                <a:tableStyleId>{5940675A-B579-460E-94D1-54222C63F5DA}</a:tableStyleId>
              </a:tblPr>
              <a:tblGrid>
                <a:gridCol w="1238364">
                  <a:extLst>
                    <a:ext uri="{9D8B030D-6E8A-4147-A177-3AD203B41FA5}">
                      <a16:colId xmlns:a16="http://schemas.microsoft.com/office/drawing/2014/main" val="3741012332"/>
                    </a:ext>
                  </a:extLst>
                </a:gridCol>
                <a:gridCol w="7064064">
                  <a:extLst>
                    <a:ext uri="{9D8B030D-6E8A-4147-A177-3AD203B41FA5}">
                      <a16:colId xmlns:a16="http://schemas.microsoft.com/office/drawing/2014/main" val="1534540752"/>
                    </a:ext>
                  </a:extLst>
                </a:gridCol>
              </a:tblGrid>
              <a:tr h="130475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Finalità specifiche dell'intervento</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Caratteristiche territoriali</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Caratteristiche del soggetto richiedente</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Localizzazione delle aziende beneficiarie</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Specie prioritarie di cui alla Direttiva habitat</a:t>
                      </a:r>
                    </a:p>
                    <a:p>
                      <a:pPr marL="0" algn="just" defTabSz="457200" rtl="0" eaLnBrk="1" latinLnBrk="0" hangingPunct="1"/>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Altro</a:t>
                      </a:r>
                    </a:p>
                  </a:txBody>
                  <a:tcPr marL="68580" marR="68580" marT="0" marB="0" anchor="ctr"/>
                </a:tc>
                <a:extLst>
                  <a:ext uri="{0D108BD9-81ED-4DB2-BD59-A6C34878D82A}">
                    <a16:rowId xmlns:a16="http://schemas.microsoft.com/office/drawing/2014/main" val="368643834"/>
                  </a:ext>
                </a:extLst>
              </a:tr>
              <a:tr h="258919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Altri criteri di ammissibilità</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dirty="0">
                          <a:latin typeface="Tahoma" panose="020B0604030504040204" pitchFamily="34" charset="0"/>
                          <a:ea typeface="Tahoma" panose="020B0604030504040204" pitchFamily="34" charset="0"/>
                          <a:cs typeface="Tahoma" panose="020B0604030504040204" pitchFamily="34" charset="0"/>
                        </a:rPr>
                        <a:t>Per gli investimenti di prevenzione di cui all’</a:t>
                      </a:r>
                      <a:r>
                        <a:rPr lang="it-IT" sz="1200" b="1" dirty="0">
                          <a:latin typeface="Tahoma" panose="020B0604030504040204" pitchFamily="34" charset="0"/>
                          <a:ea typeface="Tahoma" panose="020B0604030504040204" pitchFamily="34" charset="0"/>
                          <a:cs typeface="Tahoma" panose="020B0604030504040204" pitchFamily="34" charset="0"/>
                        </a:rPr>
                        <a:t>Azione SRD12.1)</a:t>
                      </a:r>
                      <a:r>
                        <a:rPr lang="it-IT" sz="1200" dirty="0">
                          <a:latin typeface="Tahoma" panose="020B0604030504040204" pitchFamily="34" charset="0"/>
                          <a:ea typeface="Tahoma" panose="020B0604030504040204" pitchFamily="34" charset="0"/>
                          <a:cs typeface="Tahoma" panose="020B0604030504040204" pitchFamily="34" charset="0"/>
                        </a:rPr>
                        <a:t> il sostegno interessa:</a:t>
                      </a: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a) le superfici forestali classificate a maggior rischio di incendio, individuate nel Piano regionale per la programmazione delle attività di previsione, prevenzione e lotta attiva contro gli incendi boschivi regionali (AIB); (art. 3 L. n. 353/2000 - Legge -quadro in materia di incendi boschivi);</a:t>
                      </a:r>
                      <a:endParaRPr kumimoji="0" lang="it-IT" sz="1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b) le aree a rischio diffusione patogeni e/o fitopatie;</a:t>
                      </a:r>
                      <a:endParaRPr kumimoji="0" lang="it-IT" sz="1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c) le aree a rischio idrogeologico, valanghe, frane e smottamenti;</a:t>
                      </a:r>
                      <a:endParaRPr kumimoji="0" lang="it-IT" sz="1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d) le aree a rischio siccità e desertificazione;</a:t>
                      </a:r>
                      <a:endParaRPr kumimoji="0" lang="it-IT" sz="18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endParaRPr>
                    </a:p>
                    <a:p>
                      <a:pPr marL="177800" marR="0" lvl="0" indent="-177800" algn="just" defTabSz="457200" rtl="0" eaLnBrk="1" fontAlgn="auto" latinLnBrk="0" hangingPunct="1">
                        <a:lnSpc>
                          <a:spcPct val="100000"/>
                        </a:lnSpc>
                        <a:spcBef>
                          <a:spcPts val="0"/>
                        </a:spcBef>
                        <a:spcAft>
                          <a:spcPts val="0"/>
                        </a:spcAft>
                        <a:buClrTx/>
                        <a:buSzTx/>
                        <a:buFontTx/>
                        <a:buNone/>
                        <a:tabLst/>
                        <a:defRPr/>
                      </a:pPr>
                      <a:r>
                        <a:rPr kumimoji="0" lang="it-IT" sz="1200" b="0" i="0" u="none" strike="noStrike" kern="1200" cap="none" spc="0" normalizeH="0" baseline="0" noProof="0" dirty="0">
                          <a:ln>
                            <a:noFill/>
                          </a:ln>
                          <a:solidFill>
                            <a:prstClr val="black"/>
                          </a:solidFill>
                          <a:effectLst/>
                          <a:uLnTx/>
                          <a:uFillTx/>
                          <a:latin typeface="Tahoma" panose="020B0604030504040204" pitchFamily="34" charset="0"/>
                          <a:ea typeface="Tahoma" panose="020B0604030504040204" pitchFamily="34" charset="0"/>
                          <a:cs typeface="Tahoma" panose="020B0604030504040204" pitchFamily="34" charset="0"/>
                        </a:rPr>
                        <a:t>e) altre aree a rischio individuate dalle Autorità regionali, in relazione al proprio contesto territoriale, ecologico e di esigenze di rischio.</a:t>
                      </a:r>
                    </a:p>
                    <a:p>
                      <a:pPr algn="just"/>
                      <a:endParaRPr lang="it-IT" sz="1200" b="1"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Per gli investimenti di ripristino di cui all’</a:t>
                      </a:r>
                      <a:r>
                        <a:rPr lang="it-IT" sz="1200" b="1"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Azione SRD12.2)</a:t>
                      </a:r>
                      <a:r>
                        <a:rPr lang="it-IT" sz="1200" b="0" i="0" u="none" strike="noStrike" kern="1200" baseline="0" dirty="0">
                          <a:solidFill>
                            <a:schemeClr val="tx1"/>
                          </a:solidFill>
                          <a:latin typeface="Tahoma" panose="020B0604030504040204" pitchFamily="34" charset="0"/>
                          <a:ea typeface="Tahoma" panose="020B0604030504040204" pitchFamily="34" charset="0"/>
                          <a:cs typeface="Tahoma" panose="020B0604030504040204" pitchFamily="34" charset="0"/>
                        </a:rPr>
                        <a:t> il sostegno interessa le aree forestali e le aree assimilate a bosco colpite o danneggiate da calamità ed eventi catastrofici il cui danno è riconosciuto dall’Autorità/Ente preposto.</a:t>
                      </a:r>
                      <a:endParaRPr lang="it-IT" sz="1000" b="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tc>
                <a:extLst>
                  <a:ext uri="{0D108BD9-81ED-4DB2-BD59-A6C34878D82A}">
                    <a16:rowId xmlns:a16="http://schemas.microsoft.com/office/drawing/2014/main" val="3539605447"/>
                  </a:ext>
                </a:extLst>
              </a:tr>
            </a:tbl>
          </a:graphicData>
        </a:graphic>
      </p:graphicFrame>
    </p:spTree>
    <p:extLst>
      <p:ext uri="{BB962C8B-B14F-4D97-AF65-F5344CB8AC3E}">
        <p14:creationId xmlns:p14="http://schemas.microsoft.com/office/powerpoint/2010/main" val="35234612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SRD12 - Investimenti per la prevenzione ed </a:t>
            </a:r>
          </a:p>
          <a:p>
            <a:pPr algn="ctr"/>
            <a:r>
              <a:rPr lang="it-IT" sz="2400" dirty="0">
                <a:latin typeface="Tahoma" panose="020B0604030504040204" pitchFamily="34" charset="0"/>
                <a:ea typeface="Tahoma" panose="020B0604030504040204" pitchFamily="34" charset="0"/>
                <a:cs typeface="Tahoma" panose="020B0604030504040204" pitchFamily="34" charset="0"/>
              </a:rPr>
              <a:t>il ripristino danni foreste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441286460"/>
              </p:ext>
            </p:extLst>
          </p:nvPr>
        </p:nvGraphicFramePr>
        <p:xfrm>
          <a:off x="418986" y="900000"/>
          <a:ext cx="8302428" cy="3525777"/>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2939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SRD12.1 -&gt; gli interventi di prevenzione AIB sono ammissibili solo in comuni classificati ad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alto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o medio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rischio incendio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nel piano regionale AIB</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SRD12.2 -&gt; gli interventi selvicolturali di prevenzione sono ammissibili su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assoggettate a pianificazione forestale</a:t>
                      </a:r>
                    </a:p>
                  </a:txBody>
                  <a:tcPr marL="96705" marR="96705" marT="48353" marB="48353"/>
                </a:tc>
                <a:extLst>
                  <a:ext uri="{0D108BD9-81ED-4DB2-BD59-A6C34878D82A}">
                    <a16:rowId xmlns:a16="http://schemas.microsoft.com/office/drawing/2014/main" val="2071077278"/>
                  </a:ext>
                </a:extLst>
              </a:tr>
              <a:tr h="69168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20.000,00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368643834"/>
                  </a:ext>
                </a:extLst>
              </a:tr>
              <a:tr h="32690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R.17 -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Superfici che beneficiano di sostegno per imboschimento e ripristino mediante </a:t>
                      </a:r>
                      <a:r>
                        <a:rPr lang="it-IT" sz="1100" b="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agroforestazione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incluse le ripartizioni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R.18 -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Investimento totale finalizzato al miglioramento delle prestazioni del settore forestale</a:t>
                      </a:r>
                    </a:p>
                  </a:txBody>
                  <a:tcPr marL="96705" marR="96705" marT="48353" marB="48353"/>
                </a:tc>
                <a:extLst>
                  <a:ext uri="{0D108BD9-81ED-4DB2-BD59-A6C34878D82A}">
                    <a16:rowId xmlns:a16="http://schemas.microsoft.com/office/drawing/2014/main" val="2083640151"/>
                  </a:ext>
                </a:extLst>
              </a:tr>
              <a:tr h="5508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O.23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relative agli investimenti non produttivi sovvenzionati al di fuori delle aziende agricole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17417561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SRD13 - Investimenti per la trasformazione e commercializzazione dei prodotti agricoli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633466700"/>
              </p:ext>
            </p:extLst>
          </p:nvPr>
        </p:nvGraphicFramePr>
        <p:xfrm>
          <a:off x="418986" y="795574"/>
          <a:ext cx="8302428" cy="3739180"/>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85743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lnSpc>
                          <a:spcPct val="115000"/>
                        </a:lnSpc>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L’intervento è finalizzato a promuovere la </a:t>
                      </a:r>
                      <a:r>
                        <a:rPr lang="it-IT" sz="1200" b="1" dirty="0">
                          <a:effectLst/>
                          <a:latin typeface="Tahoma" panose="020B0604030504040204" pitchFamily="34" charset="0"/>
                          <a:ea typeface="Tahoma" panose="020B0604030504040204" pitchFamily="34" charset="0"/>
                          <a:cs typeface="Tahoma" panose="020B0604030504040204" pitchFamily="34" charset="0"/>
                        </a:rPr>
                        <a:t>crescita economica </a:t>
                      </a:r>
                      <a:r>
                        <a:rPr lang="it-IT" sz="1200" dirty="0">
                          <a:effectLst/>
                          <a:latin typeface="Tahoma" panose="020B0604030504040204" pitchFamily="34" charset="0"/>
                          <a:ea typeface="Tahoma" panose="020B0604030504040204" pitchFamily="34" charset="0"/>
                          <a:cs typeface="Tahoma" panose="020B0604030504040204" pitchFamily="34" charset="0"/>
                        </a:rPr>
                        <a:t>delle aree rurali attraverso un’azione di </a:t>
                      </a:r>
                      <a:r>
                        <a:rPr lang="it-IT" sz="1200" b="1" dirty="0">
                          <a:effectLst/>
                          <a:latin typeface="Tahoma" panose="020B0604030504040204" pitchFamily="34" charset="0"/>
                          <a:ea typeface="Tahoma" panose="020B0604030504040204" pitchFamily="34" charset="0"/>
                          <a:cs typeface="Tahoma" panose="020B0604030504040204" pitchFamily="34" charset="0"/>
                        </a:rPr>
                        <a:t>rafforzamento della produttività, redditività e competitività sui mercati del comparto agricolo, agroalimentare e agroindustriale</a:t>
                      </a:r>
                      <a:r>
                        <a:rPr lang="it-IT" sz="1200" dirty="0">
                          <a:effectLst/>
                          <a:latin typeface="Tahoma" panose="020B0604030504040204" pitchFamily="34" charset="0"/>
                          <a:ea typeface="Tahoma" panose="020B0604030504040204" pitchFamily="34" charset="0"/>
                          <a:cs typeface="Tahoma" panose="020B0604030504040204" pitchFamily="34" charset="0"/>
                        </a:rPr>
                        <a:t> migliorandone, al contempo, le performance climatico-ambientali.</a:t>
                      </a:r>
                    </a:p>
                  </a:txBody>
                  <a:tcPr marL="96705" marR="96705" marT="48353" marB="48353"/>
                </a:tc>
                <a:extLst>
                  <a:ext uri="{0D108BD9-81ED-4DB2-BD59-A6C34878D82A}">
                    <a16:rowId xmlns:a16="http://schemas.microsoft.com/office/drawing/2014/main" val="3168748469"/>
                  </a:ext>
                </a:extLst>
              </a:tr>
              <a:tr h="67851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Imprese, singole o associate, che operano nell’ambito delle attività di trasformazione e commercializzazione dei prodotti agricoli inseriti nell’Allegato I del TFUE, esclusi i prodotti della pesca e dell’acquacoltura.</a:t>
                      </a:r>
                    </a:p>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a:t>
                      </a: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escluse</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dal sostegno le imprese che effettuano la sola commercializzazione e le imprese in difficoltà.</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algn="just" defTabSz="457200" rtl="0" eaLnBrk="1" latinLnBrk="0" hangingPunct="1">
                        <a:lnSpc>
                          <a:spcPct val="100000"/>
                        </a:lnSpc>
                        <a:spcAft>
                          <a:spcPts val="0"/>
                        </a:spcAft>
                      </a:pP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1</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L’intervento sostiene gli investimenti materiali ed immateriali delle imprese che operano nell’ambito della trasformazione e commercializzazione dei prodotti agricoli di cui all’Allegato I al TFUE, esclusi i prodotti della pesca. </a:t>
                      </a:r>
                    </a:p>
                  </a:txBody>
                  <a:tcPr marL="96705" marR="96705" marT="48353" marB="48353"/>
                </a:tc>
                <a:extLst>
                  <a:ext uri="{0D108BD9-81ED-4DB2-BD59-A6C34878D82A}">
                    <a16:rowId xmlns:a16="http://schemas.microsoft.com/office/drawing/2014/main" val="2071077278"/>
                  </a:ext>
                </a:extLst>
              </a:tr>
              <a:tr h="77657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specifiche degli investimenti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territoriale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Capacità di integrazione di filiera e partecipazione dei produttori agricoli ai benefici degli investimenti</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9903672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SRD13 - Investimenti per la trasformazione e commercializzazione dei prodotti agricoli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789571338"/>
              </p:ext>
            </p:extLst>
          </p:nvPr>
        </p:nvGraphicFramePr>
        <p:xfrm>
          <a:off x="418986" y="785356"/>
          <a:ext cx="8302428" cy="4063470"/>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324352">
                  <a:extLst>
                    <a:ext uri="{9D8B030D-6E8A-4147-A177-3AD203B41FA5}">
                      <a16:colId xmlns:a16="http://schemas.microsoft.com/office/drawing/2014/main" val="1534540752"/>
                    </a:ext>
                  </a:extLst>
                </a:gridCol>
                <a:gridCol w="3324352">
                  <a:extLst>
                    <a:ext uri="{9D8B030D-6E8A-4147-A177-3AD203B41FA5}">
                      <a16:colId xmlns:a16="http://schemas.microsoft.com/office/drawing/2014/main" val="2082201947"/>
                    </a:ext>
                  </a:extLst>
                </a:gridCol>
              </a:tblGrid>
              <a:tr h="42145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58500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1.000.000,00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5.000.000,00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l" defTabSz="457200" rtl="0" eaLnBrk="1" fontAlgn="auto" latinLnBrk="0" hangingPunct="1">
                        <a:lnSpc>
                          <a:spcPct val="100000"/>
                        </a:lnSpc>
                        <a:spcBef>
                          <a:spcPts val="0"/>
                        </a:spcBef>
                        <a:spcAft>
                          <a:spcPts val="0"/>
                        </a:spcAft>
                        <a:buClrTx/>
                        <a:buSzTx/>
                        <a:buFontTx/>
                        <a:buNone/>
                        <a:tabLst/>
                        <a:defRPr/>
                      </a:pP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107565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materia prima lavorata </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Almeno </a:t>
                      </a:r>
                      <a:r>
                        <a:rPr lang="it-IT" sz="110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il 60% della materia prima commercializzata e trasformata dal beneficiario deve essere di provenienza extra aziendale</a:t>
                      </a: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tale vincolo non si applica alle cooperative agricole e alle organizzazioni di produttori riconosciute ai sensi della normativa nazionale, che abbiano per vincolo statutario l’obbligo di conferimento della materia prima da parte delle imprese associate. Il rispetto di tale condizione viene verificata e controllata tramite l’acquisizione dei contratti di filiera stipulati con soggetti del settore primario diversi dal richiedente.</a:t>
                      </a:r>
                    </a:p>
                  </a:txBody>
                  <a:tcPr marL="96705" marR="96705" marT="48353" marB="48353"/>
                </a:tc>
                <a:tc hMerge="1">
                  <a:txBody>
                    <a:bodyPr/>
                    <a:lstStyle/>
                    <a:p>
                      <a:endParaRPr lang="it-IT"/>
                    </a:p>
                  </a:txBody>
                  <a:tcPr/>
                </a:tc>
                <a:extLst>
                  <a:ext uri="{0D108BD9-81ED-4DB2-BD59-A6C34878D82A}">
                    <a16:rowId xmlns:a16="http://schemas.microsoft.com/office/drawing/2014/main" val="2980614985"/>
                  </a:ext>
                </a:extLst>
              </a:tr>
              <a:tr h="44725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35%</a:t>
                      </a:r>
                    </a:p>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Intervento attivato attraverso lo strumento finanziario.	</a:t>
                      </a:r>
                    </a:p>
                  </a:txBody>
                  <a:tcPr marL="96705" marR="96705" marT="48353" marB="48353"/>
                </a:tc>
                <a:tc hMerge="1">
                  <a:txBody>
                    <a:bodyPr/>
                    <a:lstStyle/>
                    <a:p>
                      <a:endParaRPr lang="it-IT" dirty="0"/>
                    </a:p>
                  </a:txBody>
                  <a:tcPr/>
                </a:tc>
                <a:extLst>
                  <a:ext uri="{0D108BD9-81ED-4DB2-BD59-A6C34878D82A}">
                    <a16:rowId xmlns:a16="http://schemas.microsoft.com/office/drawing/2014/main" val="2659757369"/>
                  </a:ext>
                </a:extLst>
              </a:tr>
              <a:tr h="26090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26090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42636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R.39</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aziende agricole rurali, incluse le imprese della bioeconomia, create con il sostegno della PAC</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52138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O.24</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o unità relative agli investimenti produttivi sovvenzionati al di fuori delle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36586805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49563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SRD15 - Investimenti produttivi forestali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424679077"/>
              </p:ext>
            </p:extLst>
          </p:nvPr>
        </p:nvGraphicFramePr>
        <p:xfrm>
          <a:off x="414000" y="630702"/>
          <a:ext cx="8302428" cy="412397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b="0" i="0" u="none" strike="noStrike" baseline="0" dirty="0">
                          <a:latin typeface="Tahoma" panose="020B0604030504040204" pitchFamily="34" charset="0"/>
                          <a:ea typeface="Tahoma" panose="020B0604030504040204" pitchFamily="34" charset="0"/>
                          <a:cs typeface="Tahoma" panose="020B0604030504040204" pitchFamily="34" charset="0"/>
                        </a:rPr>
                        <a:t>L’intervento è volto principalmente ad enfatizzare il ruolo multifunzionale svolto dalle foreste e dalla Gestione Forestale Sostenibile (GFS) nella fornitura di servizi ecosistemici in materia di approvvigionamento, regolazione e di funzioni culturali e socio-ricreative delle foreste, promuovendo una crescita sostenibile del settore forestale nazionale in grado di consolidare e/o offrire nuove opportunità di lavoro per la popolazione rurale.</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Proprietari privati e loro associazioni, titolari della superficie forestale. </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PMI anche non titolari della gestione di superfici forestali, nel settore della selvicoltura, nel settore della prima trasformazione e commercializzazione (non industriale) dei prodotti legnosi e non legnosi del bosco. </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Le Imprese devono essere iscritte all'Albo delle imprese boschive per le macchine e attrezzature necessarie alle attività di taglio, allestimento ed esbosco e avere codice ATECO A.02 o C.16 per le macchine e attrezzature necessarie alla prima lavorazione del legname.</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Azione SRD15.2)</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Ammodernamenti e miglioramenti delle imprese nel settore forestale.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E’ previsto il sostegno per investimenti volti a favorire la crescita del settore forestale regionale, promuovendo l’innovazione tecnica e di processo nonché la valorizzazione del capitale aziendale. </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specifiche degli investimenti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territoriali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 soggetto richiedente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delle aziende beneficiarie</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42862102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SRD15 - Investimenti produttivi forestali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53034998"/>
              </p:ext>
            </p:extLst>
          </p:nvPr>
        </p:nvGraphicFramePr>
        <p:xfrm>
          <a:off x="418986" y="900000"/>
          <a:ext cx="8302428" cy="3314022"/>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2939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691683">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25.000,00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extLst>
                  <a:ext uri="{0D108BD9-81ED-4DB2-BD59-A6C34878D82A}">
                    <a16:rowId xmlns:a16="http://schemas.microsoft.com/office/drawing/2014/main" val="368643834"/>
                  </a:ext>
                </a:extLst>
              </a:tr>
              <a:tr h="29111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R.18</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Investimento totale finalizzato al miglioramento delle prestazioni del settore forestale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R.39</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aziende agricole rurali, incluse le imprese della bioeconomia, create con il sostegno della PAC</a:t>
                      </a:r>
                    </a:p>
                  </a:txBody>
                  <a:tcPr marL="96705" marR="96705" marT="48353" marB="48353"/>
                </a:tc>
                <a:extLst>
                  <a:ext uri="{0D108BD9-81ED-4DB2-BD59-A6C34878D82A}">
                    <a16:rowId xmlns:a16="http://schemas.microsoft.com/office/drawing/2014/main" val="2083640151"/>
                  </a:ext>
                </a:extLst>
              </a:tr>
              <a:tr h="5508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O.24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operazioni o unità relative agli investimenti produttivi sovvenzionati al di fuori delle aziende agricole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4757678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728133" y="809729"/>
            <a:ext cx="7687733" cy="3216265"/>
          </a:xfrm>
          <a:prstGeom prst="rect">
            <a:avLst/>
          </a:prstGeom>
          <a:noFill/>
        </p:spPr>
        <p:txBody>
          <a:bodyPr wrap="square" rtlCol="0">
            <a:spAutoFit/>
          </a:bodyPr>
          <a:lstStyle/>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SRD</a:t>
            </a:r>
            <a:r>
              <a:rPr lang="it-IT" sz="2100" b="1" dirty="0">
                <a:solidFill>
                  <a:srgbClr val="92D050"/>
                </a:solidFill>
                <a:latin typeface="Tahoma" panose="020B0604030504040204" pitchFamily="34" charset="0"/>
                <a:ea typeface="Tahoma" panose="020B0604030504040204" pitchFamily="34" charset="0"/>
                <a:cs typeface="Tahoma" panose="020B0604030504040204" pitchFamily="34" charset="0"/>
              </a:rPr>
              <a:t> </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Investimenti, inclusi investimenti nell’irrigazione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SRE – Insediamento giovani agricoltori e avvio nuove </a:t>
            </a:r>
          </a:p>
          <a:p>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           imprese rurali</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SRG – Cooperazione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SRH – Scambio di conoscenze e diffusione di informazioni (AKIS)</a:t>
            </a:r>
          </a:p>
          <a:p>
            <a:endParaRPr lang="it-IT" sz="2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SRA – Conservazione </a:t>
            </a:r>
            <a:r>
              <a:rPr lang="it-IT" sz="2000" dirty="0" err="1">
                <a:solidFill>
                  <a:schemeClr val="bg1"/>
                </a:solidFill>
                <a:latin typeface="Tahoma" panose="020B0604030504040204" pitchFamily="34" charset="0"/>
                <a:ea typeface="Tahoma" panose="020B0604030504040204" pitchFamily="34" charset="0"/>
                <a:cs typeface="Tahoma" panose="020B0604030504040204" pitchFamily="34" charset="0"/>
              </a:rPr>
              <a:t>agrobiodiversità</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 banche del germoplasma</a:t>
            </a:r>
          </a:p>
        </p:txBody>
      </p:sp>
      <p:pic>
        <p:nvPicPr>
          <p:cNvPr id="5" name="Immagine 4" descr="Immagine che contiene testo, clipart&#10;&#10;Descrizione generata automaticamente">
            <a:extLst>
              <a:ext uri="{FF2B5EF4-FFF2-40B4-BE49-F238E27FC236}">
                <a16:creationId xmlns:a16="http://schemas.microsoft.com/office/drawing/2014/main" id="{29919F00-679A-33EB-3BA7-9DDE7BD4D9AC}"/>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816" b="92025" l="7742" r="90323">
                        <a14:foregroundMark x1="23226" y1="27607" x2="23226" y2="27607"/>
                        <a14:foregroundMark x1="14839" y1="33742" x2="14839" y2="33742"/>
                        <a14:foregroundMark x1="14839" y1="33742" x2="14839" y2="33742"/>
                        <a14:foregroundMark x1="14839" y1="33742" x2="14839" y2="33742"/>
                        <a14:foregroundMark x1="12903" y1="45399" x2="12903" y2="45399"/>
                        <a14:foregroundMark x1="12258" y1="49080" x2="12258" y2="50920"/>
                        <a14:foregroundMark x1="13548" y1="54601" x2="14839" y2="58896"/>
                        <a14:foregroundMark x1="17419" y1="61350" x2="20645" y2="66871"/>
                        <a14:foregroundMark x1="23226" y1="69325" x2="23226" y2="69325"/>
                        <a14:foregroundMark x1="23871" y1="68098" x2="22581" y2="57669"/>
                        <a14:foregroundMark x1="12903" y1="65644" x2="12903" y2="65644"/>
                        <a14:foregroundMark x1="12903" y1="59509" x2="12903" y2="59509"/>
                        <a14:foregroundMark x1="12903" y1="58896" x2="12903" y2="58896"/>
                        <a14:foregroundMark x1="9677" y1="56442" x2="9677" y2="56442"/>
                        <a14:foregroundMark x1="9677" y1="51534" x2="9677" y2="49693"/>
                        <a14:foregroundMark x1="61290" y1="76687" x2="61290" y2="76687"/>
                        <a14:foregroundMark x1="56774" y1="78528" x2="54839" y2="79141"/>
                        <a14:foregroundMark x1="54194" y1="79141" x2="52258" y2="79141"/>
                        <a14:foregroundMark x1="36129" y1="79755" x2="34194" y2="79755"/>
                        <a14:foregroundMark x1="12258" y1="63804" x2="12258" y2="63804"/>
                        <a14:foregroundMark x1="7742" y1="55828" x2="7742" y2="55828"/>
                        <a14:foregroundMark x1="7742" y1="51534" x2="7742" y2="51534"/>
                        <a14:foregroundMark x1="7742" y1="51534" x2="7742" y2="51534"/>
                        <a14:foregroundMark x1="16129" y1="71779" x2="16129" y2="71779"/>
                        <a14:foregroundMark x1="18710" y1="76074" x2="18710" y2="76074"/>
                        <a14:foregroundMark x1="23871" y1="78528" x2="28387" y2="82209"/>
                        <a14:foregroundMark x1="31613" y1="84663" x2="35484" y2="85890"/>
                        <a14:foregroundMark x1="41935" y1="87117" x2="41935" y2="87117"/>
                        <a14:foregroundMark x1="50323" y1="88957" x2="50323" y2="88957"/>
                        <a14:foregroundMark x1="57419" y1="89571" x2="60000" y2="89571"/>
                        <a14:foregroundMark x1="66452" y1="88344" x2="66452" y2="88344"/>
                        <a14:foregroundMark x1="72903" y1="85276" x2="72903" y2="85276"/>
                        <a14:foregroundMark x1="76129" y1="80982" x2="76129" y2="80982"/>
                        <a14:foregroundMark x1="78710" y1="77301" x2="78710" y2="77301"/>
                        <a14:foregroundMark x1="81290" y1="73006" x2="81290" y2="73006"/>
                        <a14:foregroundMark x1="49032" y1="90798" x2="46452" y2="92025"/>
                        <a14:foregroundMark x1="86452" y1="50307" x2="86452" y2="50307"/>
                        <a14:foregroundMark x1="54839" y1="46012" x2="54839" y2="46012"/>
                        <a14:foregroundMark x1="38710" y1="42945" x2="45161" y2="66258"/>
                        <a14:foregroundMark x1="52903" y1="54601" x2="50968" y2="47853"/>
                        <a14:foregroundMark x1="45806" y1="36810" x2="43871" y2="36810"/>
                        <a14:foregroundMark x1="41935" y1="36810" x2="41935" y2="36810"/>
                        <a14:foregroundMark x1="31613" y1="36810" x2="30968" y2="38650"/>
                        <a14:foregroundMark x1="30968" y1="40491" x2="30968" y2="42331"/>
                        <a14:foregroundMark x1="30968" y1="46012" x2="50323" y2="55828"/>
                        <a14:foregroundMark x1="43226" y1="30675" x2="43226" y2="30675"/>
                        <a14:foregroundMark x1="58710" y1="39877" x2="58710" y2="39877"/>
                        <a14:foregroundMark x1="90323" y1="52761" x2="90323" y2="52761"/>
                      </a14:backgroundRemoval>
                    </a14:imgEffect>
                  </a14:imgLayer>
                </a14:imgProps>
              </a:ext>
            </a:extLst>
          </a:blip>
          <a:stretch>
            <a:fillRect/>
          </a:stretch>
        </p:blipFill>
        <p:spPr>
          <a:xfrm>
            <a:off x="158108" y="1362290"/>
            <a:ext cx="545258" cy="573400"/>
          </a:xfrm>
          <a:prstGeom prst="rect">
            <a:avLst/>
          </a:prstGeom>
        </p:spPr>
      </p:pic>
    </p:spTree>
    <p:extLst>
      <p:ext uri="{BB962C8B-B14F-4D97-AF65-F5344CB8AC3E}">
        <p14:creationId xmlns:p14="http://schemas.microsoft.com/office/powerpoint/2010/main" val="12302255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79014" y="0"/>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SRE01 - Insediamento giovani agricoltori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682478314"/>
              </p:ext>
            </p:extLst>
          </p:nvPr>
        </p:nvGraphicFramePr>
        <p:xfrm>
          <a:off x="414000" y="532608"/>
          <a:ext cx="8302428" cy="4316204"/>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109481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dirty="0">
                          <a:effectLst/>
                          <a:latin typeface="Tahoma" panose="020B0604030504040204" pitchFamily="34" charset="0"/>
                          <a:ea typeface="Tahoma" panose="020B0604030504040204" pitchFamily="34" charset="0"/>
                          <a:cs typeface="Tahoma" panose="020B0604030504040204" pitchFamily="34" charset="0"/>
                        </a:rPr>
                        <a:t>L’intervento è finalizzato alla concessione di un sostegno a giovani imprenditori agricoli di età </a:t>
                      </a:r>
                      <a:r>
                        <a:rPr lang="it-IT" sz="12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fino a quarantuno anni non compiuti </a:t>
                      </a:r>
                      <a:r>
                        <a:rPr lang="it-IT" sz="1200" dirty="0">
                          <a:effectLst/>
                          <a:latin typeface="Tahoma" panose="020B0604030504040204" pitchFamily="34" charset="0"/>
                          <a:ea typeface="Tahoma" panose="020B0604030504040204" pitchFamily="34" charset="0"/>
                          <a:cs typeface="Tahoma" panose="020B0604030504040204" pitchFamily="34" charset="0"/>
                        </a:rPr>
                        <a:t>che si insediano per la prima volta in un’azienda agricola in qualità di capo dell’azienda. Finalità dell’intervento è di offrire opportunità per attrarre giovani nel settore agricolo e per consentire di attuare idee imprenditoriali innovative anche mediante approcci produttivi maggiormente sostenibili sia in termini di ambiente, sia in termini economici e sociali.</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1557852">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spcAft>
                          <a:spcPts val="600"/>
                        </a:spcAft>
                      </a:pPr>
                      <a:r>
                        <a:rPr lang="it-IT" sz="1200" dirty="0">
                          <a:effectLst/>
                          <a:latin typeface="Tahoma" panose="020B0604030504040204" pitchFamily="34" charset="0"/>
                          <a:ea typeface="Tahoma" panose="020B0604030504040204" pitchFamily="34" charset="0"/>
                          <a:cs typeface="Tahoma" panose="020B0604030504040204" pitchFamily="34" charset="0"/>
                        </a:rPr>
                        <a:t>Sono ammissibili all’aiuto i giovani agricoltori come definiti al paragrafo 4.1.5 del PSP 2023-2027 che, al momento della proposizione della domanda di sostegno, hanno un’età maggiore ai 18 anni e inferiore a 41 anni non compiuti.  </a:t>
                      </a:r>
                    </a:p>
                    <a:p>
                      <a:pPr lvl="0"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Non sono ammessi al sostegno i giovani che si insediano in aziende con: </a:t>
                      </a:r>
                    </a:p>
                    <a:p>
                      <a:pPr lvl="1"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Produzione standard inferiore a: </a:t>
                      </a:r>
                    </a:p>
                    <a:p>
                      <a:pPr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€ 12.000</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nel caso di azienda agricola ubicata in “Zona svantaggiata di montagna”,</a:t>
                      </a:r>
                    </a:p>
                    <a:p>
                      <a:pPr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€ 18.000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nel caso di azienda agricola ubicata in “Altre zone”,</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Produzione standard superiore a: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€ 300.000</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96284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Insediamento dei giovani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azienda: </a:t>
                      </a:r>
                      <a:r>
                        <a:rPr lang="it-IT" sz="1200" b="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max</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n più di 24 mesi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prima della data di presentazione della domanda.</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Presentazione di un Piano aziendale e di un Bilancio aziendale: il Piano deve essere avviato entro e non oltre 6 mesi dalla data di concessione del premio e a terminato entro 24 mesi dall’avvio del Piano stesso. </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42936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Requisiti qualitativi degli interventi programmati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dell’impresa o della società in cui il giovane agricoltore si insedia</a:t>
                      </a: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descr="Immagine che contiene testo, clipart&#10;&#10;Descrizione generata automaticamente">
            <a:extLst>
              <a:ext uri="{FF2B5EF4-FFF2-40B4-BE49-F238E27FC236}">
                <a16:creationId xmlns:a16="http://schemas.microsoft.com/office/drawing/2014/main" id="{DA36730D-0D00-9678-6EAA-EC20EB56A771}"/>
              </a:ext>
            </a:extLst>
          </p:cNvPr>
          <p:cNvPicPr>
            <a:picLocks noChangeAspect="1"/>
          </p:cNvPicPr>
          <p:nvPr/>
        </p:nvPicPr>
        <p:blipFill>
          <a:blip r:embed="rId3"/>
          <a:stretch>
            <a:fillRect/>
          </a:stretch>
        </p:blipFill>
        <p:spPr>
          <a:xfrm>
            <a:off x="317738" y="197814"/>
            <a:ext cx="508760" cy="535018"/>
          </a:xfrm>
          <a:prstGeom prst="rect">
            <a:avLst/>
          </a:prstGeom>
        </p:spPr>
      </p:pic>
    </p:spTree>
    <p:extLst>
      <p:ext uri="{BB962C8B-B14F-4D97-AF65-F5344CB8AC3E}">
        <p14:creationId xmlns:p14="http://schemas.microsoft.com/office/powerpoint/2010/main" val="22109336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A2458-8E1A-2E3F-AFB6-DE85E167D674}"/>
              </a:ext>
            </a:extLst>
          </p:cNvPr>
          <p:cNvSpPr>
            <a:spLocks noGrp="1"/>
          </p:cNvSpPr>
          <p:nvPr>
            <p:ph type="ctrTitle"/>
          </p:nvPr>
        </p:nvSpPr>
        <p:spPr>
          <a:xfrm>
            <a:off x="684000" y="0"/>
            <a:ext cx="7772400" cy="660502"/>
          </a:xfrm>
        </p:spPr>
        <p:txBody>
          <a:bodyPr>
            <a:normAutofit/>
          </a:bodyPr>
          <a:lstStyle/>
          <a:p>
            <a:pPr algn="ctr"/>
            <a:r>
              <a:rPr lang="it-IT" sz="2400" dirty="0">
                <a:latin typeface="Tahoma" panose="020B0604030504040204" pitchFamily="34" charset="0"/>
                <a:ea typeface="Tahoma" panose="020B0604030504040204" pitchFamily="34" charset="0"/>
                <a:cs typeface="Tahoma" panose="020B0604030504040204" pitchFamily="34" charset="0"/>
              </a:rPr>
              <a:t>INTERVENTI PSP 2023-27 </a:t>
            </a:r>
          </a:p>
        </p:txBody>
      </p:sp>
      <p:graphicFrame>
        <p:nvGraphicFramePr>
          <p:cNvPr id="3" name="Tabella 3">
            <a:extLst>
              <a:ext uri="{FF2B5EF4-FFF2-40B4-BE49-F238E27FC236}">
                <a16:creationId xmlns:a16="http://schemas.microsoft.com/office/drawing/2014/main" id="{8255AB2D-82E7-F9E4-7E1C-AE4E91ECA3A0}"/>
              </a:ext>
            </a:extLst>
          </p:cNvPr>
          <p:cNvGraphicFramePr>
            <a:graphicFrameLocks/>
          </p:cNvGraphicFramePr>
          <p:nvPr>
            <p:extLst>
              <p:ext uri="{D42A27DB-BD31-4B8C-83A1-F6EECF244321}">
                <p14:modId xmlns:p14="http://schemas.microsoft.com/office/powerpoint/2010/main" val="2988753140"/>
              </p:ext>
            </p:extLst>
          </p:nvPr>
        </p:nvGraphicFramePr>
        <p:xfrm>
          <a:off x="277586" y="881744"/>
          <a:ext cx="8561613" cy="3331028"/>
        </p:xfrm>
        <a:graphic>
          <a:graphicData uri="http://schemas.openxmlformats.org/drawingml/2006/table">
            <a:tbl>
              <a:tblPr firstRow="1" bandRow="1">
                <a:tableStyleId>{F5AB1C69-6EDB-4FF4-983F-18BD219EF322}</a:tableStyleId>
              </a:tblPr>
              <a:tblGrid>
                <a:gridCol w="1212547">
                  <a:extLst>
                    <a:ext uri="{9D8B030D-6E8A-4147-A177-3AD203B41FA5}">
                      <a16:colId xmlns:a16="http://schemas.microsoft.com/office/drawing/2014/main" val="3664383287"/>
                    </a:ext>
                  </a:extLst>
                </a:gridCol>
                <a:gridCol w="5681134">
                  <a:extLst>
                    <a:ext uri="{9D8B030D-6E8A-4147-A177-3AD203B41FA5}">
                      <a16:colId xmlns:a16="http://schemas.microsoft.com/office/drawing/2014/main" val="1452252873"/>
                    </a:ext>
                  </a:extLst>
                </a:gridCol>
                <a:gridCol w="1667932">
                  <a:extLst>
                    <a:ext uri="{9D8B030D-6E8A-4147-A177-3AD203B41FA5}">
                      <a16:colId xmlns:a16="http://schemas.microsoft.com/office/drawing/2014/main" val="2831599622"/>
                    </a:ext>
                  </a:extLst>
                </a:gridCol>
              </a:tblGrid>
              <a:tr h="684413">
                <a:tc>
                  <a:txBody>
                    <a:bodyPr/>
                    <a:lstStyle/>
                    <a:p>
                      <a:pPr algn="ctr"/>
                      <a:r>
                        <a:rPr lang="it-IT" sz="1300" dirty="0">
                          <a:latin typeface="Helvetica" panose="020B0604020202020204" pitchFamily="34" charset="0"/>
                          <a:cs typeface="Helvetica" panose="020B0604020202020204" pitchFamily="34" charset="0"/>
                        </a:rPr>
                        <a:t>Tipologia di intervento</a:t>
                      </a:r>
                    </a:p>
                  </a:txBody>
                  <a:tcPr/>
                </a:tc>
                <a:tc>
                  <a:txBody>
                    <a:bodyPr/>
                    <a:lstStyle/>
                    <a:p>
                      <a:pPr algn="ctr"/>
                      <a:r>
                        <a:rPr lang="it-IT" sz="1300" dirty="0">
                          <a:latin typeface="Helvetica" panose="020B0604020202020204" pitchFamily="34" charset="0"/>
                          <a:cs typeface="Helvetica" panose="020B0604020202020204" pitchFamily="34" charset="0"/>
                        </a:rPr>
                        <a:t>Intervento PSP 2023-2027</a:t>
                      </a:r>
                    </a:p>
                  </a:txBody>
                  <a:tcPr anchor="ctr"/>
                </a:tc>
                <a:tc>
                  <a:txBody>
                    <a:bodyPr/>
                    <a:lstStyle/>
                    <a:p>
                      <a:pPr algn="ctr"/>
                      <a:r>
                        <a:rPr lang="it-IT" sz="1300" dirty="0">
                          <a:latin typeface="Helvetica" panose="020B0604020202020204" pitchFamily="34" charset="0"/>
                          <a:cs typeface="Helvetica" panose="020B0604020202020204" pitchFamily="34" charset="0"/>
                        </a:rPr>
                        <a:t>Operazioni PSR 2014-2022</a:t>
                      </a:r>
                    </a:p>
                  </a:txBody>
                  <a:tcPr/>
                </a:tc>
                <a:extLst>
                  <a:ext uri="{0D108BD9-81ED-4DB2-BD59-A6C34878D82A}">
                    <a16:rowId xmlns:a16="http://schemas.microsoft.com/office/drawing/2014/main" val="2152021499"/>
                  </a:ext>
                </a:extLst>
              </a:tr>
              <a:tr h="411716">
                <a:tc rowSpan="2">
                  <a:txBody>
                    <a:bodyPr/>
                    <a:lstStyle/>
                    <a:p>
                      <a:pPr algn="ctr"/>
                      <a:r>
                        <a:rPr lang="it-IT" sz="1400" b="1" dirty="0">
                          <a:solidFill>
                            <a:schemeClr val="tx1"/>
                          </a:solidFill>
                          <a:latin typeface="Tahoma" panose="020B0604030504040204" pitchFamily="34" charset="0"/>
                          <a:ea typeface="Tahoma" panose="020B0604030504040204" pitchFamily="34" charset="0"/>
                          <a:cs typeface="Tahoma" panose="020B0604030504040204" pitchFamily="34" charset="0"/>
                        </a:rPr>
                        <a:t>SRE</a:t>
                      </a:r>
                    </a:p>
                  </a:txBody>
                  <a:tcPr anchor="ct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SRE01</a:t>
                      </a:r>
                      <a:r>
                        <a:rPr lang="it-IT" sz="1200" dirty="0">
                          <a:latin typeface="Tahoma" panose="020B0604030504040204" pitchFamily="34" charset="0"/>
                          <a:ea typeface="Tahoma" panose="020B0604030504040204" pitchFamily="34" charset="0"/>
                          <a:cs typeface="Tahoma" panose="020B0604030504040204" pitchFamily="34" charset="0"/>
                        </a:rPr>
                        <a:t> – Insediamento giovani agricoltori</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6.1.01</a:t>
                      </a:r>
                    </a:p>
                  </a:txBody>
                  <a:tcPr anchor="ctr"/>
                </a:tc>
                <a:extLst>
                  <a:ext uri="{0D108BD9-81ED-4DB2-BD59-A6C34878D82A}">
                    <a16:rowId xmlns:a16="http://schemas.microsoft.com/office/drawing/2014/main" val="4065053548"/>
                  </a:ext>
                </a:extLst>
              </a:tr>
              <a:tr h="375690">
                <a:tc vMerge="1">
                  <a:txBody>
                    <a:bodyPr/>
                    <a:lstStyle/>
                    <a:p>
                      <a:r>
                        <a:rPr lang="it-IT" sz="1000" b="1" dirty="0">
                          <a:latin typeface="Tahoma" panose="020B0604030504040204" pitchFamily="34" charset="0"/>
                          <a:ea typeface="Tahoma" panose="020B0604030504040204" pitchFamily="34" charset="0"/>
                          <a:cs typeface="Tahoma" panose="020B0604030504040204" pitchFamily="34" charset="0"/>
                        </a:rPr>
                        <a:t>SRD</a:t>
                      </a: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SRE04</a:t>
                      </a:r>
                      <a:r>
                        <a:rPr lang="it-IT" sz="1200" dirty="0">
                          <a:latin typeface="Tahoma" panose="020B0604030504040204" pitchFamily="34" charset="0"/>
                          <a:ea typeface="Tahoma" panose="020B0604030504040204" pitchFamily="34" charset="0"/>
                          <a:cs typeface="Tahoma" panose="020B0604030504040204" pitchFamily="34" charset="0"/>
                        </a:rPr>
                        <a:t> – Start up non agricole</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6.2.01</a:t>
                      </a:r>
                    </a:p>
                  </a:txBody>
                  <a:tcPr anchor="ctr"/>
                </a:tc>
                <a:extLst>
                  <a:ext uri="{0D108BD9-81ED-4DB2-BD59-A6C34878D82A}">
                    <a16:rowId xmlns:a16="http://schemas.microsoft.com/office/drawing/2014/main" val="510197448"/>
                  </a:ext>
                </a:extLst>
              </a:tr>
              <a:tr h="375690">
                <a:tc rowSpan="5">
                  <a:txBody>
                    <a:bodyPr/>
                    <a:lstStyle/>
                    <a:p>
                      <a:pPr algn="ctr"/>
                      <a:r>
                        <a:rPr lang="it-IT" sz="1400" b="1" kern="1200" dirty="0">
                          <a:solidFill>
                            <a:schemeClr val="tx1"/>
                          </a:solidFill>
                          <a:latin typeface="Tahoma" panose="020B0604030504040204" pitchFamily="34" charset="0"/>
                          <a:ea typeface="Tahoma" panose="020B0604030504040204" pitchFamily="34" charset="0"/>
                          <a:cs typeface="Tahoma" panose="020B0604030504040204" pitchFamily="34" charset="0"/>
                        </a:rPr>
                        <a:t>SRG</a:t>
                      </a:r>
                    </a:p>
                  </a:txBody>
                  <a:tcPr anchor="ct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SRG01</a:t>
                      </a:r>
                      <a:r>
                        <a:rPr lang="it-IT" sz="1200" dirty="0">
                          <a:latin typeface="Tahoma" panose="020B0604030504040204" pitchFamily="34" charset="0"/>
                          <a:ea typeface="Tahoma" panose="020B0604030504040204" pitchFamily="34" charset="0"/>
                          <a:cs typeface="Tahoma" panose="020B0604030504040204" pitchFamily="34" charset="0"/>
                        </a:rPr>
                        <a:t> – Sostegno gruppi operativi PEI AGRI</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16.1.01</a:t>
                      </a:r>
                    </a:p>
                  </a:txBody>
                  <a:tcPr anchor="ctr"/>
                </a:tc>
                <a:extLst>
                  <a:ext uri="{0D108BD9-81ED-4DB2-BD59-A6C34878D82A}">
                    <a16:rowId xmlns:a16="http://schemas.microsoft.com/office/drawing/2014/main" val="3940082817"/>
                  </a:ext>
                </a:extLst>
              </a:tr>
              <a:tr h="365542">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SRG06</a:t>
                      </a:r>
                      <a:r>
                        <a:rPr lang="it-IT" sz="1200" dirty="0">
                          <a:latin typeface="Tahoma" panose="020B0604030504040204" pitchFamily="34" charset="0"/>
                          <a:ea typeface="Tahoma" panose="020B0604030504040204" pitchFamily="34" charset="0"/>
                          <a:cs typeface="Tahoma" panose="020B0604030504040204" pitchFamily="34" charset="0"/>
                        </a:rPr>
                        <a:t> – LEADER – Attuazione strategie di sviluppo locale</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Misura 19</a:t>
                      </a:r>
                    </a:p>
                  </a:txBody>
                  <a:tcPr anchor="ctr"/>
                </a:tc>
                <a:extLst>
                  <a:ext uri="{0D108BD9-81ED-4DB2-BD59-A6C34878D82A}">
                    <a16:rowId xmlns:a16="http://schemas.microsoft.com/office/drawing/2014/main" val="2165516128"/>
                  </a:ext>
                </a:extLst>
              </a:tr>
              <a:tr h="342206">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SRG07</a:t>
                      </a:r>
                      <a:r>
                        <a:rPr lang="it-IT" sz="1200" dirty="0">
                          <a:latin typeface="Tahoma" panose="020B0604030504040204" pitchFamily="34" charset="0"/>
                          <a:ea typeface="Tahoma" panose="020B0604030504040204" pitchFamily="34" charset="0"/>
                          <a:cs typeface="Tahoma" panose="020B0604030504040204" pitchFamily="34" charset="0"/>
                        </a:rPr>
                        <a:t> – Cooperazione per lo sviluppo rurale, locale e smart </a:t>
                      </a:r>
                      <a:r>
                        <a:rPr lang="it-IT" sz="1200" dirty="0" err="1">
                          <a:latin typeface="Tahoma" panose="020B0604030504040204" pitchFamily="34" charset="0"/>
                          <a:ea typeface="Tahoma" panose="020B0604030504040204" pitchFamily="34" charset="0"/>
                          <a:cs typeface="Tahoma" panose="020B0604030504040204" pitchFamily="34" charset="0"/>
                        </a:rPr>
                        <a:t>villages</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16.4.01</a:t>
                      </a:r>
                    </a:p>
                  </a:txBody>
                  <a:tcPr anchor="ctr"/>
                </a:tc>
                <a:extLst>
                  <a:ext uri="{0D108BD9-81ED-4DB2-BD59-A6C34878D82A}">
                    <a16:rowId xmlns:a16="http://schemas.microsoft.com/office/drawing/2014/main" val="1419472358"/>
                  </a:ext>
                </a:extLst>
              </a:tr>
              <a:tr h="375690">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SRG08</a:t>
                      </a:r>
                      <a:r>
                        <a:rPr lang="it-IT" sz="1200" dirty="0">
                          <a:latin typeface="Tahoma" panose="020B0604030504040204" pitchFamily="34" charset="0"/>
                          <a:ea typeface="Tahoma" panose="020B0604030504040204" pitchFamily="34" charset="0"/>
                          <a:cs typeface="Tahoma" panose="020B0604030504040204" pitchFamily="34" charset="0"/>
                        </a:rPr>
                        <a:t> – Sostegno ad azioni pilota e di collaudo dell’innovazione</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16.2.01</a:t>
                      </a:r>
                    </a:p>
                  </a:txBody>
                  <a:tcPr anchor="ctr"/>
                </a:tc>
                <a:extLst>
                  <a:ext uri="{0D108BD9-81ED-4DB2-BD59-A6C34878D82A}">
                    <a16:rowId xmlns:a16="http://schemas.microsoft.com/office/drawing/2014/main" val="3926159211"/>
                  </a:ext>
                </a:extLst>
              </a:tr>
              <a:tr h="400081">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SRG10</a:t>
                      </a:r>
                      <a:r>
                        <a:rPr lang="it-IT" sz="1200" dirty="0">
                          <a:latin typeface="Tahoma" panose="020B0604030504040204" pitchFamily="34" charset="0"/>
                          <a:ea typeface="Tahoma" panose="020B0604030504040204" pitchFamily="34" charset="0"/>
                          <a:cs typeface="Tahoma" panose="020B0604030504040204" pitchFamily="34" charset="0"/>
                        </a:rPr>
                        <a:t> – </a:t>
                      </a:r>
                      <a:r>
                        <a:rPr lang="it-IT" sz="1200" kern="1200" dirty="0">
                          <a:solidFill>
                            <a:schemeClr val="dk1"/>
                          </a:solidFill>
                          <a:latin typeface="Tahoma" panose="020B0604030504040204" pitchFamily="34" charset="0"/>
                          <a:ea typeface="Tahoma" panose="020B0604030504040204" pitchFamily="34" charset="0"/>
                          <a:cs typeface="Tahoma" panose="020B0604030504040204" pitchFamily="34" charset="0"/>
                        </a:rPr>
                        <a:t>Promozione dei prodotti di qualità</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3.2.01</a:t>
                      </a:r>
                    </a:p>
                  </a:txBody>
                  <a:tcPr anchor="ctr"/>
                </a:tc>
                <a:extLst>
                  <a:ext uri="{0D108BD9-81ED-4DB2-BD59-A6C34878D82A}">
                    <a16:rowId xmlns:a16="http://schemas.microsoft.com/office/drawing/2014/main" val="3287729260"/>
                  </a:ext>
                </a:extLst>
              </a:tr>
            </a:tbl>
          </a:graphicData>
        </a:graphic>
      </p:graphicFrame>
    </p:spTree>
    <p:extLst>
      <p:ext uri="{BB962C8B-B14F-4D97-AF65-F5344CB8AC3E}">
        <p14:creationId xmlns:p14="http://schemas.microsoft.com/office/powerpoint/2010/main" val="135402157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SRE01 - Insediamento giovani agricoltori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046641470"/>
              </p:ext>
            </p:extLst>
          </p:nvPr>
        </p:nvGraphicFramePr>
        <p:xfrm>
          <a:off x="418986" y="900000"/>
          <a:ext cx="8302428" cy="3241465"/>
        </p:xfrm>
        <a:graphic>
          <a:graphicData uri="http://schemas.openxmlformats.org/drawingml/2006/table">
            <a:tbl>
              <a:tblPr firstRow="1" bandRow="1">
                <a:tableStyleId>{5940675A-B579-460E-94D1-54222C63F5DA}</a:tableStyleId>
              </a:tblPr>
              <a:tblGrid>
                <a:gridCol w="1592694">
                  <a:extLst>
                    <a:ext uri="{9D8B030D-6E8A-4147-A177-3AD203B41FA5}">
                      <a16:colId xmlns:a16="http://schemas.microsoft.com/office/drawing/2014/main" val="3741012332"/>
                    </a:ext>
                  </a:extLst>
                </a:gridCol>
                <a:gridCol w="6709734">
                  <a:extLst>
                    <a:ext uri="{9D8B030D-6E8A-4147-A177-3AD203B41FA5}">
                      <a16:colId xmlns:a16="http://schemas.microsoft.com/office/drawing/2014/main" val="1534540752"/>
                    </a:ext>
                  </a:extLst>
                </a:gridCol>
              </a:tblGrid>
              <a:tr h="53416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47266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Premio per il primo insediamento</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Altre aree e zone non svantaggiate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Zone svantaggiate di montagna	</a:t>
                      </a:r>
                    </a:p>
                  </a:txBody>
                  <a:tcPr marL="96705" marR="96705" marT="48353" marB="48353"/>
                </a:tc>
                <a:extLst>
                  <a:ext uri="{0D108BD9-81ED-4DB2-BD59-A6C34878D82A}">
                    <a16:rowId xmlns:a16="http://schemas.microsoft.com/office/drawing/2014/main" val="368643834"/>
                  </a:ext>
                </a:extLst>
              </a:tr>
              <a:tr h="47266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Durata dell’impegno</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 anni</a:t>
                      </a:r>
                    </a:p>
                  </a:txBody>
                  <a:tcPr marL="96705" marR="96705" marT="48353" marB="48353"/>
                </a:tc>
                <a:extLst>
                  <a:ext uri="{0D108BD9-81ED-4DB2-BD59-A6C34878D82A}">
                    <a16:rowId xmlns:a16="http://schemas.microsoft.com/office/drawing/2014/main" val="2615690113"/>
                  </a:ext>
                </a:extLst>
              </a:tr>
              <a:tr h="30800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Erogazione del contributo</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Il premio verrà erogato in due rate (50% - 50%).</a:t>
                      </a:r>
                    </a:p>
                  </a:txBody>
                  <a:tcPr marL="96705" marR="96705" marT="48353" marB="48353"/>
                </a:tc>
                <a:extLst>
                  <a:ext uri="{0D108BD9-81ED-4DB2-BD59-A6C34878D82A}">
                    <a16:rowId xmlns:a16="http://schemas.microsoft.com/office/drawing/2014/main" val="1765285357"/>
                  </a:ext>
                </a:extLst>
              </a:tr>
              <a:tr h="29838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R.36</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giovani agricoltori che hanno creato un'azienda agricola con il sostegno della PAC, inclusa la ripartizione per genere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R.37</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Nuovi posti di lavoro finanziati nell'ambito dei progetti della PAC</a:t>
                      </a:r>
                    </a:p>
                  </a:txBody>
                  <a:tcPr marL="96705" marR="96705" marT="48353" marB="48353"/>
                </a:tc>
                <a:extLst>
                  <a:ext uri="{0D108BD9-81ED-4DB2-BD59-A6C34878D82A}">
                    <a16:rowId xmlns:a16="http://schemas.microsoft.com/office/drawing/2014/main" val="2083640151"/>
                  </a:ext>
                </a:extLst>
              </a:tr>
              <a:tr h="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O.25</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giovani agricoltori che ricevono un sostegno all'insediamento</a:t>
                      </a:r>
                    </a:p>
                  </a:txBody>
                  <a:tcPr marL="96705" marR="96705" marT="48353" marB="48353"/>
                </a:tc>
                <a:extLst>
                  <a:ext uri="{0D108BD9-81ED-4DB2-BD59-A6C34878D82A}">
                    <a16:rowId xmlns:a16="http://schemas.microsoft.com/office/drawing/2014/main" val="3945149654"/>
                  </a:ext>
                </a:extLst>
              </a:tr>
            </a:tbl>
          </a:graphicData>
        </a:graphic>
      </p:graphicFrame>
      <p:pic>
        <p:nvPicPr>
          <p:cNvPr id="2" name="Immagine 1" descr="Immagine che contiene testo, clipart&#10;&#10;Descrizione generata automaticamente">
            <a:extLst>
              <a:ext uri="{FF2B5EF4-FFF2-40B4-BE49-F238E27FC236}">
                <a16:creationId xmlns:a16="http://schemas.microsoft.com/office/drawing/2014/main" id="{2C215E09-F415-DC28-18A6-0341C92F9750}"/>
              </a:ext>
            </a:extLst>
          </p:cNvPr>
          <p:cNvPicPr>
            <a:picLocks noChangeAspect="1"/>
          </p:cNvPicPr>
          <p:nvPr/>
        </p:nvPicPr>
        <p:blipFill>
          <a:blip r:embed="rId2"/>
          <a:stretch>
            <a:fillRect/>
          </a:stretch>
        </p:blipFill>
        <p:spPr>
          <a:xfrm>
            <a:off x="317738" y="197814"/>
            <a:ext cx="508760" cy="535018"/>
          </a:xfrm>
          <a:prstGeom prst="rect">
            <a:avLst/>
          </a:prstGeom>
        </p:spPr>
      </p:pic>
    </p:spTree>
    <p:extLst>
      <p:ext uri="{BB962C8B-B14F-4D97-AF65-F5344CB8AC3E}">
        <p14:creationId xmlns:p14="http://schemas.microsoft.com/office/powerpoint/2010/main" val="212542020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SRE04 - Start up non agricole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126663741"/>
              </p:ext>
            </p:extLst>
          </p:nvPr>
        </p:nvGraphicFramePr>
        <p:xfrm>
          <a:off x="414000" y="900000"/>
          <a:ext cx="8302428" cy="3832061"/>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L’intervento prevede un </a:t>
                      </a:r>
                      <a:r>
                        <a:rPr lang="it-IT" sz="12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sostegno per l’avviamento (start-up) di nuove attività imprenditoriali in ambito extra-agricolo nelle zone rurali</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connesse alle strategie di sviluppo locale di tipo partecipativo.</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La finalità dell’intervento è quella di rivitalizzare le economie rurali, rafforzando e diversificando l’economia rurale, attraverso la creazione di nuove attività extra agricole, che hanno come oggetto lo sviluppo, la produzione e la commercializzazione di prodotti o servizi all’interno dell’economia rurale, al fine di contrastare lo spopolamento, contribuire allo sviluppo occupazionale e sostenere il ruolo della micro imprenditoria e della piccola impresa nel rafforzamento del tessuto economico e sociale delle aree rurali, in coerenza con le strategie locali di tipo partecipativo.</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Persone fisiche</a:t>
                      </a:r>
                    </a:p>
                    <a:p>
                      <a:pPr algn="just">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Microimprese o piccole imprese</a:t>
                      </a:r>
                      <a:endParaRPr lang="it-IT" sz="1800" dirty="0">
                        <a:effectLst/>
                        <a:latin typeface="Tahoma" panose="020B0604030504040204" pitchFamily="34" charset="0"/>
                        <a:ea typeface="Tahoma" panose="020B0604030504040204" pitchFamily="34" charset="0"/>
                        <a:cs typeface="Tahoma" panose="020B0604030504040204" pitchFamily="34" charset="0"/>
                      </a:endParaRPr>
                    </a:p>
                  </a:txBody>
                  <a:tcPr marL="68580" marR="68580" marT="0" marB="0" anchor="ctr"/>
                </a:tc>
                <a:extLst>
                  <a:ext uri="{0D108BD9-81ED-4DB2-BD59-A6C34878D82A}">
                    <a16:rowId xmlns:a16="http://schemas.microsoft.com/office/drawing/2014/main" val="1160760451"/>
                  </a:ext>
                </a:extLst>
              </a:tr>
              <a:tr h="32234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Presentazione di un Piano aziendale</a:t>
                      </a: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Settori produttivi e di servizio oggetto di 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dell’insediamento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Accesso combinato ad altri interventi dello sviluppo rurale o finanziati da altri fondi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soggetto richiedente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Contenuti del piano aziendale</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descr="Immagine che contiene testo, clipart&#10;&#10;Descrizione generata automaticamente">
            <a:extLst>
              <a:ext uri="{FF2B5EF4-FFF2-40B4-BE49-F238E27FC236}">
                <a16:creationId xmlns:a16="http://schemas.microsoft.com/office/drawing/2014/main" id="{DA36730D-0D00-9678-6EAA-EC20EB56A771}"/>
              </a:ext>
            </a:extLst>
          </p:cNvPr>
          <p:cNvPicPr>
            <a:picLocks noChangeAspect="1"/>
          </p:cNvPicPr>
          <p:nvPr/>
        </p:nvPicPr>
        <p:blipFill>
          <a:blip r:embed="rId2"/>
          <a:stretch>
            <a:fillRect/>
          </a:stretch>
        </p:blipFill>
        <p:spPr>
          <a:xfrm>
            <a:off x="317738" y="197814"/>
            <a:ext cx="508760" cy="535018"/>
          </a:xfrm>
          <a:prstGeom prst="rect">
            <a:avLst/>
          </a:prstGeom>
        </p:spPr>
      </p:pic>
      <p:sp>
        <p:nvSpPr>
          <p:cNvPr id="6" name="Rettangolo 5">
            <a:extLst>
              <a:ext uri="{FF2B5EF4-FFF2-40B4-BE49-F238E27FC236}">
                <a16:creationId xmlns:a16="http://schemas.microsoft.com/office/drawing/2014/main" id="{FD64D287-AD03-096E-9203-3E7B7CA60CC4}"/>
              </a:ext>
            </a:extLst>
          </p:cNvPr>
          <p:cNvSpPr/>
          <p:nvPr/>
        </p:nvSpPr>
        <p:spPr>
          <a:xfrm>
            <a:off x="7218947" y="135072"/>
            <a:ext cx="1809550" cy="646331"/>
          </a:xfrm>
          <a:prstGeom prst="rect">
            <a:avLst/>
          </a:prstGeom>
          <a:solidFill>
            <a:srgbClr val="C0E6DA"/>
          </a:solidFill>
          <a:ln w="19050">
            <a:solidFill>
              <a:srgbClr val="55BD9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7" name="CasellaDiTesto 6">
            <a:extLst>
              <a:ext uri="{FF2B5EF4-FFF2-40B4-BE49-F238E27FC236}">
                <a16:creationId xmlns:a16="http://schemas.microsoft.com/office/drawing/2014/main" id="{405BFF65-82E0-4E99-B10A-F974EE2CA5F0}"/>
              </a:ext>
            </a:extLst>
          </p:cNvPr>
          <p:cNvSpPr txBox="1"/>
          <p:nvPr/>
        </p:nvSpPr>
        <p:spPr>
          <a:xfrm>
            <a:off x="7238197" y="194371"/>
            <a:ext cx="1809550" cy="523220"/>
          </a:xfrm>
          <a:prstGeom prst="rect">
            <a:avLst/>
          </a:prstGeom>
          <a:noFill/>
        </p:spPr>
        <p:txBody>
          <a:bodyPr wrap="square" rtlCol="0">
            <a:spAutoFit/>
          </a:bodyPr>
          <a:lstStyle/>
          <a:p>
            <a:r>
              <a:rPr lang="it-IT" sz="1400" b="1" i="1" dirty="0">
                <a:solidFill>
                  <a:schemeClr val="dk1"/>
                </a:solidFill>
                <a:latin typeface="Tahoma" panose="020B0604030504040204" pitchFamily="34" charset="0"/>
                <a:ea typeface="Tahoma" panose="020B0604030504040204" pitchFamily="34" charset="0"/>
                <a:cs typeface="Tahoma" panose="020B0604030504040204" pitchFamily="34" charset="0"/>
              </a:rPr>
              <a:t>Attivabile sono in ambito LEADER</a:t>
            </a:r>
          </a:p>
        </p:txBody>
      </p:sp>
    </p:spTree>
    <p:extLst>
      <p:ext uri="{BB962C8B-B14F-4D97-AF65-F5344CB8AC3E}">
        <p14:creationId xmlns:p14="http://schemas.microsoft.com/office/powerpoint/2010/main" val="172610356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ttangolo 6">
            <a:extLst>
              <a:ext uri="{FF2B5EF4-FFF2-40B4-BE49-F238E27FC236}">
                <a16:creationId xmlns:a16="http://schemas.microsoft.com/office/drawing/2014/main" id="{59D69262-1658-04AF-B215-AF7414CDE423}"/>
              </a:ext>
            </a:extLst>
          </p:cNvPr>
          <p:cNvSpPr/>
          <p:nvPr/>
        </p:nvSpPr>
        <p:spPr>
          <a:xfrm>
            <a:off x="7218947" y="135072"/>
            <a:ext cx="1809550" cy="646331"/>
          </a:xfrm>
          <a:prstGeom prst="rect">
            <a:avLst/>
          </a:prstGeom>
          <a:solidFill>
            <a:srgbClr val="C0E6DA"/>
          </a:solidFill>
          <a:ln w="19050">
            <a:solidFill>
              <a:srgbClr val="55BD9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SRE04 - Start up non agricole</a:t>
            </a:r>
          </a:p>
        </p:txBody>
      </p:sp>
      <p:pic>
        <p:nvPicPr>
          <p:cNvPr id="2" name="Immagine 1" descr="Immagine che contiene testo, clipart&#10;&#10;Descrizione generata automaticamente">
            <a:extLst>
              <a:ext uri="{FF2B5EF4-FFF2-40B4-BE49-F238E27FC236}">
                <a16:creationId xmlns:a16="http://schemas.microsoft.com/office/drawing/2014/main" id="{2C215E09-F415-DC28-18A6-0341C92F9750}"/>
              </a:ext>
            </a:extLst>
          </p:cNvPr>
          <p:cNvPicPr>
            <a:picLocks noChangeAspect="1"/>
          </p:cNvPicPr>
          <p:nvPr/>
        </p:nvPicPr>
        <p:blipFill>
          <a:blip r:embed="rId2"/>
          <a:stretch>
            <a:fillRect/>
          </a:stretch>
        </p:blipFill>
        <p:spPr>
          <a:xfrm>
            <a:off x="317738" y="197814"/>
            <a:ext cx="508760" cy="535018"/>
          </a:xfrm>
          <a:prstGeom prst="rect">
            <a:avLst/>
          </a:prstGeom>
        </p:spPr>
      </p:pic>
      <p:graphicFrame>
        <p:nvGraphicFramePr>
          <p:cNvPr id="4" name="Tabella 12">
            <a:extLst>
              <a:ext uri="{FF2B5EF4-FFF2-40B4-BE49-F238E27FC236}">
                <a16:creationId xmlns:a16="http://schemas.microsoft.com/office/drawing/2014/main" id="{A500CD1C-94EF-3620-3D0C-0E953E6DC429}"/>
              </a:ext>
            </a:extLst>
          </p:cNvPr>
          <p:cNvGraphicFramePr>
            <a:graphicFrameLocks noGrp="1"/>
          </p:cNvGraphicFramePr>
          <p:nvPr>
            <p:extLst>
              <p:ext uri="{D42A27DB-BD31-4B8C-83A1-F6EECF244321}">
                <p14:modId xmlns:p14="http://schemas.microsoft.com/office/powerpoint/2010/main" val="2118908857"/>
              </p:ext>
            </p:extLst>
          </p:nvPr>
        </p:nvGraphicFramePr>
        <p:xfrm>
          <a:off x="418986" y="900000"/>
          <a:ext cx="8302428" cy="2561161"/>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53416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44228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Premio per il primo insediamento</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20.000,00 €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Altre aree e zone non svantaggiate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30.000,00 €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Zone svantaggiate di montagna	</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29988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Erogazione del contributo</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Il premio verrà erogato in due rate (50% - 50%).</a:t>
                      </a:r>
                    </a:p>
                  </a:txBody>
                  <a:tcPr marL="96705" marR="96705" marT="48353" marB="48353"/>
                </a:tc>
                <a:extLst>
                  <a:ext uri="{0D108BD9-81ED-4DB2-BD59-A6C34878D82A}">
                    <a16:rowId xmlns:a16="http://schemas.microsoft.com/office/drawing/2014/main" val="1765285357"/>
                  </a:ext>
                </a:extLst>
              </a:tr>
              <a:tr h="28875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R.37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Nuovi posti di lavoro finanziati nell'ambito dei progetti della PAC</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R.39</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aziende agricole rurali, incluse le imprese della bioeconomia, create con il sostegno della PAC</a:t>
                      </a:r>
                    </a:p>
                  </a:txBody>
                  <a:tcPr marL="96705" marR="96705" marT="48353" marB="48353"/>
                </a:tc>
                <a:extLst>
                  <a:ext uri="{0D108BD9-81ED-4DB2-BD59-A6C34878D82A}">
                    <a16:rowId xmlns:a16="http://schemas.microsoft.com/office/drawing/2014/main" val="2083640151"/>
                  </a:ext>
                </a:extLst>
              </a:tr>
              <a:tr h="25600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O.26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nuovi agricoltori che ricevono un sostegno all'insediamento</a:t>
                      </a:r>
                    </a:p>
                  </a:txBody>
                  <a:tcPr marL="96705" marR="96705" marT="48353" marB="48353"/>
                </a:tc>
                <a:extLst>
                  <a:ext uri="{0D108BD9-81ED-4DB2-BD59-A6C34878D82A}">
                    <a16:rowId xmlns:a16="http://schemas.microsoft.com/office/drawing/2014/main" val="3945149654"/>
                  </a:ext>
                </a:extLst>
              </a:tr>
            </a:tbl>
          </a:graphicData>
        </a:graphic>
      </p:graphicFrame>
      <p:sp>
        <p:nvSpPr>
          <p:cNvPr id="6" name="CasellaDiTesto 5">
            <a:extLst>
              <a:ext uri="{FF2B5EF4-FFF2-40B4-BE49-F238E27FC236}">
                <a16:creationId xmlns:a16="http://schemas.microsoft.com/office/drawing/2014/main" id="{39FC0E15-7B2C-AC84-46B9-F74B192181C7}"/>
              </a:ext>
            </a:extLst>
          </p:cNvPr>
          <p:cNvSpPr txBox="1"/>
          <p:nvPr/>
        </p:nvSpPr>
        <p:spPr>
          <a:xfrm>
            <a:off x="7238197" y="194371"/>
            <a:ext cx="1809550" cy="523220"/>
          </a:xfrm>
          <a:prstGeom prst="rect">
            <a:avLst/>
          </a:prstGeom>
          <a:noFill/>
        </p:spPr>
        <p:txBody>
          <a:bodyPr wrap="square" rtlCol="0">
            <a:spAutoFit/>
          </a:bodyPr>
          <a:lstStyle/>
          <a:p>
            <a:r>
              <a:rPr lang="it-IT" sz="1400" b="1" i="1" dirty="0">
                <a:solidFill>
                  <a:schemeClr val="dk1"/>
                </a:solidFill>
                <a:latin typeface="Tahoma" panose="020B0604030504040204" pitchFamily="34" charset="0"/>
                <a:ea typeface="Tahoma" panose="020B0604030504040204" pitchFamily="34" charset="0"/>
                <a:cs typeface="Tahoma" panose="020B0604030504040204" pitchFamily="34" charset="0"/>
              </a:rPr>
              <a:t>Attivabile sono in ambito LEADER</a:t>
            </a:r>
          </a:p>
        </p:txBody>
      </p:sp>
    </p:spTree>
    <p:extLst>
      <p:ext uri="{BB962C8B-B14F-4D97-AF65-F5344CB8AC3E}">
        <p14:creationId xmlns:p14="http://schemas.microsoft.com/office/powerpoint/2010/main" val="251538714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728133" y="809729"/>
            <a:ext cx="7687733" cy="3216265"/>
          </a:xfrm>
          <a:prstGeom prst="rect">
            <a:avLst/>
          </a:prstGeom>
          <a:noFill/>
        </p:spPr>
        <p:txBody>
          <a:bodyPr wrap="square" rtlCol="0">
            <a:spAutoFit/>
          </a:bodyPr>
          <a:lstStyle/>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SRD</a:t>
            </a:r>
            <a:r>
              <a:rPr lang="it-IT" sz="2100" b="1" dirty="0">
                <a:solidFill>
                  <a:srgbClr val="92D050"/>
                </a:solidFill>
                <a:latin typeface="Tahoma" panose="020B0604030504040204" pitchFamily="34" charset="0"/>
                <a:ea typeface="Tahoma" panose="020B0604030504040204" pitchFamily="34" charset="0"/>
                <a:cs typeface="Tahoma" panose="020B0604030504040204" pitchFamily="34" charset="0"/>
              </a:rPr>
              <a:t> </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Investimenti, inclusi investimenti nell’irrigazione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SRE – Insediamento giovani agricoltori e avvio nuove </a:t>
            </a: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imprese rurali</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SRG – Cooperazione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SRH – Scambio di conoscenze e diffusione di informazioni (AKIS)</a:t>
            </a:r>
          </a:p>
          <a:p>
            <a:endParaRPr lang="it-IT" sz="2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SRA – Conservazione </a:t>
            </a:r>
            <a:r>
              <a:rPr lang="it-IT" sz="2000" dirty="0" err="1">
                <a:solidFill>
                  <a:schemeClr val="bg1"/>
                </a:solidFill>
                <a:latin typeface="Tahoma" panose="020B0604030504040204" pitchFamily="34" charset="0"/>
                <a:ea typeface="Tahoma" panose="020B0604030504040204" pitchFamily="34" charset="0"/>
                <a:cs typeface="Tahoma" panose="020B0604030504040204" pitchFamily="34" charset="0"/>
              </a:rPr>
              <a:t>agrobiodiversità</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 banche del germoplasma</a:t>
            </a:r>
          </a:p>
        </p:txBody>
      </p:sp>
      <p:pic>
        <p:nvPicPr>
          <p:cNvPr id="2" name="Immagine 1" descr="Immagine che contiene testo, clipart&#10;&#10;Descrizione generata automaticamente">
            <a:extLst>
              <a:ext uri="{FF2B5EF4-FFF2-40B4-BE49-F238E27FC236}">
                <a16:creationId xmlns:a16="http://schemas.microsoft.com/office/drawing/2014/main" id="{DF552478-6EBD-73A0-5076-547C05547FA3}"/>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7742" b="91613" l="5625" r="90000">
                        <a14:foregroundMark x1="26875" y1="51613" x2="26875" y2="51613"/>
                        <a14:foregroundMark x1="38125" y1="57419" x2="38125" y2="57419"/>
                        <a14:foregroundMark x1="38125" y1="57419" x2="37500" y2="59355"/>
                        <a14:foregroundMark x1="37500" y1="65806" x2="55625" y2="51613"/>
                        <a14:foregroundMark x1="55625" y1="43226" x2="31250" y2="48387"/>
                        <a14:foregroundMark x1="47500" y1="33548" x2="47500" y2="33548"/>
                        <a14:foregroundMark x1="58750" y1="33548" x2="58750" y2="33548"/>
                        <a14:foregroundMark x1="50000" y1="25806" x2="50000" y2="25806"/>
                        <a14:foregroundMark x1="50000" y1="25806" x2="50000" y2="25806"/>
                        <a14:foregroundMark x1="50000" y1="25806" x2="60000" y2="46452"/>
                        <a14:foregroundMark x1="69375" y1="51613" x2="69375" y2="51613"/>
                        <a14:foregroundMark x1="64375" y1="41290" x2="64375" y2="41290"/>
                        <a14:foregroundMark x1="64375" y1="35484" x2="64375" y2="30968"/>
                        <a14:foregroundMark x1="64375" y1="26452" x2="64375" y2="26452"/>
                        <a14:foregroundMark x1="64375" y1="25806" x2="73125" y2="67097"/>
                        <a14:foregroundMark x1="72500" y1="42581" x2="72500" y2="42581"/>
                        <a14:foregroundMark x1="71875" y1="38710" x2="71875" y2="38710"/>
                        <a14:foregroundMark x1="71250" y1="37419" x2="69375" y2="32258"/>
                        <a14:foregroundMark x1="66250" y1="27742" x2="66250" y2="27742"/>
                        <a14:foregroundMark x1="55000" y1="21290" x2="55000" y2="21290"/>
                        <a14:foregroundMark x1="46250" y1="19355" x2="46250" y2="19355"/>
                        <a14:foregroundMark x1="33125" y1="19355" x2="31250" y2="20000"/>
                        <a14:foregroundMark x1="25625" y1="21290" x2="23750" y2="23226"/>
                        <a14:foregroundMark x1="17500" y1="29032" x2="17500" y2="29032"/>
                        <a14:foregroundMark x1="16875" y1="30968" x2="16875" y2="30968"/>
                        <a14:foregroundMark x1="55625" y1="9032" x2="55625" y2="9032"/>
                        <a14:foregroundMark x1="48125" y1="9032" x2="47500" y2="9032"/>
                        <a14:foregroundMark x1="24375" y1="36774" x2="24375" y2="36774"/>
                        <a14:foregroundMark x1="22500" y1="38710" x2="22500" y2="41935"/>
                        <a14:foregroundMark x1="22500" y1="45161" x2="25000" y2="56129"/>
                        <a14:foregroundMark x1="38750" y1="26452" x2="38750" y2="25161"/>
                        <a14:foregroundMark x1="39375" y1="23226" x2="26875" y2="27097"/>
                        <a14:foregroundMark x1="20625" y1="30968" x2="20625" y2="30968"/>
                        <a14:foregroundMark x1="20625" y1="33548" x2="21250" y2="43226"/>
                        <a14:foregroundMark x1="21875" y1="47742" x2="24375" y2="52258"/>
                        <a14:foregroundMark x1="28750" y1="59355" x2="30625" y2="62581"/>
                        <a14:foregroundMark x1="33125" y1="65806" x2="37500" y2="70323"/>
                        <a14:foregroundMark x1="40625" y1="73548" x2="45000" y2="76129"/>
                        <a14:foregroundMark x1="53750" y1="76774" x2="53750" y2="76774"/>
                        <a14:foregroundMark x1="60625" y1="73548" x2="62500" y2="71613"/>
                        <a14:foregroundMark x1="76250" y1="62581" x2="76875" y2="60645"/>
                        <a14:foregroundMark x1="78750" y1="48387" x2="78750" y2="45161"/>
                        <a14:foregroundMark x1="66250" y1="74194" x2="66250" y2="74194"/>
                        <a14:foregroundMark x1="66250" y1="74194" x2="67500" y2="74839"/>
                        <a14:foregroundMark x1="77500" y1="70323" x2="77500" y2="70323"/>
                        <a14:foregroundMark x1="77500" y1="70323" x2="77500" y2="71613"/>
                        <a14:foregroundMark x1="77500" y1="73548" x2="77500" y2="74194"/>
                        <a14:foregroundMark x1="69375" y1="76129" x2="68750" y2="77419"/>
                        <a14:foregroundMark x1="64375" y1="79355" x2="62500" y2="81290"/>
                        <a14:foregroundMark x1="61250" y1="81935" x2="59375" y2="83226"/>
                        <a14:foregroundMark x1="56875" y1="83226" x2="55625" y2="83871"/>
                        <a14:foregroundMark x1="51875" y1="85161" x2="51875" y2="85161"/>
                        <a14:foregroundMark x1="48125" y1="85806" x2="47500" y2="86452"/>
                        <a14:foregroundMark x1="41250" y1="86452" x2="41250" y2="86452"/>
                        <a14:foregroundMark x1="35625" y1="85161" x2="35625" y2="85161"/>
                        <a14:foregroundMark x1="31250" y1="83871" x2="31250" y2="83871"/>
                        <a14:foregroundMark x1="28750" y1="80645" x2="28750" y2="80645"/>
                        <a14:foregroundMark x1="24375" y1="77419" x2="24375" y2="77419"/>
                        <a14:foregroundMark x1="16875" y1="67097" x2="15625" y2="43226"/>
                        <a14:foregroundMark x1="15625" y1="29677" x2="12014" y2="75648"/>
                        <a14:foregroundMark x1="55625" y1="62581" x2="60625" y2="59355"/>
                        <a14:foregroundMark x1="66250" y1="52903" x2="44375" y2="43871"/>
                        <a14:foregroundMark x1="40000" y1="37419" x2="61250" y2="74194"/>
                        <a14:foregroundMark x1="48125" y1="66452" x2="48125" y2="66452"/>
                        <a14:foregroundMark x1="50000" y1="70968" x2="50000" y2="70968"/>
                        <a14:foregroundMark x1="50000" y1="70968" x2="50000" y2="70968"/>
                        <a14:foregroundMark x1="34375" y1="50968" x2="34375" y2="50968"/>
                        <a14:foregroundMark x1="34375" y1="50968" x2="34375" y2="50968"/>
                        <a14:foregroundMark x1="34375" y1="50968" x2="34375" y2="50968"/>
                        <a14:foregroundMark x1="48750" y1="92258" x2="48750" y2="92258"/>
                        <a14:foregroundMark x1="48750" y1="92258" x2="48750" y2="92258"/>
                        <a14:foregroundMark x1="90000" y1="48387" x2="90000" y2="48387"/>
                        <a14:foregroundMark x1="5625" y1="51613" x2="5625" y2="51613"/>
                        <a14:backgroundMark x1="9375" y1="77419" x2="9375" y2="77419"/>
                        <a14:backgroundMark x1="10625" y1="77419" x2="10625" y2="77419"/>
                        <a14:backgroundMark x1="10000" y1="77419" x2="10000" y2="77419"/>
                        <a14:backgroundMark x1="10625" y1="76774" x2="13750" y2="80000"/>
                        <a14:backgroundMark x1="10625" y1="77419" x2="10625" y2="77419"/>
                      </a14:backgroundRemoval>
                    </a14:imgEffect>
                  </a14:imgLayer>
                </a14:imgProps>
              </a:ext>
            </a:extLst>
          </a:blip>
          <a:stretch>
            <a:fillRect/>
          </a:stretch>
        </p:blipFill>
        <p:spPr>
          <a:xfrm>
            <a:off x="146448" y="2296345"/>
            <a:ext cx="568577" cy="550810"/>
          </a:xfrm>
          <a:prstGeom prst="rect">
            <a:avLst/>
          </a:prstGeom>
        </p:spPr>
      </p:pic>
    </p:spTree>
    <p:extLst>
      <p:ext uri="{BB962C8B-B14F-4D97-AF65-F5344CB8AC3E}">
        <p14:creationId xmlns:p14="http://schemas.microsoft.com/office/powerpoint/2010/main" val="5009190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508760"/>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SRG01 - Sostegno gruppi operativi PEI AGRI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777760471"/>
              </p:ext>
            </p:extLst>
          </p:nvPr>
        </p:nvGraphicFramePr>
        <p:xfrm>
          <a:off x="418986" y="710268"/>
          <a:ext cx="8302428" cy="4081934"/>
        </p:xfrm>
        <a:graphic>
          <a:graphicData uri="http://schemas.openxmlformats.org/drawingml/2006/table">
            <a:tbl>
              <a:tblPr firstRow="1" bandRow="1">
                <a:tableStyleId>{5940675A-B579-460E-94D1-54222C63F5DA}</a:tableStyleId>
              </a:tblPr>
              <a:tblGrid>
                <a:gridCol w="1532278">
                  <a:extLst>
                    <a:ext uri="{9D8B030D-6E8A-4147-A177-3AD203B41FA5}">
                      <a16:colId xmlns:a16="http://schemas.microsoft.com/office/drawing/2014/main" val="3741012332"/>
                    </a:ext>
                  </a:extLst>
                </a:gridCol>
                <a:gridCol w="6770150">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finalizzato al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sostegno dei Gruppi Operativi del PEI AGRI</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 GO promuovono la conoscenza, l’innovazione e la digitalizzazione nel settore agricolo, forestale e nelle aree rurali nonché la loro diffusione mediante l’individuazione di problemi/opportunità e delle relative soluzioni innovative, attuate nell’ambito di un partenariato che realizza un progetto. </a:t>
                      </a: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Imprese agricole e/o forestali (in forma singola e/o associata) con sede operativa in R.L.</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Enti di ricerca pubblici e privati e imprese operanti nel settore della ricerca </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Soggetti prestatori di consulenza</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Altri soggetti del settore agricolo, alimentare e forestale, dei territori rurali e della società civile rilevanti per il raggiungimento degli obiettivi del Gruppo Operativo</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Imprese operanti nel settore di servizi e mezzi tecnici, inclusa la digitalizzazione per il settore agricolo e forestale</a:t>
                      </a: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Sostegno dei Gruppi operativi dei PEI AGRI.</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dirty="0">
                          <a:effectLst/>
                          <a:latin typeface="Tahoma" panose="020B0604030504040204" pitchFamily="34" charset="0"/>
                          <a:ea typeface="Tahoma" panose="020B0604030504040204" pitchFamily="34" charset="0"/>
                          <a:cs typeface="Tahoma" panose="020B0604030504040204" pitchFamily="34" charset="0"/>
                        </a:rPr>
                        <a:t>Al momento dell’accesso al finanziamento, il beneficiario del sostegno dovrà presentare un progetto di innovazione. L’attuazione del progetto avviene attraverso l’applicazione dell’approccio interattivo all’innovazione, che promuove la partecipazione degli utenti delle innovazioni e di tutti gli altri soggetti che, a vario titolo, sono coinvolti nelle fasi di realizzazione.</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58987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partenariali dei GO in relazione al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presenza di soggetti prestatori di consulenza</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qualitative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dell’attività di disseminazione e divulgazione dei risultati</a:t>
                      </a:r>
                    </a:p>
                  </a:txBody>
                  <a:tcPr marL="96705" marR="96705" marT="48353" marB="48353"/>
                </a:tc>
                <a:extLst>
                  <a:ext uri="{0D108BD9-81ED-4DB2-BD59-A6C34878D82A}">
                    <a16:rowId xmlns:a16="http://schemas.microsoft.com/office/drawing/2014/main" val="368643834"/>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378983287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SRG01 - Sostegno gruppi operativi PEI AGRI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722466961"/>
              </p:ext>
            </p:extLst>
          </p:nvPr>
        </p:nvGraphicFramePr>
        <p:xfrm>
          <a:off x="418986" y="900000"/>
          <a:ext cx="8302428" cy="343007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37168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33688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33688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consulenti che ricevono un sostegno finalizzato all'inserimento in sistemi di conoscenza e innovazione in campo agricolo (AKIS)</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R.28</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connessi con l'efficacia dell'attuazione in campo ambientale o climatico</a:t>
                      </a:r>
                    </a:p>
                  </a:txBody>
                  <a:tcPr marL="96705" marR="96705" marT="48353" marB="48353"/>
                </a:tc>
                <a:extLst>
                  <a:ext uri="{0D108BD9-81ED-4DB2-BD59-A6C34878D82A}">
                    <a16:rowId xmlns:a16="http://schemas.microsoft.com/office/drawing/2014/main" val="2083640151"/>
                  </a:ext>
                </a:extLst>
              </a:tr>
              <a:tr h="34716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progetti del gruppo operativo del partenariato europeo per l'innovazione (PEI)</a:t>
                      </a:r>
                    </a:p>
                  </a:txBody>
                  <a:tcPr marL="96705" marR="96705" marT="48353" marB="48353"/>
                </a:tc>
                <a:extLst>
                  <a:ext uri="{0D108BD9-81ED-4DB2-BD59-A6C34878D82A}">
                    <a16:rowId xmlns:a16="http://schemas.microsoft.com/office/drawing/2014/main" val="3945149654"/>
                  </a:ext>
                </a:extLst>
              </a:tr>
            </a:tbl>
          </a:graphicData>
        </a:graphic>
      </p:graphicFrame>
      <p:pic>
        <p:nvPicPr>
          <p:cNvPr id="4" name="Immagine 3" descr="Immagine che contiene testo, clipart&#10;&#10;Descrizione generata automaticamente">
            <a:extLst>
              <a:ext uri="{FF2B5EF4-FFF2-40B4-BE49-F238E27FC236}">
                <a16:creationId xmlns:a16="http://schemas.microsoft.com/office/drawing/2014/main" id="{F8A76DDE-E00D-2442-05D7-F89B9852FABA}"/>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154348543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SRG06 – LEADER</a:t>
            </a:r>
          </a:p>
          <a:p>
            <a:pPr algn="ctr"/>
            <a:r>
              <a:rPr lang="it-IT" sz="2200" dirty="0">
                <a:latin typeface="Tahoma" panose="020B0604030504040204" pitchFamily="34" charset="0"/>
                <a:ea typeface="Tahoma" panose="020B0604030504040204" pitchFamily="34" charset="0"/>
                <a:cs typeface="Tahoma" panose="020B0604030504040204" pitchFamily="34" charset="0"/>
              </a:rPr>
              <a:t>Attuazione strategie di sviluppo locale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531797848"/>
              </p:ext>
            </p:extLst>
          </p:nvPr>
        </p:nvGraphicFramePr>
        <p:xfrm>
          <a:off x="418986" y="884574"/>
          <a:ext cx="8302428" cy="382785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principalmente rivolto alle zone rurali più bisognose per rispondere alle persistenti esigenze di sviluppo (profondo divario tra zone rurali e urbane con riguardo a servizi di base, infrastrutture, disoccupazione, spopolamento, povertà, inclusione sociale, parità di genere e gruppi vulnerabili). L’intervento è attivato, in zone omogenee e coerenti in termini geografici, sociali, economici e culturali a livello sub-regionale e sub-provinciale.</a:t>
                      </a:r>
                    </a:p>
                    <a:p>
                      <a:pPr algn="just"/>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Partenariati costituiti da soggetti pubblici e privati che rappresentano gli interessi del territorio, rappresentati da un capofila, che affideranno il ruolo operativo (gestionale e amministrativo) ad un Gruppo di Azione Locale (GAL). </a:t>
                      </a:r>
                    </a:p>
                  </a:txBody>
                  <a:tcPr marL="96705" marR="96705" marT="48353" marB="48353"/>
                </a:tc>
                <a:extLst>
                  <a:ext uri="{0D108BD9-81ED-4DB2-BD59-A6C34878D82A}">
                    <a16:rowId xmlns:a16="http://schemas.microsoft.com/office/drawing/2014/main" val="1160760451"/>
                  </a:ext>
                </a:extLst>
              </a:tr>
              <a:tr h="95709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Sotto interventi previsti</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 - Sostegno alle Strategie di Sviluppo Locale </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B) - Animazione e gestione delle Strategie di Sviluppo Locale - articolato in due operazioni: </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Azione B.1 - Gestione </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Azione B.2 - Animazione e comunicazione. </a:t>
                      </a: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e composizione del partenariato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dell’ambito territoriale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della SSL e del Piano di Azione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Modalità di gestione, attuazione, sorveglianza della SSL</a:t>
                      </a:r>
                    </a:p>
                    <a:p>
                      <a:pPr marL="0" marR="0" lvl="0" indent="0" algn="just" defTabSz="457200" rtl="0" eaLnBrk="1" fontAlgn="auto" latinLnBrk="0" hangingPunct="1">
                        <a:lnSpc>
                          <a:spcPct val="100000"/>
                        </a:lnSpc>
                        <a:spcBef>
                          <a:spcPts val="50"/>
                        </a:spcBef>
                        <a:spcAft>
                          <a:spcPts val="0"/>
                        </a:spcAft>
                        <a:buClrTx/>
                        <a:buSzTx/>
                        <a:buFontTx/>
                        <a:buNone/>
                        <a:tabLst/>
                        <a:defRPr/>
                      </a:pP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24353498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SRG06 – LEADER</a:t>
            </a:r>
          </a:p>
          <a:p>
            <a:pPr algn="ctr"/>
            <a:r>
              <a:rPr lang="it-IT" sz="2200" dirty="0">
                <a:latin typeface="Tahoma" panose="020B0604030504040204" pitchFamily="34" charset="0"/>
                <a:ea typeface="Tahoma" panose="020B0604030504040204" pitchFamily="34" charset="0"/>
                <a:cs typeface="Tahoma" panose="020B0604030504040204" pitchFamily="34" charset="0"/>
              </a:rPr>
              <a:t>Attuazione strategie di sviluppo locale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334888126"/>
              </p:ext>
            </p:extLst>
          </p:nvPr>
        </p:nvGraphicFramePr>
        <p:xfrm>
          <a:off x="418986" y="777493"/>
          <a:ext cx="8302428" cy="388384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347498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Interventi previsti dalle Strategie di Sviluppo locale</a:t>
                      </a:r>
                    </a:p>
                  </a:txBody>
                  <a:tcPr marL="96705" marR="96705" marT="48353" marB="48353"/>
                </a:tc>
                <a:tc>
                  <a:txBody>
                    <a:bodyPr/>
                    <a:lstStyle/>
                    <a:p>
                      <a:pPr marL="0" lvl="0" indent="0" algn="just">
                        <a:spcBef>
                          <a:spcPts val="290"/>
                        </a:spcBef>
                        <a:spcAft>
                          <a:spcPts val="0"/>
                        </a:spcAft>
                        <a:buFont typeface="Tahoma" panose="020B0604030504040204" pitchFamily="34" charset="0"/>
                        <a:buNone/>
                      </a:pPr>
                      <a:r>
                        <a:rPr lang="it-IT" sz="1200" dirty="0">
                          <a:solidFill>
                            <a:srgbClr val="231F20"/>
                          </a:solidFill>
                          <a:effectLst/>
                          <a:latin typeface="Tahoma" panose="020B0604030504040204" pitchFamily="34" charset="0"/>
                          <a:ea typeface="Verdana" panose="020B0604030504040204" pitchFamily="34" charset="0"/>
                          <a:cs typeface="Verdana" panose="020B0604030504040204" pitchFamily="34" charset="0"/>
                        </a:rPr>
                        <a:t>Le </a:t>
                      </a:r>
                      <a:r>
                        <a:rPr lang="it-IT" sz="1200" b="1" dirty="0">
                          <a:solidFill>
                            <a:srgbClr val="FF0000"/>
                          </a:solidFill>
                          <a:effectLst/>
                          <a:latin typeface="Tahoma" panose="020B0604030504040204" pitchFamily="34" charset="0"/>
                          <a:ea typeface="Verdana" panose="020B0604030504040204" pitchFamily="34" charset="0"/>
                          <a:cs typeface="Verdana" panose="020B0604030504040204" pitchFamily="34" charset="0"/>
                        </a:rPr>
                        <a:t>Strategie di Sviluppo locale </a:t>
                      </a:r>
                      <a:r>
                        <a:rPr lang="it-IT" sz="1200" dirty="0">
                          <a:solidFill>
                            <a:srgbClr val="231F20"/>
                          </a:solidFill>
                          <a:effectLst/>
                          <a:latin typeface="Tahoma" panose="020B0604030504040204" pitchFamily="34" charset="0"/>
                          <a:ea typeface="Verdana" panose="020B0604030504040204" pitchFamily="34" charset="0"/>
                          <a:cs typeface="Verdana" panose="020B0604030504040204" pitchFamily="34" charset="0"/>
                        </a:rPr>
                        <a:t>possono prevedere i seguenti Interventi:</a:t>
                      </a:r>
                    </a:p>
                    <a:p>
                      <a:pPr marL="0" lvl="0" indent="0" algn="just">
                        <a:spcBef>
                          <a:spcPts val="290"/>
                        </a:spcBef>
                        <a:spcAft>
                          <a:spcPts val="0"/>
                        </a:spcAft>
                        <a:buFont typeface="Tahoma" panose="020B0604030504040204" pitchFamily="34" charset="0"/>
                        <a:buNone/>
                      </a:pPr>
                      <a:r>
                        <a:rPr lang="it-IT" sz="1200" dirty="0">
                          <a:solidFill>
                            <a:srgbClr val="231F20"/>
                          </a:solidFill>
                          <a:effectLst/>
                          <a:latin typeface="Tahoma" panose="020B0604030504040204" pitchFamily="34" charset="0"/>
                          <a:ea typeface="Verdana" panose="020B0604030504040204" pitchFamily="34" charset="0"/>
                          <a:cs typeface="Verdana" panose="020B0604030504040204" pitchFamily="34" charset="0"/>
                        </a:rPr>
                        <a:t>- </a:t>
                      </a:r>
                      <a:r>
                        <a:rPr lang="it-IT" sz="1200" dirty="0">
                          <a:solidFill>
                            <a:schemeClr val="tx1"/>
                          </a:solidFill>
                          <a:effectLst/>
                          <a:latin typeface="Tahoma" panose="020B0604030504040204" pitchFamily="34" charset="0"/>
                          <a:ea typeface="Verdana" panose="020B0604030504040204" pitchFamily="34" charset="0"/>
                          <a:cs typeface="Verdana" panose="020B0604030504040204" pitchFamily="34" charset="0"/>
                        </a:rPr>
                        <a:t>SRD02 - </a:t>
                      </a: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Investimenti produttivi agricoli per ambiente, clima e benessere animale </a:t>
                      </a:r>
                      <a:endParaRPr lang="it-IT" sz="8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449263" indent="269875" algn="just">
                        <a:spcBef>
                          <a:spcPts val="280"/>
                        </a:spcBef>
                        <a:spcAft>
                          <a:spcPts val="0"/>
                        </a:spcAft>
                      </a:pP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Azio</a:t>
                      </a:r>
                      <a:r>
                        <a:rPr lang="it-IT" sz="1200" dirty="0">
                          <a:solidFill>
                            <a:schemeClr val="tx1"/>
                          </a:solidFill>
                          <a:effectLst/>
                          <a:latin typeface="Tahoma" panose="020B0604030504040204" pitchFamily="34" charset="0"/>
                          <a:ea typeface="Verdana" panose="020B0604030504040204" pitchFamily="34" charset="0"/>
                          <a:cs typeface="Verdana" panose="020B0604030504040204" pitchFamily="34" charset="0"/>
                        </a:rPr>
                        <a:t>ne D) Investimenti per il benessere animale</a:t>
                      </a:r>
                      <a:endParaRPr lang="it-IT" sz="800" dirty="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0" lvl="0" indent="0" algn="just">
                        <a:spcBef>
                          <a:spcPts val="280"/>
                        </a:spcBef>
                        <a:spcAft>
                          <a:spcPts val="0"/>
                        </a:spcAft>
                        <a:buSzPts val="1100"/>
                        <a:buFont typeface="Calibri" panose="020F0502020204030204" pitchFamily="34" charset="0"/>
                        <a:buNone/>
                      </a:pP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SRD04 - Investimenti non produttivi agricoli con finalità ambientale </a:t>
                      </a:r>
                      <a:endParaRPr lang="it-IT" sz="800" dirty="0">
                        <a:solidFill>
                          <a:schemeClr val="tx1"/>
                        </a:solidFill>
                        <a:effectLst/>
                        <a:latin typeface="Verdana" panose="020B0604030504040204" pitchFamily="34" charset="0"/>
                        <a:ea typeface="Calibri" panose="020F0502020204030204" pitchFamily="34" charset="0"/>
                        <a:cs typeface="Verdana" panose="020B0604030504040204" pitchFamily="34" charset="0"/>
                      </a:endParaRPr>
                    </a:p>
                    <a:p>
                      <a:pPr marL="719138" lvl="0" indent="-719138" algn="just">
                        <a:spcBef>
                          <a:spcPts val="280"/>
                        </a:spcBef>
                        <a:spcAft>
                          <a:spcPts val="0"/>
                        </a:spcAft>
                        <a:buSzPts val="1100"/>
                        <a:buFont typeface="Calibri" panose="020F0502020204030204" pitchFamily="34" charset="0"/>
                        <a:buNone/>
                      </a:pP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SRD07 - Investimenti in infrastrutture per l'agricoltura e per lo sviluppo socio-economico delle aree rurali </a:t>
                      </a:r>
                      <a:endParaRPr lang="it-IT" sz="800" dirty="0">
                        <a:solidFill>
                          <a:schemeClr val="tx1"/>
                        </a:solidFill>
                        <a:effectLst/>
                        <a:latin typeface="Verdana" panose="020B0604030504040204" pitchFamily="34" charset="0"/>
                        <a:ea typeface="Calibri" panose="020F0502020204030204" pitchFamily="34" charset="0"/>
                        <a:cs typeface="Verdana" panose="020B0604030504040204" pitchFamily="34" charset="0"/>
                      </a:endParaRPr>
                    </a:p>
                    <a:p>
                      <a:pPr marL="719138" lvl="0" indent="-719138" algn="just">
                        <a:spcBef>
                          <a:spcPts val="280"/>
                        </a:spcBef>
                        <a:spcAft>
                          <a:spcPts val="0"/>
                        </a:spcAft>
                        <a:buSzPts val="1100"/>
                        <a:buFont typeface="Calibri" panose="020F0502020204030204" pitchFamily="34" charset="0"/>
                        <a:buNone/>
                      </a:pP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SRD08 - Investimenti in infrastrutture con finalità ambientali - Azione 1) viabilità forestale e </a:t>
                      </a:r>
                      <a:r>
                        <a:rPr lang="it-IT" sz="1200" dirty="0" err="1">
                          <a:solidFill>
                            <a:schemeClr val="tx1"/>
                          </a:solidFill>
                          <a:effectLst/>
                          <a:latin typeface="Tahoma" panose="020B0604030504040204" pitchFamily="34" charset="0"/>
                          <a:ea typeface="Calibri" panose="020F0502020204030204" pitchFamily="34" charset="0"/>
                          <a:cs typeface="Verdana" panose="020B0604030504040204" pitchFamily="34" charset="0"/>
                        </a:rPr>
                        <a:t>silvo</a:t>
                      </a: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-pastorale</a:t>
                      </a:r>
                      <a:endParaRPr lang="it-IT" sz="800" dirty="0">
                        <a:solidFill>
                          <a:schemeClr val="tx1"/>
                        </a:solidFill>
                        <a:effectLst/>
                        <a:latin typeface="Verdana" panose="020B0604030504040204" pitchFamily="34" charset="0"/>
                        <a:ea typeface="Calibri" panose="020F0502020204030204" pitchFamily="34" charset="0"/>
                        <a:cs typeface="Verdana" panose="020B0604030504040204" pitchFamily="34" charset="0"/>
                      </a:endParaRPr>
                    </a:p>
                    <a:p>
                      <a:pPr marL="0" lvl="0" indent="0" algn="just">
                        <a:spcBef>
                          <a:spcPts val="280"/>
                        </a:spcBef>
                        <a:spcAft>
                          <a:spcPts val="0"/>
                        </a:spcAft>
                        <a:buSzPts val="1100"/>
                        <a:buFont typeface="Calibri" panose="020F0502020204030204" pitchFamily="34" charset="0"/>
                        <a:buNone/>
                      </a:pPr>
                      <a:r>
                        <a:rPr lang="it-IT" sz="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SRD09 - Investimenti </a:t>
                      </a:r>
                      <a:r>
                        <a:rPr lang="it-IT" sz="1200" dirty="0">
                          <a:solidFill>
                            <a:srgbClr val="231F20"/>
                          </a:solidFill>
                          <a:effectLst/>
                          <a:latin typeface="Tahoma" panose="020B0604030504040204" pitchFamily="34" charset="0"/>
                          <a:ea typeface="Calibri" panose="020F0502020204030204" pitchFamily="34" charset="0"/>
                          <a:cs typeface="Verdana" panose="020B0604030504040204" pitchFamily="34" charset="0"/>
                        </a:rPr>
                        <a:t>non produttivi nelle aree rurali</a:t>
                      </a:r>
                      <a:endParaRPr lang="it-IT" sz="800" dirty="0">
                        <a:effectLst/>
                        <a:latin typeface="Verdana" panose="020B0604030504040204" pitchFamily="34" charset="0"/>
                        <a:ea typeface="Calibri" panose="020F0502020204030204" pitchFamily="34" charset="0"/>
                        <a:cs typeface="Verdana" panose="020B0604030504040204" pitchFamily="34" charset="0"/>
                      </a:endParaRP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SRD12 - Investimenti per la prevenzione ed il ripristino danni foreste</a:t>
                      </a: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SRE04 - Start-up non agricole </a:t>
                      </a: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SRG07 - Cooperazione per lo sviluppo rurale, locale e smart </a:t>
                      </a:r>
                      <a:r>
                        <a:rPr lang="it-IT" sz="1200" kern="1200" dirty="0" err="1">
                          <a:solidFill>
                            <a:schemeClr val="tx1"/>
                          </a:solidFill>
                          <a:effectLst/>
                          <a:latin typeface="Tahoma" panose="020B0604030504040204" pitchFamily="34" charset="0"/>
                          <a:ea typeface="Calibri" panose="020F0502020204030204" pitchFamily="34" charset="0"/>
                          <a:cs typeface="Verdana" panose="020B0604030504040204" pitchFamily="34" charset="0"/>
                        </a:rPr>
                        <a:t>villages</a:t>
                      </a:r>
                      <a:endPar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endParaRPr>
                    </a:p>
                    <a:p>
                      <a:pPr marL="719138" lvl="0" indent="-719138"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SRH03 - Formazione degli imprenditori agricoli, degli addetti alle imprese operanti nei settori agricoltura, zootecnia, industrie alimentari, e degli altri soggetti privati e pubblici funzionali allo sviluppo delle aree rurali </a:t>
                      </a: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cs typeface="Verdana" panose="020B0604030504040204" pitchFamily="34" charset="0"/>
                        </a:rPr>
                        <a:t>- SRH04 - Azioni di informazione </a:t>
                      </a: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rPr>
                        <a:t>- SRH05 - Azioni dimostrative per il settore agricolo, forestale ed i territori rurali</a:t>
                      </a:r>
                    </a:p>
                    <a:p>
                      <a:pPr marL="0" lvl="0" indent="0" algn="just">
                        <a:spcBef>
                          <a:spcPts val="280"/>
                        </a:spcBef>
                        <a:spcAft>
                          <a:spcPts val="0"/>
                        </a:spcAft>
                        <a:buSzPts val="1100"/>
                        <a:buFontTx/>
                        <a:buNone/>
                      </a:pPr>
                      <a:r>
                        <a:rPr lang="it-IT" sz="1200" kern="1200" dirty="0">
                          <a:solidFill>
                            <a:schemeClr val="tx1"/>
                          </a:solidFill>
                          <a:effectLst/>
                          <a:latin typeface="Tahoma" panose="020B0604030504040204" pitchFamily="34" charset="0"/>
                          <a:ea typeface="Calibri" panose="020F0502020204030204" pitchFamily="34" charset="0"/>
                        </a:rPr>
                        <a:t>- Cooperazione transnazionale e interterritoriale tra GAL (SRG06))</a:t>
                      </a:r>
                    </a:p>
                  </a:txBody>
                  <a:tcPr marL="96705" marR="96705" marT="48353" marB="48353"/>
                </a:tc>
                <a:extLst>
                  <a:ext uri="{0D108BD9-81ED-4DB2-BD59-A6C34878D82A}">
                    <a16:rowId xmlns:a16="http://schemas.microsoft.com/office/drawing/2014/main" val="3168748469"/>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36116836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SRG06 – LEADER</a:t>
            </a:r>
          </a:p>
          <a:p>
            <a:pPr algn="ctr"/>
            <a:r>
              <a:rPr lang="it-IT" sz="2200" dirty="0">
                <a:latin typeface="Tahoma" panose="020B0604030504040204" pitchFamily="34" charset="0"/>
                <a:ea typeface="Tahoma" panose="020B0604030504040204" pitchFamily="34" charset="0"/>
                <a:cs typeface="Tahoma" panose="020B0604030504040204" pitchFamily="34" charset="0"/>
              </a:rPr>
              <a:t>Attuazione strategie di sviluppo locale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246971030"/>
              </p:ext>
            </p:extLst>
          </p:nvPr>
        </p:nvGraphicFramePr>
        <p:xfrm>
          <a:off x="418986" y="1075876"/>
          <a:ext cx="8302428" cy="3255492"/>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134006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SRD07</a:t>
                      </a:r>
                    </a:p>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1) reti viarie al servizio delle aree rurali;</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2) reti primarie e sottoservizi;</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3) infrastrutture turistiche;</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4) infrastrutture ricreative;</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5) infrastrutture informatiche e servizi digitali;</a:t>
                      </a:r>
                    </a:p>
                  </a:txBody>
                  <a:tcPr marL="96705" marR="96705" marT="48353" marB="48353"/>
                </a:tc>
                <a:extLst>
                  <a:ext uri="{0D108BD9-81ED-4DB2-BD59-A6C34878D82A}">
                    <a16:rowId xmlns:a16="http://schemas.microsoft.com/office/drawing/2014/main" val="3168748469"/>
                  </a:ext>
                </a:extLst>
              </a:tr>
              <a:tr h="191542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SRD09</a:t>
                      </a:r>
                    </a:p>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p>
                      <a:pPr algn="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a) sostegno a investimenti finalizzati all'introduzione, al miglioramento o all'espansione di servizi di base a livello locale per la popolazione rurale, compresi i servizi socio-sanitario, le attività culturali e ricreative e le relative infrastrutture;</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b) miglioramento degli alpeggi attraverso la realizzazione, recupero e/o ampliamento dei fabbricati di alpeggio e di altre tipologie di fabbricati e manufatti rurali;</a:t>
                      </a:r>
                    </a:p>
                    <a:p>
                      <a:pPr marL="0" lvl="0" indent="0" algn="just">
                        <a:spcBef>
                          <a:spcPts val="100"/>
                        </a:spcBef>
                        <a:spcAft>
                          <a:spcPts val="0"/>
                        </a:spcAft>
                        <a:buFont typeface="Tahoma" panose="020B0604030504040204" pitchFamily="34" charset="0"/>
                        <a:buNone/>
                      </a:pPr>
                      <a:r>
                        <a:rPr lang="it-IT" sz="1200" kern="1200" dirty="0">
                          <a:solidFill>
                            <a:schemeClr val="tx1"/>
                          </a:solidFill>
                          <a:effectLst/>
                          <a:latin typeface="Tahoma" panose="020B0604030504040204" pitchFamily="34" charset="0"/>
                          <a:ea typeface="Calibri" panose="020F0502020204030204" pitchFamily="34" charset="0"/>
                        </a:rPr>
                        <a:t>c) valorizzazione del patrimonio insediativo ed antropico rurale attraverso il recupero di complessi, edifici ed elementi architettonici significativi e di pregio oltre che del patrimonio architettonico minore caratterizzante il paesaggio rurale;</a:t>
                      </a:r>
                    </a:p>
                  </a:txBody>
                  <a:tcPr marL="96705" marR="96705" marT="48353" marB="48353"/>
                </a:tc>
                <a:extLst>
                  <a:ext uri="{0D108BD9-81ED-4DB2-BD59-A6C34878D82A}">
                    <a16:rowId xmlns:a16="http://schemas.microsoft.com/office/drawing/2014/main" val="76146231"/>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2580308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SRG06 – LEADER </a:t>
            </a:r>
          </a:p>
          <a:p>
            <a:pPr algn="ctr"/>
            <a:r>
              <a:rPr lang="it-IT" sz="2200" dirty="0">
                <a:latin typeface="Tahoma" panose="020B0604030504040204" pitchFamily="34" charset="0"/>
                <a:ea typeface="Tahoma" panose="020B0604030504040204" pitchFamily="34" charset="0"/>
                <a:cs typeface="Tahoma" panose="020B0604030504040204" pitchFamily="34" charset="0"/>
              </a:rPr>
              <a:t>Attuazione strategie di sviluppo locale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713054502"/>
              </p:ext>
            </p:extLst>
          </p:nvPr>
        </p:nvGraphicFramePr>
        <p:xfrm>
          <a:off x="418986" y="1038635"/>
          <a:ext cx="8302428" cy="3639308"/>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324352">
                  <a:extLst>
                    <a:ext uri="{9D8B030D-6E8A-4147-A177-3AD203B41FA5}">
                      <a16:colId xmlns:a16="http://schemas.microsoft.com/office/drawing/2014/main" val="1534540752"/>
                    </a:ext>
                  </a:extLst>
                </a:gridCol>
                <a:gridCol w="3324352">
                  <a:extLst>
                    <a:ext uri="{9D8B030D-6E8A-4147-A177-3AD203B41FA5}">
                      <a16:colId xmlns:a16="http://schemas.microsoft.com/office/drawing/2014/main" val="3834844606"/>
                    </a:ext>
                  </a:extLst>
                </a:gridCol>
              </a:tblGrid>
              <a:tr h="62939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Aree ammissibili a LEADER</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gridSpan="2">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è applicato in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zone omogenee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coerenti in termini geografici, sociali, economici e culturali e appartenenti a:</a:t>
                      </a:r>
                      <a:b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b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territori classificati come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aree rurali C e D</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territori classificati come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aree B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che hanno attivato la M19 nella programmazione 2014/2022.</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popolazione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del territorio candidato deve essere compresa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tra 50.000 e 200.000 abitanti</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prevista la possibilità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derogare ai limiti di popolazione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in casi debitamente motivati, qualora le SSL interessino aree connotate da peculiari caratteristiche demografiche e socioeconomiche.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59841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delle Strategie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2.500.000,00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6.000.000,00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32061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A -&gt; come previsto dal PSP per le schede Intervento attivate nelle SSL</a:t>
                      </a:r>
                    </a:p>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B -&gt;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R.38</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Percentuale della popolazione rurale interessata da strategie di sviluppo locale</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29760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O.31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Numero di strategie di sviluppo locale (LEADER) o azioni preparatorie sovvenzionate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pic>
        <p:nvPicPr>
          <p:cNvPr id="4" name="Immagine 3" descr="Immagine che contiene testo, clipart&#10;&#10;Descrizione generata automaticamente">
            <a:extLst>
              <a:ext uri="{FF2B5EF4-FFF2-40B4-BE49-F238E27FC236}">
                <a16:creationId xmlns:a16="http://schemas.microsoft.com/office/drawing/2014/main" id="{F8A76DDE-E00D-2442-05D7-F89B9852FABA}"/>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20046354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A6A2458-8E1A-2E3F-AFB6-DE85E167D674}"/>
              </a:ext>
            </a:extLst>
          </p:cNvPr>
          <p:cNvSpPr>
            <a:spLocks noGrp="1"/>
          </p:cNvSpPr>
          <p:nvPr>
            <p:ph type="ctrTitle"/>
          </p:nvPr>
        </p:nvSpPr>
        <p:spPr>
          <a:xfrm>
            <a:off x="684000" y="0"/>
            <a:ext cx="7772400" cy="660502"/>
          </a:xfrm>
        </p:spPr>
        <p:txBody>
          <a:bodyPr>
            <a:normAutofit/>
          </a:bodyPr>
          <a:lstStyle/>
          <a:p>
            <a:pPr algn="ctr"/>
            <a:r>
              <a:rPr lang="it-IT" sz="2400" dirty="0">
                <a:latin typeface="Tahoma" panose="020B0604030504040204" pitchFamily="34" charset="0"/>
                <a:ea typeface="Tahoma" panose="020B0604030504040204" pitchFamily="34" charset="0"/>
                <a:cs typeface="Tahoma" panose="020B0604030504040204" pitchFamily="34" charset="0"/>
              </a:rPr>
              <a:t>INTERVENTI PSP 2023-27 </a:t>
            </a:r>
          </a:p>
        </p:txBody>
      </p:sp>
      <p:graphicFrame>
        <p:nvGraphicFramePr>
          <p:cNvPr id="3" name="Tabella 3">
            <a:extLst>
              <a:ext uri="{FF2B5EF4-FFF2-40B4-BE49-F238E27FC236}">
                <a16:creationId xmlns:a16="http://schemas.microsoft.com/office/drawing/2014/main" id="{8255AB2D-82E7-F9E4-7E1C-AE4E91ECA3A0}"/>
              </a:ext>
            </a:extLst>
          </p:cNvPr>
          <p:cNvGraphicFramePr>
            <a:graphicFrameLocks/>
          </p:cNvGraphicFramePr>
          <p:nvPr>
            <p:extLst>
              <p:ext uri="{D42A27DB-BD31-4B8C-83A1-F6EECF244321}">
                <p14:modId xmlns:p14="http://schemas.microsoft.com/office/powerpoint/2010/main" val="280334150"/>
              </p:ext>
            </p:extLst>
          </p:nvPr>
        </p:nvGraphicFramePr>
        <p:xfrm>
          <a:off x="270932" y="587829"/>
          <a:ext cx="8568267" cy="3769238"/>
        </p:xfrm>
        <a:graphic>
          <a:graphicData uri="http://schemas.openxmlformats.org/drawingml/2006/table">
            <a:tbl>
              <a:tblPr firstRow="1" bandRow="1">
                <a:tableStyleId>{F5AB1C69-6EDB-4FF4-983F-18BD219EF322}</a:tableStyleId>
              </a:tblPr>
              <a:tblGrid>
                <a:gridCol w="1219201">
                  <a:extLst>
                    <a:ext uri="{9D8B030D-6E8A-4147-A177-3AD203B41FA5}">
                      <a16:colId xmlns:a16="http://schemas.microsoft.com/office/drawing/2014/main" val="3664383287"/>
                    </a:ext>
                  </a:extLst>
                </a:gridCol>
                <a:gridCol w="5681134">
                  <a:extLst>
                    <a:ext uri="{9D8B030D-6E8A-4147-A177-3AD203B41FA5}">
                      <a16:colId xmlns:a16="http://schemas.microsoft.com/office/drawing/2014/main" val="1452252873"/>
                    </a:ext>
                  </a:extLst>
                </a:gridCol>
                <a:gridCol w="1667932">
                  <a:extLst>
                    <a:ext uri="{9D8B030D-6E8A-4147-A177-3AD203B41FA5}">
                      <a16:colId xmlns:a16="http://schemas.microsoft.com/office/drawing/2014/main" val="2831599622"/>
                    </a:ext>
                  </a:extLst>
                </a:gridCol>
              </a:tblGrid>
              <a:tr h="693964">
                <a:tc>
                  <a:txBody>
                    <a:bodyPr/>
                    <a:lstStyle/>
                    <a:p>
                      <a:pPr algn="ctr"/>
                      <a:r>
                        <a:rPr lang="it-IT" sz="1300" dirty="0">
                          <a:latin typeface="Helvetica" panose="020B0604020202020204" pitchFamily="34" charset="0"/>
                          <a:cs typeface="Helvetica" panose="020B0604020202020204" pitchFamily="34" charset="0"/>
                        </a:rPr>
                        <a:t>Tipologia di intervento</a:t>
                      </a:r>
                    </a:p>
                  </a:txBody>
                  <a:tcPr/>
                </a:tc>
                <a:tc>
                  <a:txBody>
                    <a:bodyPr/>
                    <a:lstStyle/>
                    <a:p>
                      <a:pPr algn="ctr"/>
                      <a:r>
                        <a:rPr lang="it-IT" sz="1300" dirty="0">
                          <a:latin typeface="Helvetica" panose="020B0604020202020204" pitchFamily="34" charset="0"/>
                          <a:cs typeface="Helvetica" panose="020B0604020202020204" pitchFamily="34" charset="0"/>
                        </a:rPr>
                        <a:t>Intervento PSP 2023-2027</a:t>
                      </a:r>
                    </a:p>
                  </a:txBody>
                  <a:tcPr anchor="ctr"/>
                </a:tc>
                <a:tc>
                  <a:txBody>
                    <a:bodyPr/>
                    <a:lstStyle/>
                    <a:p>
                      <a:pPr algn="ctr"/>
                      <a:r>
                        <a:rPr lang="it-IT" sz="1300" dirty="0">
                          <a:latin typeface="Helvetica" panose="020B0604020202020204" pitchFamily="34" charset="0"/>
                          <a:cs typeface="Helvetica" panose="020B0604020202020204" pitchFamily="34" charset="0"/>
                        </a:rPr>
                        <a:t>Operazioni PSR 2014-2022</a:t>
                      </a:r>
                    </a:p>
                  </a:txBody>
                  <a:tcPr/>
                </a:tc>
                <a:extLst>
                  <a:ext uri="{0D108BD9-81ED-4DB2-BD59-A6C34878D82A}">
                    <a16:rowId xmlns:a16="http://schemas.microsoft.com/office/drawing/2014/main" val="2152021499"/>
                  </a:ext>
                </a:extLst>
              </a:tr>
              <a:tr h="404329">
                <a:tc rowSpan="6">
                  <a:txBody>
                    <a:bodyPr/>
                    <a:lstStyle/>
                    <a:p>
                      <a:pPr algn="ctr"/>
                      <a:r>
                        <a:rPr lang="it-IT" sz="1400" b="1" dirty="0">
                          <a:solidFill>
                            <a:schemeClr val="tx1"/>
                          </a:solidFill>
                          <a:latin typeface="Tahoma" panose="020B0604030504040204" pitchFamily="34" charset="0"/>
                          <a:ea typeface="Tahoma" panose="020B0604030504040204" pitchFamily="34" charset="0"/>
                          <a:cs typeface="Tahoma" panose="020B0604030504040204" pitchFamily="34" charset="0"/>
                        </a:rPr>
                        <a:t>SRH</a:t>
                      </a:r>
                    </a:p>
                  </a:txBody>
                  <a:tcPr anchor="ct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SRH01</a:t>
                      </a:r>
                      <a:r>
                        <a:rPr lang="it-IT" sz="1200" dirty="0">
                          <a:latin typeface="Tahoma" panose="020B0604030504040204" pitchFamily="34" charset="0"/>
                          <a:ea typeface="Tahoma" panose="020B0604030504040204" pitchFamily="34" charset="0"/>
                          <a:cs typeface="Tahoma" panose="020B0604030504040204" pitchFamily="34" charset="0"/>
                        </a:rPr>
                        <a:t> – Erogazione servizi di consulenza</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2.1.01</a:t>
                      </a:r>
                    </a:p>
                  </a:txBody>
                  <a:tcPr anchor="ctr"/>
                </a:tc>
                <a:extLst>
                  <a:ext uri="{0D108BD9-81ED-4DB2-BD59-A6C34878D82A}">
                    <a16:rowId xmlns:a16="http://schemas.microsoft.com/office/drawing/2014/main" val="4065053548"/>
                  </a:ext>
                </a:extLst>
              </a:tr>
              <a:tr h="368951">
                <a:tc vMerge="1">
                  <a:txBody>
                    <a:bodyPr/>
                    <a:lstStyle/>
                    <a:p>
                      <a:r>
                        <a:rPr lang="it-IT" sz="1000" b="1" dirty="0">
                          <a:latin typeface="Tahoma" panose="020B0604030504040204" pitchFamily="34" charset="0"/>
                          <a:ea typeface="Tahoma" panose="020B0604030504040204" pitchFamily="34" charset="0"/>
                          <a:cs typeface="Tahoma" panose="020B0604030504040204" pitchFamily="34" charset="0"/>
                        </a:rPr>
                        <a:t>SRD</a:t>
                      </a: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SRH02</a:t>
                      </a:r>
                      <a:r>
                        <a:rPr lang="it-IT" sz="1200" dirty="0">
                          <a:latin typeface="Tahoma" panose="020B0604030504040204" pitchFamily="34" charset="0"/>
                          <a:ea typeface="Tahoma" panose="020B0604030504040204" pitchFamily="34" charset="0"/>
                          <a:cs typeface="Tahoma" panose="020B0604030504040204" pitchFamily="34" charset="0"/>
                        </a:rPr>
                        <a:t> – Formazione dei consulenti</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2.3.01</a:t>
                      </a:r>
                    </a:p>
                  </a:txBody>
                  <a:tcPr anchor="ctr"/>
                </a:tc>
                <a:extLst>
                  <a:ext uri="{0D108BD9-81ED-4DB2-BD59-A6C34878D82A}">
                    <a16:rowId xmlns:a16="http://schemas.microsoft.com/office/drawing/2014/main" val="510197448"/>
                  </a:ext>
                </a:extLst>
              </a:tr>
              <a:tr h="817908">
                <a:tc vMerge="1">
                  <a:txBody>
                    <a:bodyPr/>
                    <a:lstStyle/>
                    <a:p>
                      <a:pPr algn="ctr"/>
                      <a:r>
                        <a:rPr lang="it-IT" sz="14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SRA</a:t>
                      </a: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SRH03</a:t>
                      </a:r>
                      <a:r>
                        <a:rPr lang="it-IT" sz="1200" dirty="0">
                          <a:latin typeface="Tahoma" panose="020B0604030504040204" pitchFamily="34" charset="0"/>
                          <a:ea typeface="Tahoma" panose="020B0604030504040204" pitchFamily="34" charset="0"/>
                          <a:cs typeface="Tahoma" panose="020B0604030504040204" pitchFamily="34" charset="0"/>
                        </a:rPr>
                        <a:t> – Formazione degli imprenditori agricoli, degli addetti alle imprese operanti nei settori agricoltura, zootecnia, industrie alimentari, e degli altri soggetti privati e pubblici funzionali allo sviluppo delle aree rurali</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1.1.01</a:t>
                      </a:r>
                    </a:p>
                  </a:txBody>
                  <a:tcPr anchor="ctr"/>
                </a:tc>
                <a:extLst>
                  <a:ext uri="{0D108BD9-81ED-4DB2-BD59-A6C34878D82A}">
                    <a16:rowId xmlns:a16="http://schemas.microsoft.com/office/drawing/2014/main" val="3940082817"/>
                  </a:ext>
                </a:extLst>
              </a:tr>
              <a:tr h="358984">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SRH04</a:t>
                      </a:r>
                      <a:r>
                        <a:rPr lang="it-IT" sz="1200" dirty="0">
                          <a:latin typeface="Tahoma" panose="020B0604030504040204" pitchFamily="34" charset="0"/>
                          <a:ea typeface="Tahoma" panose="020B0604030504040204" pitchFamily="34" charset="0"/>
                          <a:cs typeface="Tahoma" panose="020B0604030504040204" pitchFamily="34" charset="0"/>
                        </a:rPr>
                        <a:t> – Azioni di informazione</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1.2.01 informazione</a:t>
                      </a:r>
                    </a:p>
                  </a:txBody>
                  <a:tcPr anchor="ctr"/>
                </a:tc>
                <a:extLst>
                  <a:ext uri="{0D108BD9-81ED-4DB2-BD59-A6C34878D82A}">
                    <a16:rowId xmlns:a16="http://schemas.microsoft.com/office/drawing/2014/main" val="2165516128"/>
                  </a:ext>
                </a:extLst>
              </a:tr>
              <a:tr h="336067">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SRH05</a:t>
                      </a:r>
                      <a:r>
                        <a:rPr lang="it-IT" sz="1200" dirty="0">
                          <a:latin typeface="Tahoma" panose="020B0604030504040204" pitchFamily="34" charset="0"/>
                          <a:ea typeface="Tahoma" panose="020B0604030504040204" pitchFamily="34" charset="0"/>
                          <a:cs typeface="Tahoma" panose="020B0604030504040204" pitchFamily="34" charset="0"/>
                        </a:rPr>
                        <a:t> – Azioni dimostrative per il settore agricolo, forestale ed i territori rurali</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1.2.01 dimostrazione</a:t>
                      </a:r>
                    </a:p>
                  </a:txBody>
                  <a:tcPr anchor="ctr"/>
                </a:tc>
                <a:extLst>
                  <a:ext uri="{0D108BD9-81ED-4DB2-BD59-A6C34878D82A}">
                    <a16:rowId xmlns:a16="http://schemas.microsoft.com/office/drawing/2014/main" val="1419472358"/>
                  </a:ext>
                </a:extLst>
              </a:tr>
              <a:tr h="368951">
                <a:tc vMerge="1">
                  <a:txBody>
                    <a:bodyPr/>
                    <a:lstStyle/>
                    <a:p>
                      <a:endParaRPr lang="it-IT" sz="10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r>
                        <a:rPr lang="it-IT" sz="1200" b="1" dirty="0">
                          <a:latin typeface="Tahoma" panose="020B0604030504040204" pitchFamily="34" charset="0"/>
                          <a:ea typeface="Tahoma" panose="020B0604030504040204" pitchFamily="34" charset="0"/>
                          <a:cs typeface="Tahoma" panose="020B0604030504040204" pitchFamily="34" charset="0"/>
                        </a:rPr>
                        <a:t>SRH06</a:t>
                      </a:r>
                      <a:r>
                        <a:rPr lang="it-IT" sz="1200" dirty="0">
                          <a:latin typeface="Tahoma" panose="020B0604030504040204" pitchFamily="34" charset="0"/>
                          <a:ea typeface="Tahoma" panose="020B0604030504040204" pitchFamily="34" charset="0"/>
                          <a:cs typeface="Tahoma" panose="020B0604030504040204" pitchFamily="34" charset="0"/>
                        </a:rPr>
                        <a:t> – Servizi di back office per l'AKIS</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a:t>
                      </a:r>
                    </a:p>
                  </a:txBody>
                  <a:tcPr anchor="ctr"/>
                </a:tc>
                <a:extLst>
                  <a:ext uri="{0D108BD9-81ED-4DB2-BD59-A6C34878D82A}">
                    <a16:rowId xmlns:a16="http://schemas.microsoft.com/office/drawing/2014/main" val="3926159211"/>
                  </a:ext>
                </a:extLst>
              </a:tr>
              <a:tr h="420084">
                <a:tc>
                  <a:txBody>
                    <a:bodyPr/>
                    <a:lstStyle/>
                    <a:p>
                      <a:pPr algn="ctr"/>
                      <a:r>
                        <a:rPr lang="it-IT" sz="1400" b="1" kern="1200" dirty="0">
                          <a:solidFill>
                            <a:schemeClr val="tx1"/>
                          </a:solidFill>
                          <a:latin typeface="Tahoma" panose="020B0604030504040204" pitchFamily="34" charset="0"/>
                          <a:ea typeface="Tahoma" panose="020B0604030504040204" pitchFamily="34" charset="0"/>
                          <a:cs typeface="Tahoma" panose="020B0604030504040204" pitchFamily="34" charset="0"/>
                        </a:rPr>
                        <a:t>SRA</a:t>
                      </a:r>
                    </a:p>
                  </a:txBody>
                  <a:tcPr anchor="ctr"/>
                </a:tc>
                <a:tc>
                  <a:txBody>
                    <a:bodyPr/>
                    <a:lstStyle/>
                    <a:p>
                      <a:pPr>
                        <a:lnSpc>
                          <a:spcPct val="150000"/>
                        </a:lnSpc>
                      </a:pPr>
                      <a:r>
                        <a:rPr lang="it-IT" sz="1200" b="1" dirty="0">
                          <a:latin typeface="Tahoma" panose="020B0604030504040204" pitchFamily="34" charset="0"/>
                          <a:ea typeface="Tahoma" panose="020B0604030504040204" pitchFamily="34" charset="0"/>
                          <a:cs typeface="Tahoma" panose="020B0604030504040204" pitchFamily="34" charset="0"/>
                        </a:rPr>
                        <a:t>SRA16</a:t>
                      </a:r>
                      <a:r>
                        <a:rPr lang="it-IT" sz="1200" dirty="0">
                          <a:latin typeface="Tahoma" panose="020B0604030504040204" pitchFamily="34" charset="0"/>
                          <a:ea typeface="Tahoma" panose="020B0604030504040204" pitchFamily="34" charset="0"/>
                          <a:cs typeface="Tahoma" panose="020B0604030504040204" pitchFamily="34" charset="0"/>
                        </a:rPr>
                        <a:t> – </a:t>
                      </a:r>
                      <a:r>
                        <a:rPr lang="it-IT" sz="1200" kern="1200" dirty="0">
                          <a:solidFill>
                            <a:schemeClr val="dk1"/>
                          </a:solidFill>
                          <a:latin typeface="Tahoma" panose="020B0604030504040204" pitchFamily="34" charset="0"/>
                          <a:ea typeface="Tahoma" panose="020B0604030504040204" pitchFamily="34" charset="0"/>
                          <a:cs typeface="Tahoma" panose="020B0604030504040204" pitchFamily="34" charset="0"/>
                        </a:rPr>
                        <a:t>Conservazione </a:t>
                      </a:r>
                      <a:r>
                        <a:rPr lang="it-IT" sz="1200" kern="1200" dirty="0" err="1">
                          <a:solidFill>
                            <a:schemeClr val="dk1"/>
                          </a:solidFill>
                          <a:latin typeface="Tahoma" panose="020B0604030504040204" pitchFamily="34" charset="0"/>
                          <a:ea typeface="Tahoma" panose="020B0604030504040204" pitchFamily="34" charset="0"/>
                          <a:cs typeface="Tahoma" panose="020B0604030504040204" pitchFamily="34" charset="0"/>
                        </a:rPr>
                        <a:t>agrobiodivrsità</a:t>
                      </a:r>
                      <a:r>
                        <a:rPr lang="it-IT" sz="1200" kern="1200" dirty="0">
                          <a:solidFill>
                            <a:schemeClr val="dk1"/>
                          </a:solidFill>
                          <a:latin typeface="Tahoma" panose="020B0604030504040204" pitchFamily="34" charset="0"/>
                          <a:ea typeface="Tahoma" panose="020B0604030504040204" pitchFamily="34" charset="0"/>
                          <a:cs typeface="Tahoma" panose="020B0604030504040204" pitchFamily="34" charset="0"/>
                        </a:rPr>
                        <a:t> - banche del germoplasma</a:t>
                      </a:r>
                    </a:p>
                  </a:txBody>
                  <a:tcPr anchor="ctr"/>
                </a:tc>
                <a:tc>
                  <a:txBody>
                    <a:bodyPr/>
                    <a:lstStyle/>
                    <a:p>
                      <a:pPr algn="ctr"/>
                      <a:r>
                        <a:rPr lang="it-IT" sz="1200" dirty="0">
                          <a:latin typeface="Tahoma" panose="020B0604030504040204" pitchFamily="34" charset="0"/>
                          <a:ea typeface="Tahoma" panose="020B0604030504040204" pitchFamily="34" charset="0"/>
                          <a:cs typeface="Tahoma" panose="020B0604030504040204" pitchFamily="34" charset="0"/>
                        </a:rPr>
                        <a:t>10.2.01</a:t>
                      </a:r>
                    </a:p>
                  </a:txBody>
                  <a:tcPr anchor="ctr"/>
                </a:tc>
                <a:extLst>
                  <a:ext uri="{0D108BD9-81ED-4DB2-BD59-A6C34878D82A}">
                    <a16:rowId xmlns:a16="http://schemas.microsoft.com/office/drawing/2014/main" val="3287729260"/>
                  </a:ext>
                </a:extLst>
              </a:tr>
            </a:tbl>
          </a:graphicData>
        </a:graphic>
      </p:graphicFrame>
    </p:spTree>
    <p:extLst>
      <p:ext uri="{BB962C8B-B14F-4D97-AF65-F5344CB8AC3E}">
        <p14:creationId xmlns:p14="http://schemas.microsoft.com/office/powerpoint/2010/main" val="80830958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SRG07 - Cooperazione per lo sviluppo rurale, </a:t>
            </a:r>
          </a:p>
          <a:p>
            <a:pPr algn="ctr"/>
            <a:r>
              <a:rPr lang="it-IT" sz="2200" dirty="0">
                <a:latin typeface="Tahoma" panose="020B0604030504040204" pitchFamily="34" charset="0"/>
                <a:ea typeface="Tahoma" panose="020B0604030504040204" pitchFamily="34" charset="0"/>
                <a:cs typeface="Tahoma" panose="020B0604030504040204" pitchFamily="34" charset="0"/>
              </a:rPr>
              <a:t>locale e smart </a:t>
            </a:r>
            <a:r>
              <a:rPr lang="it-IT" sz="2200" dirty="0" err="1">
                <a:latin typeface="Tahoma" panose="020B0604030504040204" pitchFamily="34" charset="0"/>
                <a:ea typeface="Tahoma" panose="020B0604030504040204" pitchFamily="34" charset="0"/>
                <a:cs typeface="Tahoma" panose="020B0604030504040204" pitchFamily="34" charset="0"/>
              </a:rPr>
              <a:t>villages</a:t>
            </a:r>
            <a:endParaRPr lang="it-IT" sz="22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795395452"/>
              </p:ext>
            </p:extLst>
          </p:nvPr>
        </p:nvGraphicFramePr>
        <p:xfrm>
          <a:off x="414000" y="900000"/>
          <a:ext cx="8302428" cy="382175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53691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sostiene la preparazione e l’attuazione di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progetti integrati e strategie smart </a:t>
                      </a:r>
                      <a:r>
                        <a:rPr lang="it-IT" sz="1200" b="1" kern="1200" dirty="0" err="1">
                          <a:solidFill>
                            <a:srgbClr val="FF0000"/>
                          </a:solidFill>
                          <a:effectLst/>
                          <a:latin typeface="Tahoma" panose="020B0604030504040204" pitchFamily="34" charset="0"/>
                          <a:ea typeface="Tahoma" panose="020B0604030504040204" pitchFamily="34" charset="0"/>
                          <a:cs typeface="Tahoma" panose="020B0604030504040204" pitchFamily="34" charset="0"/>
                        </a:rPr>
                        <a:t>village</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intesi come progetti di cooperazione articolati in una o più operazioni.</a:t>
                      </a:r>
                    </a:p>
                    <a:p>
                      <a:pPr algn="just"/>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69033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dirty="0">
                          <a:effectLst/>
                          <a:latin typeface="Tahoma" panose="020B0604030504040204" pitchFamily="34" charset="0"/>
                          <a:ea typeface="Tahoma" panose="020B0604030504040204" pitchFamily="34" charset="0"/>
                          <a:cs typeface="Tahoma" panose="020B0604030504040204" pitchFamily="34" charset="0"/>
                        </a:rPr>
                        <a:t>Partenariati pubblico e/o privati di nuova costituzione che individuano un capofila</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Partenariati pubblico e/o privati già costituiti e con forma giuridica riconosciuta che individuano un capofila o un legale rappresentante</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L'intervento non sostiene partenariati e forme di cooperazione che coinvolgano esclusivamente organismi di ricerca così come stabilito dall’ art. 77, Par. 5 del Regolamento (UE) 2021/2115.</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137148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lvl="0" indent="0" algn="just">
                        <a:spcBef>
                          <a:spcPts val="200"/>
                        </a:spcBef>
                        <a:spcAft>
                          <a:spcPts val="200"/>
                        </a:spcAft>
                        <a:buFont typeface="Symbol" panose="05050102010706020507" pitchFamily="18" charset="2"/>
                        <a:buNone/>
                      </a:pPr>
                      <a:r>
                        <a:rPr lang="it-IT" sz="1200" b="1" dirty="0">
                          <a:effectLst/>
                          <a:latin typeface="Tahoma" panose="020B0604030504040204" pitchFamily="34" charset="0"/>
                          <a:ea typeface="Tahoma" panose="020B0604030504040204" pitchFamily="34" charset="0"/>
                          <a:cs typeface="Tahoma" panose="020B0604030504040204" pitchFamily="34" charset="0"/>
                        </a:rPr>
                        <a:t>Cooperazione per i sistemi del cibo, filiere e mercati locali</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0" indent="0" algn="just">
                        <a:spcBef>
                          <a:spcPts val="200"/>
                        </a:spcBef>
                        <a:spcAft>
                          <a:spcPts val="200"/>
                        </a:spcAft>
                      </a:pPr>
                      <a:r>
                        <a:rPr lang="it-IT" sz="1100" dirty="0">
                          <a:effectLst/>
                          <a:latin typeface="Tahoma" panose="020B0604030504040204" pitchFamily="34" charset="0"/>
                          <a:ea typeface="Tahoma" panose="020B0604030504040204" pitchFamily="34" charset="0"/>
                          <a:cs typeface="Tahoma" panose="020B0604030504040204" pitchFamily="34" charset="0"/>
                        </a:rPr>
                        <a:t>Finalizzata a: valorizzare le </a:t>
                      </a:r>
                      <a:r>
                        <a:rPr lang="it-IT" sz="11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filiere produttive locali </a:t>
                      </a:r>
                      <a:r>
                        <a:rPr lang="it-IT" sz="1100" dirty="0">
                          <a:effectLst/>
                          <a:latin typeface="Tahoma" panose="020B0604030504040204" pitchFamily="34" charset="0"/>
                          <a:ea typeface="Tahoma" panose="020B0604030504040204" pitchFamily="34" charset="0"/>
                          <a:cs typeface="Tahoma" panose="020B0604030504040204" pitchFamily="34" charset="0"/>
                        </a:rPr>
                        <a:t>(agricole, forestali, ecc.); organizzare processi di lavoro in comune e condividere impianti e risorse; </a:t>
                      </a:r>
                      <a:r>
                        <a:rPr lang="it-IT" sz="11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rafforzare i mercati locali </a:t>
                      </a:r>
                      <a:r>
                        <a:rPr lang="it-IT" sz="1100" dirty="0">
                          <a:effectLst/>
                          <a:latin typeface="Tahoma" panose="020B0604030504040204" pitchFamily="34" charset="0"/>
                          <a:ea typeface="Tahoma" panose="020B0604030504040204" pitchFamily="34" charset="0"/>
                          <a:cs typeface="Tahoma" panose="020B0604030504040204" pitchFamily="34" charset="0"/>
                        </a:rPr>
                        <a:t>(agricoltura sostenuta dalla comunità, reti produttori-consumatori, forme associative e accordi con catene distributive/ristorazione/</a:t>
                      </a:r>
                      <a:r>
                        <a:rPr lang="it-IT" sz="1100" dirty="0" err="1">
                          <a:effectLst/>
                          <a:latin typeface="Tahoma" panose="020B0604030504040204" pitchFamily="34" charset="0"/>
                          <a:ea typeface="Tahoma" panose="020B0604030504040204" pitchFamily="34" charset="0"/>
                          <a:cs typeface="Tahoma" panose="020B0604030504040204" pitchFamily="34" charset="0"/>
                        </a:rPr>
                        <a:t>farmer’s</a:t>
                      </a:r>
                      <a:r>
                        <a:rPr lang="it-IT" sz="1100" dirty="0">
                          <a:effectLst/>
                          <a:latin typeface="Tahoma" panose="020B0604030504040204" pitchFamily="34" charset="0"/>
                          <a:ea typeface="Tahoma" panose="020B0604030504040204" pitchFamily="34" charset="0"/>
                          <a:cs typeface="Tahoma" panose="020B0604030504040204" pitchFamily="34" charset="0"/>
                        </a:rPr>
                        <a:t> market ecc.); </a:t>
                      </a:r>
                      <a:r>
                        <a:rPr lang="it-IT" sz="11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incrementare processi di economia circolare </a:t>
                      </a:r>
                      <a:r>
                        <a:rPr lang="it-IT" sz="1100" dirty="0">
                          <a:effectLst/>
                          <a:latin typeface="Tahoma" panose="020B0604030504040204" pitchFamily="34" charset="0"/>
                          <a:ea typeface="Tahoma" panose="020B0604030504040204" pitchFamily="34" charset="0"/>
                          <a:cs typeface="Tahoma" panose="020B0604030504040204" pitchFamily="34" charset="0"/>
                        </a:rPr>
                        <a:t>e di riduzione degli sprechi; </a:t>
                      </a:r>
                      <a:r>
                        <a:rPr lang="it-IT" sz="11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promuovere il consumo consapevole e la sicurezza alimentare</a:t>
                      </a:r>
                      <a:r>
                        <a:rPr lang="it-IT" sz="1100" dirty="0">
                          <a:effectLst/>
                          <a:latin typeface="Tahoma" panose="020B0604030504040204" pitchFamily="34" charset="0"/>
                          <a:ea typeface="Tahoma" panose="020B0604030504040204" pitchFamily="34" charset="0"/>
                          <a:cs typeface="Tahoma" panose="020B0604030504040204" pitchFamily="34" charset="0"/>
                        </a:rPr>
                        <a:t>; favorire la </a:t>
                      </a:r>
                      <a:r>
                        <a:rPr lang="it-IT" sz="11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vendita diretta. </a:t>
                      </a:r>
                      <a:endParaRPr lang="it-IT" sz="1100" dirty="0">
                        <a:effectLs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0905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Composizione e caratteristiche del partenariato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della Strategia/Progetto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Territorializzazione</a:t>
                      </a:r>
                    </a:p>
                    <a:p>
                      <a:pPr marL="0" marR="0" lvl="0" indent="0" algn="just" defTabSz="457200" rtl="0" eaLnBrk="1" fontAlgn="auto" latinLnBrk="0" hangingPunct="1">
                        <a:lnSpc>
                          <a:spcPct val="100000"/>
                        </a:lnSpc>
                        <a:spcBef>
                          <a:spcPts val="50"/>
                        </a:spcBef>
                        <a:spcAft>
                          <a:spcPts val="0"/>
                        </a:spcAft>
                        <a:buClrTx/>
                        <a:buSzTx/>
                        <a:buFontTx/>
                        <a:buNone/>
                        <a:tabLst/>
                        <a:defRPr/>
                      </a:pP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21158219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SRG07 - Cooperazione per lo sviluppo rurale, </a:t>
            </a:r>
          </a:p>
          <a:p>
            <a:pPr algn="ctr"/>
            <a:r>
              <a:rPr lang="it-IT" sz="2200" dirty="0">
                <a:latin typeface="Tahoma" panose="020B0604030504040204" pitchFamily="34" charset="0"/>
                <a:ea typeface="Tahoma" panose="020B0604030504040204" pitchFamily="34" charset="0"/>
                <a:cs typeface="Tahoma" panose="020B0604030504040204" pitchFamily="34" charset="0"/>
              </a:rPr>
              <a:t>locale e smart </a:t>
            </a:r>
            <a:r>
              <a:rPr lang="it-IT" sz="2200" dirty="0" err="1">
                <a:latin typeface="Tahoma" panose="020B0604030504040204" pitchFamily="34" charset="0"/>
                <a:ea typeface="Tahoma" panose="020B0604030504040204" pitchFamily="34" charset="0"/>
                <a:cs typeface="Tahoma" panose="020B0604030504040204" pitchFamily="34" charset="0"/>
              </a:rPr>
              <a:t>villages</a:t>
            </a:r>
            <a:endParaRPr lang="it-IT" sz="22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059267844"/>
              </p:ext>
            </p:extLst>
          </p:nvPr>
        </p:nvGraphicFramePr>
        <p:xfrm>
          <a:off x="418986" y="900000"/>
          <a:ext cx="8302428" cy="238221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51491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47255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Investimenti 	</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Cooperazione</a:t>
                      </a: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R.40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strategie "Piccoli comuni intelligenti" sovvenzionate</a:t>
                      </a:r>
                    </a:p>
                  </a:txBody>
                  <a:tcPr marL="96705" marR="96705" marT="48353" marB="48353"/>
                </a:tc>
                <a:extLst>
                  <a:ext uri="{0D108BD9-81ED-4DB2-BD59-A6C34878D82A}">
                    <a16:rowId xmlns:a16="http://schemas.microsoft.com/office/drawing/2014/main" val="2083640151"/>
                  </a:ext>
                </a:extLst>
              </a:tr>
              <a:tr h="30822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altre operazioni o unità di cooperazione sovvenzionate (escluso il PEI indicato in O.1)</a:t>
                      </a:r>
                    </a:p>
                  </a:txBody>
                  <a:tcPr marL="96705" marR="96705" marT="48353" marB="48353"/>
                </a:tc>
                <a:extLst>
                  <a:ext uri="{0D108BD9-81ED-4DB2-BD59-A6C34878D82A}">
                    <a16:rowId xmlns:a16="http://schemas.microsoft.com/office/drawing/2014/main" val="3945149654"/>
                  </a:ext>
                </a:extLst>
              </a:tr>
            </a:tbl>
          </a:graphicData>
        </a:graphic>
      </p:graphicFrame>
      <p:pic>
        <p:nvPicPr>
          <p:cNvPr id="4" name="Immagine 3" descr="Immagine che contiene testo, clipart&#10;&#10;Descrizione generata automaticamente">
            <a:extLst>
              <a:ext uri="{FF2B5EF4-FFF2-40B4-BE49-F238E27FC236}">
                <a16:creationId xmlns:a16="http://schemas.microsoft.com/office/drawing/2014/main" id="{F8A76DDE-E00D-2442-05D7-F89B9852FABA}"/>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35880396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SRG08 - Sostegno ad azioni pilota e di collaudo dell’innovazione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878110751"/>
              </p:ext>
            </p:extLst>
          </p:nvPr>
        </p:nvGraphicFramePr>
        <p:xfrm>
          <a:off x="414000" y="900001"/>
          <a:ext cx="8302428" cy="3754864"/>
        </p:xfrm>
        <a:graphic>
          <a:graphicData uri="http://schemas.openxmlformats.org/drawingml/2006/table">
            <a:tbl>
              <a:tblPr firstRow="1" bandRow="1">
                <a:tableStyleId>{5940675A-B579-460E-94D1-54222C63F5DA}</a:tableStyleId>
              </a:tblPr>
              <a:tblGrid>
                <a:gridCol w="1749536">
                  <a:extLst>
                    <a:ext uri="{9D8B030D-6E8A-4147-A177-3AD203B41FA5}">
                      <a16:colId xmlns:a16="http://schemas.microsoft.com/office/drawing/2014/main" val="3741012332"/>
                    </a:ext>
                  </a:extLst>
                </a:gridCol>
                <a:gridCol w="6552892">
                  <a:extLst>
                    <a:ext uri="{9D8B030D-6E8A-4147-A177-3AD203B41FA5}">
                      <a16:colId xmlns:a16="http://schemas.microsoft.com/office/drawing/2014/main" val="1534540752"/>
                    </a:ext>
                  </a:extLst>
                </a:gridCol>
              </a:tblGrid>
              <a:tr h="127960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spcAft>
                          <a:spcPts val="200"/>
                        </a:spcAft>
                      </a:pPr>
                      <a:r>
                        <a:rPr lang="it-IT" sz="1200" dirty="0">
                          <a:effectLst/>
                          <a:latin typeface="Tahoma" panose="020B0604030504040204" pitchFamily="34" charset="0"/>
                          <a:ea typeface="Tahoma" panose="020B0604030504040204" pitchFamily="34" charset="0"/>
                          <a:cs typeface="Tahoma" panose="020B0604030504040204" pitchFamily="34" charset="0"/>
                        </a:rPr>
                        <a:t>L’intervento è finalizzato a facilitare l’incontro e la </a:t>
                      </a:r>
                      <a:r>
                        <a:rPr lang="it-IT" sz="12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creazione di azion</a:t>
                      </a:r>
                      <a:r>
                        <a:rPr lang="it-IT" sz="1200" b="1" dirty="0">
                          <a:effectLst/>
                          <a:latin typeface="Tahoma" panose="020B0604030504040204" pitchFamily="34" charset="0"/>
                          <a:ea typeface="Tahoma" panose="020B0604030504040204" pitchFamily="34" charset="0"/>
                          <a:cs typeface="Tahoma" panose="020B0604030504040204" pitchFamily="34" charset="0"/>
                        </a:rPr>
                        <a:t>i </a:t>
                      </a:r>
                      <a:r>
                        <a:rPr lang="it-IT" sz="1200" dirty="0">
                          <a:effectLst/>
                          <a:latin typeface="Tahoma" panose="020B0604030504040204" pitchFamily="34" charset="0"/>
                          <a:ea typeface="Tahoma" panose="020B0604030504040204" pitchFamily="34" charset="0"/>
                          <a:cs typeface="Tahoma" panose="020B0604030504040204" pitchFamily="34" charset="0"/>
                        </a:rPr>
                        <a:t>di collaborazione formalmente costituite </a:t>
                      </a:r>
                      <a:r>
                        <a:rPr lang="it-IT" sz="1200" b="1" dirty="0">
                          <a:solidFill>
                            <a:srgbClr val="FF0000"/>
                          </a:solidFill>
                          <a:effectLst/>
                          <a:latin typeface="Tahoma" panose="020B0604030504040204" pitchFamily="34" charset="0"/>
                          <a:ea typeface="Tahoma" panose="020B0604030504040204" pitchFamily="34" charset="0"/>
                          <a:cs typeface="Tahoma" panose="020B0604030504040204" pitchFamily="34" charset="0"/>
                        </a:rPr>
                        <a:t>tra operatori del settore agroalimentare e forestale </a:t>
                      </a:r>
                      <a:r>
                        <a:rPr lang="it-IT" sz="1200" dirty="0">
                          <a:effectLst/>
                          <a:latin typeface="Tahoma" panose="020B0604030504040204" pitchFamily="34" charset="0"/>
                          <a:ea typeface="Tahoma" panose="020B0604030504040204" pitchFamily="34" charset="0"/>
                          <a:cs typeface="Tahoma" panose="020B0604030504040204" pitchFamily="34" charset="0"/>
                        </a:rPr>
                        <a:t>e gli attori dell’AKIS per la realizzazione di progetti di sviluppo, collaudo e adozione dell’innovazione.</a:t>
                      </a:r>
                    </a:p>
                    <a:p>
                      <a:pPr algn="just">
                        <a:spcBef>
                          <a:spcPts val="200"/>
                        </a:spcBef>
                        <a:spcAft>
                          <a:spcPts val="200"/>
                        </a:spcAft>
                      </a:pPr>
                      <a:r>
                        <a:rPr lang="it-IT" sz="1200" dirty="0">
                          <a:effectLst/>
                          <a:latin typeface="Tahoma" panose="020B0604030504040204" pitchFamily="34" charset="0"/>
                          <a:ea typeface="Tahoma" panose="020B0604030504040204" pitchFamily="34" charset="0"/>
                          <a:cs typeface="Tahoma" panose="020B0604030504040204" pitchFamily="34" charset="0"/>
                        </a:rPr>
                        <a:t>I progetti proposti hanno l'obiettivo di mettere a punto le innovazioni prodotte dalla ricerca scientifica o in altro ambito sia per il loro possibile utilizzo in campo (o in altro ambiente operativo) sia dal punto di vista del loro esito in determinate condizioni di territorio e di clima, così da rendere le suddette innovazioni utili e pronte per l’uso.</a:t>
                      </a:r>
                    </a:p>
                  </a:txBody>
                  <a:tcPr marL="96705" marR="96705" marT="48353" marB="48353"/>
                </a:tc>
                <a:extLst>
                  <a:ext uri="{0D108BD9-81ED-4DB2-BD59-A6C34878D82A}">
                    <a16:rowId xmlns:a16="http://schemas.microsoft.com/office/drawing/2014/main" val="3168748469"/>
                  </a:ext>
                </a:extLst>
              </a:tr>
              <a:tr h="90561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dirty="0">
                          <a:effectLst/>
                          <a:latin typeface="Tahoma" panose="020B0604030504040204" pitchFamily="34" charset="0"/>
                          <a:ea typeface="Tahoma" panose="020B0604030504040204" pitchFamily="34" charset="0"/>
                          <a:cs typeface="Tahoma" panose="020B0604030504040204" pitchFamily="34" charset="0"/>
                        </a:rPr>
                        <a:t>Imprese/operatori del settore agricolo, del settore forestale e della filiera agroalimentare (in forma singola e/o associata) con sede operativa nella regione di appartenenza</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Associazioni di produttori, Organizzazioni interprofessionali</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Enti di ricerca pubblici e privati e imprese operanti nel settore della ricerca</a:t>
                      </a:r>
                    </a:p>
                    <a:p>
                      <a:pPr algn="just"/>
                      <a:r>
                        <a:rPr lang="it-IT" sz="1200" dirty="0">
                          <a:effectLst/>
                          <a:latin typeface="Tahoma" panose="020B0604030504040204" pitchFamily="34" charset="0"/>
                          <a:ea typeface="Tahoma" panose="020B0604030504040204" pitchFamily="34" charset="0"/>
                          <a:cs typeface="Tahoma" panose="020B0604030504040204" pitchFamily="34" charset="0"/>
                        </a:rPr>
                        <a:t>Soggetti erogatori di consulenza</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629070">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dirty="0">
                          <a:effectLst/>
                          <a:latin typeface="Tahoma" panose="020B0604030504040204" pitchFamily="34" charset="0"/>
                          <a:ea typeface="Tahoma" panose="020B0604030504040204" pitchFamily="34" charset="0"/>
                          <a:cs typeface="Tahoma" panose="020B0604030504040204" pitchFamily="34" charset="0"/>
                        </a:rPr>
                        <a:t>Realizzazione del progetto di innovazione e necessari alla sua implementazione. </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Attività di informazione</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Azioni di divulgazione </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65525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soggettive del partenariato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Caratteristiche qualitative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dell’attività di disseminazione e divulgazione dei risultati</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325564897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1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SRG08 - Sostegno ad azioni pilota e di collaudo dell’innovazione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344342248"/>
              </p:ext>
            </p:extLst>
          </p:nvPr>
        </p:nvGraphicFramePr>
        <p:xfrm>
          <a:off x="418986" y="900000"/>
          <a:ext cx="8302428" cy="2737501"/>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52453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47255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extLst>
                  <a:ext uri="{0D108BD9-81ED-4DB2-BD59-A6C34878D82A}">
                    <a16:rowId xmlns:a16="http://schemas.microsoft.com/office/drawing/2014/main" val="1765285357"/>
                  </a:ext>
                </a:extLst>
              </a:tr>
              <a:tr h="34906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154853">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txBody>
                  <a:tcPr marL="96705" marR="96705" marT="48353" marB="48353"/>
                </a:tc>
                <a:extLst>
                  <a:ext uri="{0D108BD9-81ED-4DB2-BD59-A6C34878D82A}">
                    <a16:rowId xmlns:a16="http://schemas.microsoft.com/office/drawing/2014/main" val="2083640151"/>
                  </a:ext>
                </a:extLst>
              </a:tr>
              <a:tr h="348416">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progetti del gruppo operativo del partenariato europeo per l'innovazione (PEI)</a:t>
                      </a:r>
                    </a:p>
                  </a:txBody>
                  <a:tcPr marL="96705" marR="96705" marT="48353" marB="48353"/>
                </a:tc>
                <a:extLst>
                  <a:ext uri="{0D108BD9-81ED-4DB2-BD59-A6C34878D82A}">
                    <a16:rowId xmlns:a16="http://schemas.microsoft.com/office/drawing/2014/main" val="3945149654"/>
                  </a:ext>
                </a:extLst>
              </a:tr>
            </a:tbl>
          </a:graphicData>
        </a:graphic>
      </p:graphicFrame>
      <p:pic>
        <p:nvPicPr>
          <p:cNvPr id="4" name="Immagine 3" descr="Immagine che contiene testo, clipart&#10;&#10;Descrizione generata automaticamente">
            <a:extLst>
              <a:ext uri="{FF2B5EF4-FFF2-40B4-BE49-F238E27FC236}">
                <a16:creationId xmlns:a16="http://schemas.microsoft.com/office/drawing/2014/main" id="{F8A76DDE-E00D-2442-05D7-F89B9852FABA}"/>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29958012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SRG10 - Promozione dei prodotti di qualità</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563316586"/>
              </p:ext>
            </p:extLst>
          </p:nvPr>
        </p:nvGraphicFramePr>
        <p:xfrm>
          <a:off x="414000" y="900000"/>
          <a:ext cx="8278801" cy="3229238"/>
        </p:xfrm>
        <a:graphic>
          <a:graphicData uri="http://schemas.openxmlformats.org/drawingml/2006/table">
            <a:tbl>
              <a:tblPr firstRow="1" bandRow="1">
                <a:tableStyleId>{5940675A-B579-460E-94D1-54222C63F5DA}</a:tableStyleId>
              </a:tblPr>
              <a:tblGrid>
                <a:gridCol w="1630097">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757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sostiene la realizzazione di iniziative di </a:t>
                      </a:r>
                      <a:r>
                        <a:rPr lang="it-IT" sz="1200" b="1"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informazione e promozione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da parte di associazioni di produttori sui regimi di qualità </a:t>
                      </a:r>
                      <a:endParaRPr lang="it-IT" sz="9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 gruppi di produttori, anche temporanei, o le loro associazioni di qualsiasi natura giuridica, incluse le Organizzazioni di produttori e le loro associazioni riconosciute ai sensi della normativa regionale, nazionale e </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unionale</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I Consorzi di tutela (riconosciuti dal Mipaaf); esclusi i Consorzi di tutela dell’olio DOP</a:t>
                      </a:r>
                    </a:p>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Le Reti di impresa fra produttori dei regimi ammessi al sostegno.</a:t>
                      </a: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algn="just"/>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Informazione e promozione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sulle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caratteristiche intrinseche dei prodotti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legate al regime </a:t>
                      </a:r>
                      <a:r>
                        <a:rPr lang="it-IT" sz="1200" b="1"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di qualità</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alimentare interessato, nonché sugli aspetti nutrizionali e salutistici, l'etichettatura, la rintracciabilità, ed i metodi di produzione a basso impatto ed eventualmente gli elevati standard di benessere animale, connessi al disciplinare di produzione.</a:t>
                      </a:r>
                    </a:p>
                  </a:txBody>
                  <a:tcPr marL="96705" marR="96705" marT="48353" marB="48353"/>
                </a:tc>
                <a:extLst>
                  <a:ext uri="{0D108BD9-81ED-4DB2-BD59-A6C34878D82A}">
                    <a16:rowId xmlns:a16="http://schemas.microsoft.com/office/drawing/2014/main" val="2071077278"/>
                  </a:ext>
                </a:extLst>
              </a:tr>
              <a:tr h="67274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Individuazione di priorità tra i diversi regimi di qualità</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delle azioni progettuali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Aggregazione	</a:t>
                      </a:r>
                    </a:p>
                  </a:txBody>
                  <a:tcPr marL="96705" marR="96705" marT="48353" marB="48353"/>
                </a:tc>
                <a:extLst>
                  <a:ext uri="{0D108BD9-81ED-4DB2-BD59-A6C34878D82A}">
                    <a16:rowId xmlns:a16="http://schemas.microsoft.com/office/drawing/2014/main" val="368643834"/>
                  </a:ext>
                </a:extLst>
              </a:tr>
            </a:tbl>
          </a:graphicData>
        </a:graphic>
      </p:graphicFrame>
      <p:pic>
        <p:nvPicPr>
          <p:cNvPr id="3" name="Immagine 2" descr="Immagine che contiene testo, clipart&#10;&#10;Descrizione generata automaticamente">
            <a:extLst>
              <a:ext uri="{FF2B5EF4-FFF2-40B4-BE49-F238E27FC236}">
                <a16:creationId xmlns:a16="http://schemas.microsoft.com/office/drawing/2014/main" id="{54D94D68-7003-7106-6040-B69A8EB54118}"/>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376389766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SRG10 - Promozione dei prodotti di qualità</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923223848"/>
              </p:ext>
            </p:extLst>
          </p:nvPr>
        </p:nvGraphicFramePr>
        <p:xfrm>
          <a:off x="418986" y="900000"/>
          <a:ext cx="8302428" cy="3203378"/>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3324352">
                  <a:extLst>
                    <a:ext uri="{9D8B030D-6E8A-4147-A177-3AD203B41FA5}">
                      <a16:colId xmlns:a16="http://schemas.microsoft.com/office/drawing/2014/main" val="1534540752"/>
                    </a:ext>
                  </a:extLst>
                </a:gridCol>
                <a:gridCol w="3324352">
                  <a:extLst>
                    <a:ext uri="{9D8B030D-6E8A-4147-A177-3AD203B41FA5}">
                      <a16:colId xmlns:a16="http://schemas.microsoft.com/office/drawing/2014/main" val="455681157"/>
                    </a:ext>
                  </a:extLst>
                </a:gridCol>
              </a:tblGrid>
              <a:tr h="62939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p>
                      <a:pPr marL="0" algn="r" defTabSz="457200" rtl="0" eaLnBrk="1" latinLnBrk="0" hangingPunct="1"/>
                      <a:endParaRPr lang="it-IT" sz="1100" b="1"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gridSpan="2">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b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b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30% di produzione dei prodotti rientranti nei regimi di qualità ammessi deve ricadere in Lombardia.</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66516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15.000,00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(iva esclusa)</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400.000,00 €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(iva esclusa)</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35613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70%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Non previsto, in accordo con l’art. 111, comma 2 del Reg. (UE) 2115/2021</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5508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altre operazioni o unità di cooperazione sovvenzionate (escluso il PEI indicato in O.1)</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pic>
        <p:nvPicPr>
          <p:cNvPr id="4" name="Immagine 3" descr="Immagine che contiene testo, clipart&#10;&#10;Descrizione generata automaticamente">
            <a:extLst>
              <a:ext uri="{FF2B5EF4-FFF2-40B4-BE49-F238E27FC236}">
                <a16:creationId xmlns:a16="http://schemas.microsoft.com/office/drawing/2014/main" id="{F8A76DDE-E00D-2442-05D7-F89B9852FABA}"/>
              </a:ext>
            </a:extLst>
          </p:cNvPr>
          <p:cNvPicPr>
            <a:picLocks noChangeAspect="1"/>
          </p:cNvPicPr>
          <p:nvPr/>
        </p:nvPicPr>
        <p:blipFill>
          <a:blip r:embed="rId2"/>
          <a:stretch>
            <a:fillRect/>
          </a:stretch>
        </p:blipFill>
        <p:spPr>
          <a:xfrm>
            <a:off x="301862" y="224072"/>
            <a:ext cx="525171" cy="508760"/>
          </a:xfrm>
          <a:prstGeom prst="rect">
            <a:avLst/>
          </a:prstGeom>
        </p:spPr>
      </p:pic>
    </p:spTree>
    <p:extLst>
      <p:ext uri="{BB962C8B-B14F-4D97-AF65-F5344CB8AC3E}">
        <p14:creationId xmlns:p14="http://schemas.microsoft.com/office/powerpoint/2010/main" val="163625308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728133" y="809729"/>
            <a:ext cx="8269419" cy="3539430"/>
          </a:xfrm>
          <a:prstGeom prst="rect">
            <a:avLst/>
          </a:prstGeom>
          <a:noFill/>
        </p:spPr>
        <p:txBody>
          <a:bodyPr wrap="square" rtlCol="0">
            <a:spAutoFit/>
          </a:bodyPr>
          <a:lstStyle/>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SRD</a:t>
            </a:r>
            <a:r>
              <a:rPr lang="it-IT" sz="2100" b="1" dirty="0">
                <a:solidFill>
                  <a:srgbClr val="92D050"/>
                </a:solidFill>
                <a:latin typeface="Tahoma" panose="020B0604030504040204" pitchFamily="34" charset="0"/>
                <a:ea typeface="Tahoma" panose="020B0604030504040204" pitchFamily="34" charset="0"/>
                <a:cs typeface="Tahoma" panose="020B0604030504040204" pitchFamily="34" charset="0"/>
              </a:rPr>
              <a:t> </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Investimenti, inclusi investimenti nell’irrigazione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SRE – Insediamento giovani agricoltori e avvio nuove </a:t>
            </a: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imprese rurali</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SRG – Cooperazione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SRH – Scambio di conoscenze e diffusione di informazioni </a:t>
            </a:r>
          </a:p>
          <a:p>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            (AKIS)</a:t>
            </a:r>
          </a:p>
          <a:p>
            <a:endParaRPr lang="it-IT" sz="2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SRA – Conservazione </a:t>
            </a:r>
            <a:r>
              <a:rPr lang="it-IT" sz="2000" dirty="0" err="1">
                <a:solidFill>
                  <a:schemeClr val="bg1"/>
                </a:solidFill>
                <a:latin typeface="Tahoma" panose="020B0604030504040204" pitchFamily="34" charset="0"/>
                <a:ea typeface="Tahoma" panose="020B0604030504040204" pitchFamily="34" charset="0"/>
                <a:cs typeface="Tahoma" panose="020B0604030504040204" pitchFamily="34" charset="0"/>
              </a:rPr>
              <a:t>agrobiodiversità</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 banche del germoplasma</a:t>
            </a:r>
          </a:p>
        </p:txBody>
      </p:sp>
      <p:pic>
        <p:nvPicPr>
          <p:cNvPr id="3" name="Immagine 2">
            <a:extLst>
              <a:ext uri="{FF2B5EF4-FFF2-40B4-BE49-F238E27FC236}">
                <a16:creationId xmlns:a16="http://schemas.microsoft.com/office/drawing/2014/main" id="{25BECC4B-56A5-6A6F-8E98-F3E5A96B16C2}"/>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2703" b="94595" l="5096" r="89809">
                        <a14:foregroundMark x1="20382" y1="18243" x2="75159" y2="72297"/>
                        <a14:foregroundMark x1="26115" y1="27027" x2="49682" y2="82432"/>
                        <a14:foregroundMark x1="31210" y1="39189" x2="46497" y2="85135"/>
                        <a14:foregroundMark x1="23567" y1="22297" x2="23567" y2="22297"/>
                        <a14:foregroundMark x1="21019" y1="20946" x2="21019" y2="20946"/>
                        <a14:foregroundMark x1="18471" y1="22973" x2="9554" y2="41892"/>
                        <a14:foregroundMark x1="9554" y1="43243" x2="9554" y2="43243"/>
                        <a14:foregroundMark x1="9554" y1="43243" x2="9554" y2="43243"/>
                        <a14:foregroundMark x1="8917" y1="45946" x2="8917" y2="45946"/>
                        <a14:foregroundMark x1="8917" y1="48649" x2="8917" y2="48649"/>
                        <a14:foregroundMark x1="8917" y1="54054" x2="9554" y2="55405"/>
                        <a14:foregroundMark x1="10191" y1="58784" x2="10828" y2="60135"/>
                        <a14:foregroundMark x1="12102" y1="64189" x2="13376" y2="67568"/>
                        <a14:foregroundMark x1="15287" y1="71622" x2="15287" y2="74324"/>
                        <a14:foregroundMark x1="16561" y1="75676" x2="16561" y2="75676"/>
                        <a14:foregroundMark x1="7006" y1="56757" x2="7006" y2="56081"/>
                        <a14:foregroundMark x1="5732" y1="50000" x2="5732" y2="50000"/>
                        <a14:foregroundMark x1="26752" y1="14865" x2="26752" y2="14865"/>
                        <a14:foregroundMark x1="28025" y1="14865" x2="28025" y2="14865"/>
                        <a14:foregroundMark x1="36943" y1="12162" x2="40127" y2="10811"/>
                        <a14:foregroundMark x1="44586" y1="9459" x2="45860" y2="8784"/>
                        <a14:foregroundMark x1="49045" y1="8784" x2="50318" y2="8784"/>
                        <a14:foregroundMark x1="56051" y1="8784" x2="57962" y2="8784"/>
                        <a14:foregroundMark x1="59873" y1="8784" x2="65605" y2="11486"/>
                        <a14:foregroundMark x1="70701" y1="12838" x2="71975" y2="13514"/>
                        <a14:foregroundMark x1="73885" y1="14865" x2="75796" y2="17568"/>
                        <a14:foregroundMark x1="75796" y1="18243" x2="77070" y2="20946"/>
                        <a14:foregroundMark x1="77707" y1="22973" x2="78981" y2="25676"/>
                        <a14:foregroundMark x1="80255" y1="27703" x2="80255" y2="27703"/>
                        <a14:foregroundMark x1="48408" y1="7432" x2="45860" y2="6757"/>
                        <a14:foregroundMark x1="33121" y1="6757" x2="51592" y2="6757"/>
                        <a14:foregroundMark x1="51592" y1="5405" x2="50318" y2="4730"/>
                        <a14:foregroundMark x1="47134" y1="2703" x2="47134" y2="2703"/>
                        <a14:foregroundMark x1="78344" y1="24324" x2="83439" y2="45270"/>
                        <a14:foregroundMark x1="85350" y1="49324" x2="85350" y2="49324"/>
                        <a14:foregroundMark x1="85350" y1="52703" x2="85350" y2="54054"/>
                        <a14:foregroundMark x1="85350" y1="54730" x2="85350" y2="55405"/>
                        <a14:foregroundMark x1="84713" y1="58784" x2="84076" y2="60135"/>
                        <a14:foregroundMark x1="82166" y1="62838" x2="81529" y2="64865"/>
                        <a14:foregroundMark x1="80255" y1="66892" x2="78981" y2="68243"/>
                        <a14:foregroundMark x1="76433" y1="70270" x2="75796" y2="70946"/>
                        <a14:foregroundMark x1="71975" y1="73649" x2="70701" y2="75000"/>
                        <a14:foregroundMark x1="65605" y1="79054" x2="63694" y2="81757"/>
                        <a14:foregroundMark x1="62420" y1="83108" x2="61783" y2="83784"/>
                        <a14:foregroundMark x1="58599" y1="84459" x2="56051" y2="85135"/>
                        <a14:foregroundMark x1="48408" y1="85811" x2="48408" y2="85811"/>
                        <a14:foregroundMark x1="40764" y1="87162" x2="40764" y2="87162"/>
                        <a14:foregroundMark x1="38854" y1="91216" x2="38854" y2="91216"/>
                        <a14:foregroundMark x1="38854" y1="91216" x2="38854" y2="91216"/>
                        <a14:foregroundMark x1="43949" y1="90541" x2="50955" y2="90541"/>
                        <a14:foregroundMark x1="56688" y1="90541" x2="56688" y2="90541"/>
                        <a14:foregroundMark x1="50955" y1="91216" x2="50955" y2="91216"/>
                        <a14:foregroundMark x1="47134" y1="93243" x2="47134" y2="93243"/>
                        <a14:foregroundMark x1="47134" y1="94595" x2="47134" y2="94595"/>
                        <a14:foregroundMark x1="89809" y1="41216" x2="89809" y2="42568"/>
                      </a14:backgroundRemoval>
                    </a14:imgEffect>
                  </a14:imgLayer>
                </a14:imgProps>
              </a:ext>
            </a:extLst>
          </a:blip>
          <a:stretch>
            <a:fillRect/>
          </a:stretch>
        </p:blipFill>
        <p:spPr>
          <a:xfrm>
            <a:off x="146448" y="3098773"/>
            <a:ext cx="559624" cy="527544"/>
          </a:xfrm>
          <a:prstGeom prst="rect">
            <a:avLst/>
          </a:prstGeom>
        </p:spPr>
      </p:pic>
    </p:spTree>
    <p:extLst>
      <p:ext uri="{BB962C8B-B14F-4D97-AF65-F5344CB8AC3E}">
        <p14:creationId xmlns:p14="http://schemas.microsoft.com/office/powerpoint/2010/main" val="2898955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SRH01 - Erogazione servizi di consulenza</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375419051"/>
              </p:ext>
            </p:extLst>
          </p:nvPr>
        </p:nvGraphicFramePr>
        <p:xfrm>
          <a:off x="414000" y="900000"/>
          <a:ext cx="8302428" cy="360558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 servizi di consulenza aziendale sono volti a soddisfare le esigenze di supporto espresse dalle imprese agricole, forestali e operanti in aree rurali su aspetti tecnici, gestionali, economici, ambientali e sociali e a diffondere le innovazioni sviluppate tramite progetti di ricerca e sviluppo, tenendo conto delle pratiche agronomiche e zootecniche esistenti, anche per quanto riguarda la fornitura di beni pubblici.</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0622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pubblici o privati che prestano servizi di consulenza per il tramite di uno o più consulenti adeguatamente qualificati e formati.</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 servizi di consulenza sono rivolti a tutte le imprese agricole, forestali e operanti in aree rurali e possono prevedere anche attività strumentali funzionali ad una efficace erogazione del servizio (ad esempio analisi chimico-fisiche del suolo, degli alimenti, biologiche, dei mercati, delle condizioni climatiche, piattaforme digitali di servizio, ecc.).</a:t>
                      </a: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Le Regioni garantiscono che vengano offerti come minimo i servizi di consulenza di cui all’art. 15, paragrafo 4, del Reg. 2021/2115</a:t>
                      </a:r>
                      <a:endParaRPr lang="it-IT" sz="8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dei progetti di consulenza</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soggetto prestatore della consulenza</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Tipologia di destinatari con particolare riferimento a giovani e territorialità</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Tematiche di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Collegamento con altri interventi AKIS</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29510213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SRH01 - Erogazione servizi di consulenza</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311545939"/>
              </p:ext>
            </p:extLst>
          </p:nvPr>
        </p:nvGraphicFramePr>
        <p:xfrm>
          <a:off x="418986" y="900000"/>
          <a:ext cx="8340839" cy="3398678"/>
        </p:xfrm>
        <a:graphic>
          <a:graphicData uri="http://schemas.openxmlformats.org/drawingml/2006/table">
            <a:tbl>
              <a:tblPr firstRow="1" bandRow="1">
                <a:tableStyleId>{5940675A-B579-460E-94D1-54222C63F5DA}</a:tableStyleId>
              </a:tblPr>
              <a:tblGrid>
                <a:gridCol w="1661374">
                  <a:extLst>
                    <a:ext uri="{9D8B030D-6E8A-4147-A177-3AD203B41FA5}">
                      <a16:colId xmlns:a16="http://schemas.microsoft.com/office/drawing/2014/main" val="3741012332"/>
                    </a:ext>
                  </a:extLst>
                </a:gridCol>
                <a:gridCol w="6679465">
                  <a:extLst>
                    <a:ext uri="{9D8B030D-6E8A-4147-A177-3AD203B41FA5}">
                      <a16:colId xmlns:a16="http://schemas.microsoft.com/office/drawing/2014/main" val="1534540752"/>
                    </a:ext>
                  </a:extLst>
                </a:gridCol>
              </a:tblGrid>
              <a:tr h="5484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Il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soggetto</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erogatore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della consulenza deve avere almeno una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sede operativa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Regione Lombardia</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fruitori</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della consulenza devono avere almeno una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sede operativa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Regione Lombardia</a:t>
                      </a:r>
                    </a:p>
                  </a:txBody>
                  <a:tcPr marL="96705" marR="96705" marT="48353" marB="48353"/>
                </a:tc>
                <a:extLst>
                  <a:ext uri="{0D108BD9-81ED-4DB2-BD59-A6C34878D82A}">
                    <a16:rowId xmlns:a16="http://schemas.microsoft.com/office/drawing/2014/main" val="2071077278"/>
                  </a:ext>
                </a:extLst>
              </a:tr>
              <a:tr h="34753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consulenti che ricevono un sostegno finalizzato all'inserimento in sistemi di conoscenza e innovazione in campo agricolo (AKIS)</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R.28</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connessi con l'efficacia dell'attuazione in campo ambientale o climatico</a:t>
                      </a:r>
                    </a:p>
                  </a:txBody>
                  <a:tcPr marL="96705" marR="96705" marT="48353" marB="48353"/>
                </a:tc>
                <a:extLst>
                  <a:ext uri="{0D108BD9-81ED-4DB2-BD59-A6C34878D82A}">
                    <a16:rowId xmlns:a16="http://schemas.microsoft.com/office/drawing/2014/main" val="2083640151"/>
                  </a:ext>
                </a:extLst>
              </a:tr>
              <a:tr h="34587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45338592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SRH02 – Formazione dei consulenti </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186665911"/>
              </p:ext>
            </p:extLst>
          </p:nvPr>
        </p:nvGraphicFramePr>
        <p:xfrm>
          <a:off x="414000" y="900000"/>
          <a:ext cx="8302428" cy="3766006"/>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spcAft>
                          <a:spcPts val="200"/>
                        </a:spcAft>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L’intervento è finalizzato al miglioramento dei servizi di consulenza aziendale attraverso la crescita e la condivisione delle conoscenze e delle competenze professionali e al miglioramento delle relazioni tra attori dell’AKIS, anche quelli che operano all’interno della Pubblica amministrazione, promuovendo attività di informazione, formazione e scambi di esperienze professionali.</a:t>
                      </a:r>
                    </a:p>
                  </a:txBody>
                  <a:tcPr marL="96705" marR="96705" marT="48353" marB="48353"/>
                </a:tc>
                <a:extLst>
                  <a:ext uri="{0D108BD9-81ED-4DB2-BD59-A6C34878D82A}">
                    <a16:rowId xmlns:a16="http://schemas.microsoft.com/office/drawing/2014/main" val="3168748469"/>
                  </a:ext>
                </a:extLst>
              </a:tr>
              <a:tr h="36184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just"/>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Regione attraverso gli enti strumentali e Società in house</a:t>
                      </a: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Le tematiche delle attività rispondono alle analisi dei fabbisogni formativi realizzate tenendo in dovuta considerazione sia gli aspetti teorico-pratici sia quelli metodologici</a:t>
                      </a:r>
                      <a:endPar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Team di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delle tematiche affrontate con gli obiettivi generali e specifici della PAC</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specifiche tematiche e/o obiettivi e/o ricaduta territoriale e/o tipologia di azioni attivate</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Connessione con i progetti dei GO del PEI e/o con quelli di ricerca e innovazione sostenuti da altri fondi comunitari, nazionali e regionali</a:t>
                      </a:r>
                      <a:endParaRPr lang="it-IT" sz="12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19354116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728133" y="809729"/>
            <a:ext cx="7687733" cy="3185487"/>
          </a:xfrm>
          <a:prstGeom prst="rect">
            <a:avLst/>
          </a:prstGeom>
          <a:noFill/>
        </p:spPr>
        <p:txBody>
          <a:bodyPr wrap="square" rtlCol="0">
            <a:spAutoFit/>
          </a:bodyPr>
          <a:lstStyle/>
          <a:p>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SRD – Investimenti, inclusi investimenti nell’irrigazione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SRE – Insediamento giovani agricoltori e avvio nuove imprese  </a:t>
            </a: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a:t>
            </a: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rurali</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SRG – Cooperazione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SRH – Scambio di conoscenze e diffusione di informazioni (AKIS)</a:t>
            </a:r>
          </a:p>
          <a:p>
            <a:endParaRPr lang="it-IT" sz="2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SRA – Conservazione </a:t>
            </a:r>
            <a:r>
              <a:rPr lang="it-IT" sz="2000" dirty="0" err="1">
                <a:solidFill>
                  <a:schemeClr val="bg1"/>
                </a:solidFill>
                <a:latin typeface="Tahoma" panose="020B0604030504040204" pitchFamily="34" charset="0"/>
                <a:ea typeface="Tahoma" panose="020B0604030504040204" pitchFamily="34" charset="0"/>
                <a:cs typeface="Tahoma" panose="020B0604030504040204" pitchFamily="34" charset="0"/>
              </a:rPr>
              <a:t>agrobiodiversità</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 banche del germoplasma</a:t>
            </a:r>
          </a:p>
        </p:txBody>
      </p:sp>
      <p:pic>
        <p:nvPicPr>
          <p:cNvPr id="2" name="Immagine 1">
            <a:extLst>
              <a:ext uri="{FF2B5EF4-FFF2-40B4-BE49-F238E27FC236}">
                <a16:creationId xmlns:a16="http://schemas.microsoft.com/office/drawing/2014/main" id="{804E53D3-E750-D298-EB1E-E1C1295F6F48}"/>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9877" b="93827" l="8537" r="90244">
                        <a14:foregroundMark x1="28049" y1="16049" x2="67073" y2="59259"/>
                        <a14:foregroundMark x1="32927" y1="28395" x2="31707" y2="27160"/>
                        <a14:foregroundMark x1="40244" y1="30864" x2="76829" y2="48148"/>
                        <a14:foregroundMark x1="76829" y1="39506" x2="64634" y2="64198"/>
                        <a14:foregroundMark x1="64634" y1="65432" x2="64634" y2="76543"/>
                        <a14:foregroundMark x1="74390" y1="56790" x2="74390" y2="56790"/>
                        <a14:foregroundMark x1="68293" y1="61728" x2="53659" y2="72840"/>
                        <a14:foregroundMark x1="63415" y1="72840" x2="63415" y2="72840"/>
                        <a14:foregroundMark x1="39024" y1="77778" x2="39024" y2="77778"/>
                        <a14:foregroundMark x1="36585" y1="79012" x2="36585" y2="79012"/>
                        <a14:foregroundMark x1="40244" y1="74074" x2="37805" y2="71605"/>
                        <a14:foregroundMark x1="25610" y1="64198" x2="25610" y2="64198"/>
                        <a14:foregroundMark x1="25610" y1="56790" x2="25610" y2="56790"/>
                        <a14:foregroundMark x1="20732" y1="50617" x2="20732" y2="50617"/>
                        <a14:foregroundMark x1="19512" y1="45679" x2="19512" y2="45679"/>
                        <a14:foregroundMark x1="24390" y1="33333" x2="24390" y2="33333"/>
                        <a14:foregroundMark x1="39024" y1="41975" x2="39024" y2="44444"/>
                        <a14:foregroundMark x1="25610" y1="16049" x2="25610" y2="16049"/>
                        <a14:foregroundMark x1="18293" y1="16049" x2="18293" y2="16049"/>
                        <a14:foregroundMark x1="18293" y1="16049" x2="8537" y2="56790"/>
                        <a14:foregroundMark x1="20732" y1="18519" x2="52439" y2="14815"/>
                        <a14:foregroundMark x1="30488" y1="12346" x2="90244" y2="45679"/>
                        <a14:foregroundMark x1="87805" y1="40741" x2="87805" y2="38272"/>
                        <a14:foregroundMark x1="85366" y1="33333" x2="85366" y2="33333"/>
                        <a14:foregroundMark x1="81707" y1="28395" x2="81707" y2="28395"/>
                        <a14:foregroundMark x1="80488" y1="27160" x2="80488" y2="27160"/>
                        <a14:foregroundMark x1="76829" y1="24691" x2="76829" y2="24691"/>
                        <a14:foregroundMark x1="19512" y1="67901" x2="19512" y2="67901"/>
                        <a14:foregroundMark x1="15854" y1="67901" x2="15854" y2="67901"/>
                        <a14:foregroundMark x1="13415" y1="67901" x2="13415" y2="67901"/>
                        <a14:foregroundMark x1="13415" y1="67901" x2="13415" y2="67901"/>
                        <a14:foregroundMark x1="24390" y1="79012" x2="24390" y2="79012"/>
                        <a14:foregroundMark x1="25610" y1="79012" x2="25610" y2="79012"/>
                        <a14:foregroundMark x1="17073" y1="77778" x2="17073" y2="77778"/>
                        <a14:foregroundMark x1="14634" y1="74074" x2="14634" y2="74074"/>
                        <a14:foregroundMark x1="10976" y1="71605" x2="10976" y2="71605"/>
                        <a14:foregroundMark x1="36585" y1="86420" x2="36585" y2="86420"/>
                        <a14:foregroundMark x1="34146" y1="87654" x2="34146" y2="87654"/>
                        <a14:foregroundMark x1="47561" y1="93827" x2="47561" y2="93827"/>
                        <a14:foregroundMark x1="57317" y1="91358" x2="57317" y2="91358"/>
                      </a14:backgroundRemoval>
                    </a14:imgEffect>
                  </a14:imgLayer>
                </a14:imgProps>
              </a:ext>
            </a:extLst>
          </a:blip>
          <a:stretch>
            <a:fillRect/>
          </a:stretch>
        </p:blipFill>
        <p:spPr>
          <a:xfrm>
            <a:off x="165710" y="758929"/>
            <a:ext cx="520090" cy="513748"/>
          </a:xfrm>
          <a:prstGeom prst="rect">
            <a:avLst/>
          </a:prstGeom>
        </p:spPr>
      </p:pic>
    </p:spTree>
    <p:extLst>
      <p:ext uri="{BB962C8B-B14F-4D97-AF65-F5344CB8AC3E}">
        <p14:creationId xmlns:p14="http://schemas.microsoft.com/office/powerpoint/2010/main" val="24926500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SRH02 – Formazione dei consulenti </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923288375"/>
              </p:ext>
            </p:extLst>
          </p:nvPr>
        </p:nvGraphicFramePr>
        <p:xfrm>
          <a:off x="418986" y="900000"/>
          <a:ext cx="8302428" cy="2677303"/>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47255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consulenti che ricevono un sostegno finalizzato all'inserimento in sistemi di conoscenza e innovazione in campo agricolo (AKIS)</a:t>
                      </a:r>
                    </a:p>
                  </a:txBody>
                  <a:tcPr marL="96705" marR="96705" marT="48353" marB="48353"/>
                </a:tc>
                <a:extLst>
                  <a:ext uri="{0D108BD9-81ED-4DB2-BD59-A6C34878D82A}">
                    <a16:rowId xmlns:a16="http://schemas.microsoft.com/office/drawing/2014/main" val="2083640151"/>
                  </a:ext>
                </a:extLst>
              </a:tr>
              <a:tr h="5508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2454119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8460000" cy="1087336"/>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000" dirty="0">
                <a:latin typeface="Tahoma" panose="020B0604030504040204" pitchFamily="34" charset="0"/>
                <a:ea typeface="Tahoma" panose="020B0604030504040204" pitchFamily="34" charset="0"/>
                <a:cs typeface="Tahoma" panose="020B0604030504040204" pitchFamily="34" charset="0"/>
              </a:rPr>
              <a:t>SRH03 – Formazione degli imprenditori agricoli, degli addetti alle imprese operanti nei settori agricoltura, zootecnia, industrie alimentari, e degli altri soggetti privati e pubblici funzionali allo sviluppo delle aree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826698242"/>
              </p:ext>
            </p:extLst>
          </p:nvPr>
        </p:nvGraphicFramePr>
        <p:xfrm>
          <a:off x="414000" y="1440000"/>
          <a:ext cx="8302428" cy="3209519"/>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29432">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spcBef>
                          <a:spcPts val="200"/>
                        </a:spcBef>
                        <a:spcAft>
                          <a:spcPts val="200"/>
                        </a:spcAft>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è finalizzato alla crescita delle competenze e capacità professionali degli addetti operanti a vario titolo nel settore agricolo, forestale e nei territori rurali. </a:t>
                      </a:r>
                    </a:p>
                  </a:txBody>
                  <a:tcPr marL="96705" marR="96705" marT="48353" marB="48353"/>
                </a:tc>
                <a:extLst>
                  <a:ext uri="{0D108BD9-81ED-4DB2-BD59-A6C34878D82A}">
                    <a16:rowId xmlns:a16="http://schemas.microsoft.com/office/drawing/2014/main" val="3168748469"/>
                  </a:ext>
                </a:extLst>
              </a:tr>
              <a:tr h="51165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Formazione accreditati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prestatori di consulenza</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ricerca, Università e Scuole di studi superiori universitari pubblici e privati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Istituti tecnici superiori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Altri soggetti pubblici e privati attivi nell’ambito dell’AKIS</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Regioni e Province autonome anche attraverso i loro Enti strumentali, Agenzie e Società in house</a:t>
                      </a:r>
                    </a:p>
                  </a:txBody>
                  <a:tcPr marL="96705" marR="96705" marT="48353" marB="48353"/>
                </a:tc>
                <a:extLst>
                  <a:ext uri="{0D108BD9-81ED-4DB2-BD59-A6C34878D82A}">
                    <a16:rowId xmlns:a16="http://schemas.microsoft.com/office/drawing/2014/main" val="1160760451"/>
                  </a:ext>
                </a:extLst>
              </a:tr>
              <a:tr h="85251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algn="just">
                        <a:spcBef>
                          <a:spcPts val="200"/>
                        </a:spcBef>
                        <a:spcAft>
                          <a:spcPts val="200"/>
                        </a:spcAft>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sostiene la formazione e l’aggiornamento professionale dei soggetti destinatari, anche in sinergia tra di loro, attraverso attività di gruppo e individuali quali corsi, visite aziendali, sessioni pratiche, scambi di esperienze professionali, coaching, tutoraggio, stage, ecc.</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57517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delle tematiche affrontate con gli obiettivi generali e specifici della PAC</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specifiche tematiche e/o obiettivi e/o ricaduta territoriale</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45155172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476172109"/>
              </p:ext>
            </p:extLst>
          </p:nvPr>
        </p:nvGraphicFramePr>
        <p:xfrm>
          <a:off x="418986" y="1440000"/>
          <a:ext cx="8302428" cy="3124188"/>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427301">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fruitori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delle iniziative di formazione devono avere una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sede operativa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Regione Lombardia</a:t>
                      </a:r>
                    </a:p>
                  </a:txBody>
                  <a:tcPr marL="96705" marR="96705" marT="48353" marB="48353"/>
                </a:tc>
                <a:extLst>
                  <a:ext uri="{0D108BD9-81ED-4DB2-BD59-A6C34878D82A}">
                    <a16:rowId xmlns:a16="http://schemas.microsoft.com/office/drawing/2014/main" val="2071077278"/>
                  </a:ext>
                </a:extLst>
              </a:tr>
              <a:tr h="29369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3007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3007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375980">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consulenti che ricevono un sostegno finalizzato all'inserimento in sistemi di conoscenza e innovazione in campo agricolo (AKIS)</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R.28</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connessi con l'efficacia dell'attuazione in campo ambientale o climatico</a:t>
                      </a:r>
                    </a:p>
                  </a:txBody>
                  <a:tcPr marL="96705" marR="96705" marT="48353" marB="48353"/>
                </a:tc>
                <a:extLst>
                  <a:ext uri="{0D108BD9-81ED-4DB2-BD59-A6C34878D82A}">
                    <a16:rowId xmlns:a16="http://schemas.microsoft.com/office/drawing/2014/main" val="2083640151"/>
                  </a:ext>
                </a:extLst>
              </a:tr>
              <a:tr h="25290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sp>
        <p:nvSpPr>
          <p:cNvPr id="4" name="Titolo 1">
            <a:extLst>
              <a:ext uri="{FF2B5EF4-FFF2-40B4-BE49-F238E27FC236}">
                <a16:creationId xmlns:a16="http://schemas.microsoft.com/office/drawing/2014/main" id="{354F5CD8-F3B4-F906-0FB7-680EB9842D00}"/>
              </a:ext>
            </a:extLst>
          </p:cNvPr>
          <p:cNvSpPr txBox="1">
            <a:spLocks/>
          </p:cNvSpPr>
          <p:nvPr/>
        </p:nvSpPr>
        <p:spPr>
          <a:xfrm>
            <a:off x="684000" y="135072"/>
            <a:ext cx="8460000" cy="1087336"/>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000" dirty="0">
                <a:latin typeface="Tahoma" panose="020B0604030504040204" pitchFamily="34" charset="0"/>
                <a:ea typeface="Tahoma" panose="020B0604030504040204" pitchFamily="34" charset="0"/>
                <a:cs typeface="Tahoma" panose="020B0604030504040204" pitchFamily="34" charset="0"/>
              </a:rPr>
              <a:t>SRH03 – Formazione degli imprenditori agricoli, degli addetti alle imprese operanti nei settori agricoltura, zootecnia, industrie alimentari, e degli altri soggetti privati e pubblici funzionali allo sviluppo delle aree rurali</a:t>
            </a:r>
          </a:p>
        </p:txBody>
      </p:sp>
    </p:spTree>
    <p:extLst>
      <p:ext uri="{BB962C8B-B14F-4D97-AF65-F5344CB8AC3E}">
        <p14:creationId xmlns:p14="http://schemas.microsoft.com/office/powerpoint/2010/main" val="29018225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SRH04 - Azioni di informazione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1250427105"/>
              </p:ext>
            </p:extLst>
          </p:nvPr>
        </p:nvGraphicFramePr>
        <p:xfrm>
          <a:off x="414000" y="721343"/>
          <a:ext cx="8302428" cy="4025628"/>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688168">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spcAft>
                          <a:spcPts val="200"/>
                        </a:spcAft>
                      </a:pPr>
                      <a:r>
                        <a:rPr lang="it-IT" sz="1055" dirty="0">
                          <a:effectLst/>
                          <a:latin typeface="Tahoma" panose="020B0604030504040204" pitchFamily="34" charset="0"/>
                          <a:ea typeface="Tahoma" panose="020B0604030504040204" pitchFamily="34" charset="0"/>
                          <a:cs typeface="Tahoma" panose="020B0604030504040204" pitchFamily="34" charset="0"/>
                        </a:rPr>
                        <a:t>L’intervento intende favorire, diffondere e condividere la conoscenza, le esperienze e le opportunità, l'innovazione e i risultati della ricerca e la digitalizzazione nel settore agroforestale e nelle zone rurali. I destinatari delle attività di informazione sono gli addetti dei settori agricolo, forestale, gli altri soggetti pubblici e privati e i gestori del territorio operanti nelle zone rurali, e più in generale i cittadini e i consumatori.</a:t>
                      </a: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171450" indent="-171450" algn="just">
                        <a:buFontTx/>
                        <a:buChar cha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Formazione accreditati -  Soggetti prestatori di consulenza</a:t>
                      </a:r>
                    </a:p>
                    <a:p>
                      <a:pPr marL="171450" indent="-171450" algn="just">
                        <a:buFontTx/>
                        <a:buChar cha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ricerca, Università e Scuole di studi superiori universitari pubblici e privati</a:t>
                      </a:r>
                    </a:p>
                    <a:p>
                      <a:pPr marL="171450" indent="-171450" algn="just">
                        <a:buFontTx/>
                        <a:buChar cha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Istituti tecnici superiori - Istituti di istruzione tecnici e professionali</a:t>
                      </a:r>
                    </a:p>
                    <a:p>
                      <a:pPr marL="171450" indent="-171450" algn="just">
                        <a:buFontTx/>
                        <a:buChar cha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Altri soggetti pubblici e privati attivi nell’ambito dell’AKIS</a:t>
                      </a:r>
                    </a:p>
                    <a:p>
                      <a:pPr marL="171450" indent="-171450" algn="just">
                        <a:buFontTx/>
                        <a:buChar cha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Regioni e Province autonome anche attraverso i loro Enti strumentali, Agenzie e Società in house</a:t>
                      </a:r>
                    </a:p>
                  </a:txBody>
                  <a:tcPr marL="96705" marR="96705" marT="48353" marB="48353"/>
                </a:tc>
                <a:extLst>
                  <a:ext uri="{0D108BD9-81ED-4DB2-BD59-A6C34878D82A}">
                    <a16:rowId xmlns:a16="http://schemas.microsoft.com/office/drawing/2014/main" val="1160760451"/>
                  </a:ext>
                </a:extLst>
              </a:tr>
              <a:tr h="34669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algn="just">
                        <a:spcBef>
                          <a:spcPts val="200"/>
                        </a:spcBef>
                        <a:spcAft>
                          <a:spcPts val="200"/>
                        </a:spcAft>
                      </a:pPr>
                      <a:r>
                        <a:rPr lang="it-IT" sz="1055" dirty="0">
                          <a:effectLst/>
                          <a:latin typeface="Tahoma" panose="020B0604030504040204" pitchFamily="34" charset="0"/>
                          <a:ea typeface="Tahoma" panose="020B0604030504040204" pitchFamily="34" charset="0"/>
                          <a:cs typeface="Tahoma" panose="020B0604030504040204" pitchFamily="34" charset="0"/>
                        </a:rPr>
                        <a:t>Le Azioni previste dall’Intervento sono riconducibili a: iniziative di confronto (sportelli informativi, incontri tecnici, convegni, seminari ecc.), prodotti informativi (bollettini, newsletter, opuscoli, pubblicazioni, schede, ecc.) su supporto multimediale o tramite strumenti social/web e altre iniziative idonee alla diffusione delle informazioni. </a:t>
                      </a:r>
                    </a:p>
                    <a:p>
                      <a:pPr algn="just">
                        <a:spcBef>
                          <a:spcPts val="200"/>
                        </a:spcBef>
                        <a:spcAft>
                          <a:spcPts val="200"/>
                        </a:spcAft>
                      </a:pPr>
                      <a:r>
                        <a:rPr lang="it-IT" sz="1055" dirty="0">
                          <a:effectLst/>
                          <a:latin typeface="Tahoma" panose="020B0604030504040204" pitchFamily="34" charset="0"/>
                          <a:ea typeface="Tahoma" panose="020B0604030504040204" pitchFamily="34" charset="0"/>
                          <a:cs typeface="Tahoma" panose="020B0604030504040204" pitchFamily="34" charset="0"/>
                        </a:rPr>
                        <a:t>I progetti informativi sono collegati alle tematiche indicate nell’art. 15, paragrafo 4) del Reg. (UE) 2021/2115. Tra le attività previste dall’intervento sono incluse la diffusione dei progetti GO, delle loro sintesi e dei risultati realizzati. Per accedere al finanziamento, le attività dovranno essere organizzate in progetti di informazione. </a:t>
                      </a:r>
                      <a:endPar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progetto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Team di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delle tematiche affrontate con gli obiettivi generali e specifici della PAC</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specifiche tematiche e/o obiettivi e/o ricaduta territoriale e/o tipologia di attività sulla</a:t>
                      </a:r>
                    </a:p>
                    <a:p>
                      <a:pPr marL="0" marR="0" lvl="0" indent="0" algn="just" defTabSz="457200" rtl="0" eaLnBrk="1" fontAlgn="auto" latinLnBrk="0" hangingPunct="1">
                        <a:lnSpc>
                          <a:spcPct val="100000"/>
                        </a:lnSpc>
                        <a:spcBef>
                          <a:spcPts val="50"/>
                        </a:spcBef>
                        <a:spcAft>
                          <a:spcPts val="0"/>
                        </a:spcAft>
                        <a:buClrTx/>
                        <a:buSzTx/>
                        <a:buFontTx/>
                        <a:buNone/>
                        <a:tabLst/>
                        <a:defRPr/>
                      </a:pPr>
                      <a:r>
                        <a:rPr lang="it-IT" sz="1055" b="0" kern="1200" dirty="0">
                          <a:solidFill>
                            <a:schemeClr val="dk1"/>
                          </a:solidFill>
                          <a:latin typeface="Tahoma" panose="020B0604030504040204" pitchFamily="34" charset="0"/>
                          <a:ea typeface="Tahoma" panose="020B0604030504040204" pitchFamily="34" charset="0"/>
                          <a:cs typeface="Tahoma" panose="020B0604030504040204" pitchFamily="34" charset="0"/>
                        </a:rPr>
                        <a:t>base delle diverse esigenze regionali e/o locali</a:t>
                      </a:r>
                      <a:endParaRPr lang="it-IT" sz="1055"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116756898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SRH04 - Azioni di informazione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905482387"/>
              </p:ext>
            </p:extLst>
          </p:nvPr>
        </p:nvGraphicFramePr>
        <p:xfrm>
          <a:off x="418986" y="900000"/>
          <a:ext cx="8302428" cy="2412112"/>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45716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3282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txBody>
                  <a:tcPr marL="96705" marR="96705" marT="48353" marB="48353"/>
                </a:tc>
                <a:extLst>
                  <a:ext uri="{0D108BD9-81ED-4DB2-BD59-A6C34878D82A}">
                    <a16:rowId xmlns:a16="http://schemas.microsoft.com/office/drawing/2014/main" val="2083640151"/>
                  </a:ext>
                </a:extLst>
              </a:tr>
              <a:tr h="3080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8248690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79014" y="60841"/>
            <a:ext cx="77724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SRH05 - Azioni dimostrative per il settore agricolo, forestale ed i territori rurali</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802289619"/>
              </p:ext>
            </p:extLst>
          </p:nvPr>
        </p:nvGraphicFramePr>
        <p:xfrm>
          <a:off x="548097" y="719367"/>
          <a:ext cx="8302428" cy="4113004"/>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spcBef>
                          <a:spcPts val="200"/>
                        </a:spcBef>
                        <a:spcAft>
                          <a:spcPts val="200"/>
                        </a:spcAft>
                      </a:pPr>
                      <a:r>
                        <a:rPr lang="it-IT" sz="1100" dirty="0">
                          <a:effectLst/>
                          <a:latin typeface="Tahoma" panose="020B0604030504040204" pitchFamily="34" charset="0"/>
                          <a:ea typeface="Tahoma" panose="020B0604030504040204" pitchFamily="34" charset="0"/>
                          <a:cs typeface="Tahoma" panose="020B0604030504040204" pitchFamily="34" charset="0"/>
                        </a:rPr>
                        <a:t>L’intervento è finalizzato a sostenere progetti dimostrativi in grado di favorire il rafforzamento e lo scambio di conoscenze a favore degli addetti dei settori agricolo, forestale, degli altri soggetti pubblici e privati e dei gestori del territorio operanti nelle zone rurali e, più in generale, dei cittadini e dei consumatori mediante la verifica diretta, in presenza o a distanza, delle opportunità offerte dalle innovazioni e dai risultati della ricerca. </a:t>
                      </a:r>
                      <a:endParaRPr lang="it-IT" sz="1400" dirty="0">
                        <a:effectLs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Formazione accreditati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prestatori di consulenza</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Enti di ricerca, Università e Scuole di studi superiori universitari pubblici e privati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Istituti tecnici superiori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Istituti di istruzione tecnici e professionali</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Altri soggetti pubblici e privati attivi nell’ambito dell’AKIS</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Regioni e Province autonome anche attraverso i loro Enti strumentali, Agenzie e Società in house</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algn="just">
                        <a:spcBef>
                          <a:spcPts val="200"/>
                        </a:spcBef>
                        <a:spcAft>
                          <a:spcPts val="200"/>
                        </a:spcAft>
                      </a:pPr>
                      <a:r>
                        <a:rPr lang="it-IT" sz="1100" dirty="0">
                          <a:effectLst/>
                          <a:latin typeface="Tahoma" panose="020B0604030504040204" pitchFamily="34" charset="0"/>
                          <a:ea typeface="Tahoma" panose="020B0604030504040204" pitchFamily="34" charset="0"/>
                          <a:cs typeface="Tahoma" panose="020B0604030504040204" pitchFamily="34" charset="0"/>
                        </a:rPr>
                        <a:t>Le attività dimostrative consistono nella realizzazione, ad esempio, di prove in campo e operative, attività di collaudo, esercitazioni finalizzate alla divulgazione di innovazioni tecnologiche, tecniche di processo, di prodotto, organizzative, ecc., inerenti al settore agroalimentare e forestale in termini produttivi, sociali e ambientali e le azioni connesse alla dimostrazione (visite, open day, seminari, webinar, ecc.). La dimostrazione è ospitata da aziende in condizioni produttive reali e presso centri sperimentali, anche utilizzando strumenti virtuali e “on-line” per comunicare con gli utenti.</a:t>
                      </a:r>
                    </a:p>
                  </a:txBody>
                  <a:tcPr marL="96705" marR="96705" marT="48353" marB="48353"/>
                </a:tc>
                <a:extLst>
                  <a:ext uri="{0D108BD9-81ED-4DB2-BD59-A6C34878D82A}">
                    <a16:rowId xmlns:a16="http://schemas.microsoft.com/office/drawing/2014/main" val="2071077278"/>
                  </a:ext>
                </a:extLst>
              </a:tr>
              <a:tr h="76512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progetto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Team di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delle tematiche affrontate con gli obiettivi generali e specifici della PAC</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specifiche tematiche e/o obiettivi e/o ricaduta territoriale e/o tipologia di azioni attivate</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418282210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SRH05 - Azioni dimostrative per il settore agricolo, forestale ed i territori rurali</a:t>
            </a:r>
          </a:p>
        </p:txBody>
      </p:sp>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graphicFrame>
        <p:nvGraphicFramePr>
          <p:cNvPr id="3" name="Tabella 12">
            <a:extLst>
              <a:ext uri="{FF2B5EF4-FFF2-40B4-BE49-F238E27FC236}">
                <a16:creationId xmlns:a16="http://schemas.microsoft.com/office/drawing/2014/main" id="{63B5B338-E760-8569-0970-0F08FFC3BB22}"/>
              </a:ext>
            </a:extLst>
          </p:cNvPr>
          <p:cNvGraphicFramePr>
            <a:graphicFrameLocks noGrp="1"/>
          </p:cNvGraphicFramePr>
          <p:nvPr>
            <p:extLst>
              <p:ext uri="{D42A27DB-BD31-4B8C-83A1-F6EECF244321}">
                <p14:modId xmlns:p14="http://schemas.microsoft.com/office/powerpoint/2010/main" val="2222823153"/>
              </p:ext>
            </p:extLst>
          </p:nvPr>
        </p:nvGraphicFramePr>
        <p:xfrm>
          <a:off x="418986" y="900000"/>
          <a:ext cx="8302428" cy="2412112"/>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457162">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3282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txBody>
                  <a:tcPr marL="96705" marR="96705" marT="48353" marB="48353"/>
                </a:tc>
                <a:extLst>
                  <a:ext uri="{0D108BD9-81ED-4DB2-BD59-A6C34878D82A}">
                    <a16:rowId xmlns:a16="http://schemas.microsoft.com/office/drawing/2014/main" val="2083640151"/>
                  </a:ext>
                </a:extLst>
              </a:tr>
              <a:tr h="3080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382340260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SRH06 - Servizi di back office per l'AKIS</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4269789188"/>
              </p:ext>
            </p:extLst>
          </p:nvPr>
        </p:nvGraphicFramePr>
        <p:xfrm>
          <a:off x="414000" y="900000"/>
          <a:ext cx="8302428" cy="3912889"/>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lnSpc>
                          <a:spcPct val="115000"/>
                        </a:lnSpc>
                        <a:spcAft>
                          <a:spcPts val="0"/>
                        </a:spcAft>
                      </a:pPr>
                      <a:r>
                        <a:rPr lang="it-IT" sz="1100" dirty="0">
                          <a:effectLst/>
                          <a:latin typeface="Tahoma" panose="020B0604030504040204" pitchFamily="34" charset="0"/>
                          <a:ea typeface="Tahoma" panose="020B0604030504040204" pitchFamily="34" charset="0"/>
                          <a:cs typeface="Tahoma" panose="020B0604030504040204" pitchFamily="34" charset="0"/>
                        </a:rPr>
                        <a:t>L’intervento sostiene i servizi di back office al fine di fornire informazioni e supporti specialistici per i consulenti e gli altri attori dell’AKIS in materia, ad esempio, di: uso delle risorse naturali (acqua, suolo, aria); eventi atmosferici e cambiamenti climatici; problemi connessi ai settori zootecnico, forestale e alle produzioni vegetali (inclusa la loro difesa); condizioni dei mercati; gestione dell’impresa. I suddetti servizi saranno forniti da soggetti esperti, in relazione a necessità e temi di interesse degli attori AKIS che lavorano nelle aree rurali e con le imprese. </a:t>
                      </a:r>
                    </a:p>
                    <a:p>
                      <a:pPr algn="just"/>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168748469"/>
                  </a:ext>
                </a:extLst>
              </a:tr>
              <a:tr h="32917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Regione attraverso gli enti strumentali e Società in house</a:t>
                      </a: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lvl="0" indent="0" algn="just" defTabSz="457200" rtl="0" eaLnBrk="1" latinLnBrk="0" hangingPunct="1">
                        <a:lnSpc>
                          <a:spcPct val="115000"/>
                        </a:lnSpc>
                        <a:spcAft>
                          <a:spcPts val="0"/>
                        </a:spcAft>
                        <a:buFont typeface="+mj-lt"/>
                        <a:buNone/>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Realizzare, potenziare e integrare reti di monitoraggio per la raccolta dati, analisi (comprese quelle di laboratorio) e informazioni, incluse quelle provenienti da azioni/progetti di sperimentazione;</a:t>
                      </a:r>
                    </a:p>
                    <a:p>
                      <a:pPr marL="0" lvl="0" indent="0" algn="just" defTabSz="457200" rtl="0" eaLnBrk="1" latinLnBrk="0" hangingPunct="1">
                        <a:spcAft>
                          <a:spcPts val="0"/>
                        </a:spcAft>
                        <a:buFont typeface="+mj-lt"/>
                        <a:buNone/>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Realizzare e rendere disponibili ai consulenti e all’AKIS banche dati regionali, nazionali, internazionali;</a:t>
                      </a:r>
                    </a:p>
                    <a:p>
                      <a:pPr marL="0" lvl="0" indent="0" algn="just" defTabSz="457200" rtl="0" eaLnBrk="1" latinLnBrk="0" hangingPunct="1">
                        <a:spcAft>
                          <a:spcPts val="0"/>
                        </a:spcAft>
                        <a:buFont typeface="+mj-lt"/>
                        <a:buNone/>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Sviluppare e rendere disponibili strumenti digitali anche per realizzare elaborazioni complesse (DSS, IA, ecc.);</a:t>
                      </a:r>
                    </a:p>
                    <a:p>
                      <a:pPr marL="0" lvl="0" indent="0" algn="just" defTabSz="457200" rtl="0" eaLnBrk="1" latinLnBrk="0" hangingPunct="1">
                        <a:spcAft>
                          <a:spcPts val="0"/>
                        </a:spcAft>
                        <a:buFont typeface="+mj-lt"/>
                        <a:buNone/>
                      </a:pPr>
                      <a:r>
                        <a:rPr lang="it-IT" sz="11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Realizzare attività di networking e comunità virtuali tra consulenti e gli altri attori dell’AKIS, a livello regionale, nazionale e internazionale.</a:t>
                      </a: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progetto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Qualità del Team di progetto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Coerenza delle tematiche affrontate con gli obiettivi generali e specifici della PAC</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Premialità per specifiche tematiche e/o obiettivi e/o ricaduta territoriale e/o tipologia di attività</a:t>
                      </a:r>
                    </a:p>
                  </a:txBody>
                  <a:tcPr marL="96705" marR="96705" marT="48353" marB="48353"/>
                </a:tc>
                <a:extLst>
                  <a:ext uri="{0D108BD9-81ED-4DB2-BD59-A6C34878D82A}">
                    <a16:rowId xmlns:a16="http://schemas.microsoft.com/office/drawing/2014/main" val="368643834"/>
                  </a:ext>
                </a:extLst>
              </a:tr>
            </a:tbl>
          </a:graphicData>
        </a:graphic>
      </p:graphicFrame>
      <p:pic>
        <p:nvPicPr>
          <p:cNvPr id="2" name="Immagine 1">
            <a:extLst>
              <a:ext uri="{FF2B5EF4-FFF2-40B4-BE49-F238E27FC236}">
                <a16:creationId xmlns:a16="http://schemas.microsoft.com/office/drawing/2014/main" id="{4B7C8BBD-1D8E-75CB-313B-7FD368F47864}"/>
              </a:ext>
            </a:extLst>
          </p:cNvPr>
          <p:cNvPicPr>
            <a:picLocks noChangeAspect="1"/>
          </p:cNvPicPr>
          <p:nvPr/>
        </p:nvPicPr>
        <p:blipFill>
          <a:blip r:embed="rId2"/>
          <a:stretch>
            <a:fillRect/>
          </a:stretch>
        </p:blipFill>
        <p:spPr>
          <a:xfrm>
            <a:off x="293475" y="235560"/>
            <a:ext cx="515324" cy="485783"/>
          </a:xfrm>
          <a:prstGeom prst="rect">
            <a:avLst/>
          </a:prstGeom>
        </p:spPr>
      </p:pic>
    </p:spTree>
    <p:extLst>
      <p:ext uri="{BB962C8B-B14F-4D97-AF65-F5344CB8AC3E}">
        <p14:creationId xmlns:p14="http://schemas.microsoft.com/office/powerpoint/2010/main" val="295306750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SRH06 - Servizi di back office per l'AKIS</a:t>
            </a:r>
          </a:p>
        </p:txBody>
      </p:sp>
      <p:pic>
        <p:nvPicPr>
          <p:cNvPr id="2" name="Immagine 1">
            <a:extLst>
              <a:ext uri="{FF2B5EF4-FFF2-40B4-BE49-F238E27FC236}">
                <a16:creationId xmlns:a16="http://schemas.microsoft.com/office/drawing/2014/main" id="{7F345CCF-6DC2-1617-CC09-B64C8786D376}"/>
              </a:ext>
            </a:extLst>
          </p:cNvPr>
          <p:cNvPicPr>
            <a:picLocks noChangeAspect="1"/>
          </p:cNvPicPr>
          <p:nvPr/>
        </p:nvPicPr>
        <p:blipFill>
          <a:blip r:embed="rId2"/>
          <a:stretch>
            <a:fillRect/>
          </a:stretch>
        </p:blipFill>
        <p:spPr>
          <a:xfrm>
            <a:off x="293475" y="235560"/>
            <a:ext cx="515324" cy="485783"/>
          </a:xfrm>
          <a:prstGeom prst="rect">
            <a:avLst/>
          </a:prstGeom>
        </p:spPr>
      </p:pic>
      <p:graphicFrame>
        <p:nvGraphicFramePr>
          <p:cNvPr id="4" name="Tabella 12">
            <a:extLst>
              <a:ext uri="{FF2B5EF4-FFF2-40B4-BE49-F238E27FC236}">
                <a16:creationId xmlns:a16="http://schemas.microsoft.com/office/drawing/2014/main" id="{50067D1C-625E-40CA-EC7D-8F91AD546AD5}"/>
              </a:ext>
            </a:extLst>
          </p:cNvPr>
          <p:cNvGraphicFramePr>
            <a:graphicFrameLocks noGrp="1"/>
          </p:cNvGraphicFramePr>
          <p:nvPr>
            <p:extLst>
              <p:ext uri="{D42A27DB-BD31-4B8C-83A1-F6EECF244321}">
                <p14:modId xmlns:p14="http://schemas.microsoft.com/office/powerpoint/2010/main" val="2201590945"/>
              </p:ext>
            </p:extLst>
          </p:nvPr>
        </p:nvGraphicFramePr>
        <p:xfrm>
          <a:off x="418986" y="900000"/>
          <a:ext cx="8302428" cy="2342023"/>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47255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100%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27566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3243833040"/>
                  </a:ext>
                </a:extLst>
              </a:tr>
              <a:tr h="450481">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R.1</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persone che beneficiano di consulenza, formazione, scambio di conoscenze o che partecipano a gruppi operativi del partenariato europeo per l'innovazione (PEI) sostenuti dalla PAC finalizzati a promuovere l'efficacia dell'attuazione sostenibile in campo economico, sociale, ambientale, climatico e di efficienza delle risorse</a:t>
                      </a:r>
                    </a:p>
                  </a:txBody>
                  <a:tcPr marL="96705" marR="96705" marT="48353" marB="48353"/>
                </a:tc>
                <a:extLst>
                  <a:ext uri="{0D108BD9-81ED-4DB2-BD59-A6C34878D82A}">
                    <a16:rowId xmlns:a16="http://schemas.microsoft.com/office/drawing/2014/main" val="2083640151"/>
                  </a:ext>
                </a:extLst>
              </a:tr>
              <a:tr h="55087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O.33</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azioni o unità di formazione, consulenza e sensibilizzazione sovvenzionate</a:t>
                      </a:r>
                    </a:p>
                  </a:txBody>
                  <a:tcPr marL="96705" marR="96705" marT="48353" marB="48353"/>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392660358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728133" y="809729"/>
            <a:ext cx="8269419" cy="3862596"/>
          </a:xfrm>
          <a:prstGeom prst="rect">
            <a:avLst/>
          </a:prstGeom>
          <a:noFill/>
        </p:spPr>
        <p:txBody>
          <a:bodyPr wrap="square" rtlCol="0">
            <a:spAutoFit/>
          </a:bodyPr>
          <a:lstStyle/>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SRD</a:t>
            </a:r>
            <a:r>
              <a:rPr lang="it-IT" sz="2100" b="1" dirty="0">
                <a:solidFill>
                  <a:srgbClr val="92D050"/>
                </a:solidFill>
                <a:latin typeface="Tahoma" panose="020B0604030504040204" pitchFamily="34" charset="0"/>
                <a:ea typeface="Tahoma" panose="020B0604030504040204" pitchFamily="34" charset="0"/>
                <a:cs typeface="Tahoma" panose="020B0604030504040204" pitchFamily="34" charset="0"/>
              </a:rPr>
              <a:t> </a:t>
            </a: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Investimenti, inclusi investimenti nell’irrigazione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SRE – Insediamento giovani agricoltori e avvio nuove </a:t>
            </a: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imprese rurali</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SRG – Cooperazione</a:t>
            </a: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b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b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SRH – Scambio di conoscenze e diffusione di informazioni </a:t>
            </a:r>
          </a:p>
          <a:p>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            (AKIS)</a:t>
            </a:r>
          </a:p>
          <a:p>
            <a:endParaRPr lang="it-IT" sz="20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SRA – Conservazione </a:t>
            </a:r>
            <a:r>
              <a:rPr lang="it-IT" sz="2100" b="1" dirty="0" err="1">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agrobiodiversità</a:t>
            </a:r>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 – banche del germoplasma</a:t>
            </a:r>
          </a:p>
        </p:txBody>
      </p:sp>
      <p:pic>
        <p:nvPicPr>
          <p:cNvPr id="2" name="Immagine 1">
            <a:extLst>
              <a:ext uri="{FF2B5EF4-FFF2-40B4-BE49-F238E27FC236}">
                <a16:creationId xmlns:a16="http://schemas.microsoft.com/office/drawing/2014/main" id="{A930C950-0F2C-6897-1FF2-7A6F64A7D064}"/>
              </a:ext>
            </a:extLst>
          </p:cNvPr>
          <p:cNvPicPr>
            <a:picLocks noChangeAspect="1"/>
          </p:cNvPicPr>
          <p:nvPr/>
        </p:nvPicPr>
        <p:blipFill>
          <a:blip r:embed="rId2">
            <a:extLst>
              <a:ext uri="{BEBA8EAE-BF5A-486C-A8C5-ECC9F3942E4B}">
                <a14:imgProps xmlns:a14="http://schemas.microsoft.com/office/drawing/2010/main">
                  <a14:imgLayer r:embed="rId3">
                    <a14:imgEffect>
                      <a14:backgroundRemoval t="7692" b="89011" l="9434" r="89623">
                        <a14:foregroundMark x1="29245" y1="17582" x2="29245" y2="17582"/>
                        <a14:foregroundMark x1="29245" y1="17582" x2="29245" y2="17582"/>
                        <a14:foregroundMark x1="17226" y1="71429" x2="16981" y2="72527"/>
                        <a14:foregroundMark x1="24584" y1="38462" x2="17226" y2="71429"/>
                        <a14:foregroundMark x1="24829" y1="37363" x2="24584" y2="38462"/>
                        <a14:foregroundMark x1="25074" y1="36264" x2="24829" y2="37363"/>
                        <a14:foregroundMark x1="29245" y1="17582" x2="25074" y2="36264"/>
                        <a14:foregroundMark x1="12264" y1="36264" x2="12264" y2="36264"/>
                        <a14:foregroundMark x1="32075" y1="13187" x2="32075" y2="13187"/>
                        <a14:foregroundMark x1="32075" y1="13187" x2="32075" y2="13187"/>
                        <a14:foregroundMark x1="45283" y1="14286" x2="27358" y2="63736"/>
                        <a14:foregroundMark x1="43396" y1="62637" x2="43396" y2="67033"/>
                        <a14:foregroundMark x1="26863" y1="36264" x2="30189" y2="7692"/>
                        <a14:foregroundMark x1="26735" y1="37363" x2="26863" y2="36264"/>
                        <a14:foregroundMark x1="26607" y1="38462" x2="26735" y2="37363"/>
                        <a14:foregroundMark x1="22770" y1="71429" x2="26607" y2="38462"/>
                        <a14:foregroundMark x1="22642" y1="72527" x2="22770" y2="71429"/>
                        <a14:foregroundMark x1="60377" y1="14286" x2="60377" y2="14286"/>
                        <a14:foregroundMark x1="64151" y1="12088" x2="64151" y2="12088"/>
                        <a14:foregroundMark x1="64151" y1="12088" x2="64151" y2="12088"/>
                        <a14:foregroundMark x1="64151" y1="12088" x2="64151" y2="12088"/>
                        <a14:foregroundMark x1="79245" y1="21978" x2="80189" y2="26374"/>
                        <a14:foregroundMark x1="84906" y1="34066" x2="84906" y2="34066"/>
                        <a14:foregroundMark x1="87736" y1="57143" x2="87736" y2="60440"/>
                        <a14:foregroundMark x1="82075" y1="71429" x2="82075" y2="71429"/>
                        <a14:foregroundMark x1="69811" y1="80220" x2="66981" y2="81319"/>
                        <a14:foregroundMark x1="41509" y1="82418" x2="41509" y2="82418"/>
                        <a14:backgroundMark x1="9434" y1="38462" x2="9434" y2="38462"/>
                        <a14:backgroundMark x1="11321" y1="37363" x2="11321" y2="37363"/>
                        <a14:backgroundMark x1="11321" y1="38462" x2="11321" y2="38462"/>
                        <a14:backgroundMark x1="30189" y1="6593" x2="30189" y2="6593"/>
                        <a14:backgroundMark x1="16981" y1="71429" x2="16981" y2="71429"/>
                        <a14:backgroundMark x1="11321" y1="36264" x2="11321" y2="36264"/>
                      </a14:backgroundRemoval>
                    </a14:imgEffect>
                  </a14:imgLayer>
                </a14:imgProps>
              </a:ext>
            </a:extLst>
          </a:blip>
          <a:stretch>
            <a:fillRect/>
          </a:stretch>
        </p:blipFill>
        <p:spPr>
          <a:xfrm>
            <a:off x="194107" y="3967887"/>
            <a:ext cx="534026" cy="458456"/>
          </a:xfrm>
          <a:prstGeom prst="rect">
            <a:avLst/>
          </a:prstGeom>
        </p:spPr>
      </p:pic>
    </p:spTree>
    <p:extLst>
      <p:ext uri="{BB962C8B-B14F-4D97-AF65-F5344CB8AC3E}">
        <p14:creationId xmlns:p14="http://schemas.microsoft.com/office/powerpoint/2010/main" val="382615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52636"/>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SRD01 - Investimenti produttivi agricoli per la competitività delle aziende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027151718"/>
              </p:ext>
            </p:extLst>
          </p:nvPr>
        </p:nvGraphicFramePr>
        <p:xfrm>
          <a:off x="322661" y="713146"/>
          <a:ext cx="8698024" cy="4057584"/>
        </p:xfrm>
        <a:graphic>
          <a:graphicData uri="http://schemas.openxmlformats.org/drawingml/2006/table">
            <a:tbl>
              <a:tblPr firstRow="1" bandRow="1">
                <a:tableStyleId>{5940675A-B579-460E-94D1-54222C63F5DA}</a:tableStyleId>
              </a:tblPr>
              <a:tblGrid>
                <a:gridCol w="1757097">
                  <a:extLst>
                    <a:ext uri="{9D8B030D-6E8A-4147-A177-3AD203B41FA5}">
                      <a16:colId xmlns:a16="http://schemas.microsoft.com/office/drawing/2014/main" val="3741012332"/>
                    </a:ext>
                  </a:extLst>
                </a:gridCol>
                <a:gridCol w="6940927">
                  <a:extLst>
                    <a:ext uri="{9D8B030D-6E8A-4147-A177-3AD203B41FA5}">
                      <a16:colId xmlns:a16="http://schemas.microsoft.com/office/drawing/2014/main" val="1534540752"/>
                    </a:ext>
                  </a:extLst>
                </a:gridCol>
              </a:tblGrid>
              <a:tr h="449261">
                <a:tc>
                  <a:txBody>
                    <a:bodyPr/>
                    <a:lstStyle/>
                    <a:p>
                      <a:pPr algn="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l"/>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è finalizzato a </a:t>
                      </a:r>
                      <a:r>
                        <a:rPr lang="it-IT" sz="1200" b="1" kern="1200" dirty="0">
                          <a:solidFill>
                            <a:srgbClr val="FF0000"/>
                          </a:solidFill>
                          <a:latin typeface="Tahoma" panose="020B0604030504040204" pitchFamily="34" charset="0"/>
                          <a:ea typeface="Tahoma" panose="020B0604030504040204" pitchFamily="34" charset="0"/>
                          <a:cs typeface="Tahoma" panose="020B0604030504040204" pitchFamily="34" charset="0"/>
                        </a:rPr>
                        <a:t>potenziare la competitività sui mercati delle aziende agricole</a:t>
                      </a: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accrescere la redditività migliorando le performance climatico-ambientali.</a:t>
                      </a:r>
                    </a:p>
                  </a:txBody>
                  <a:tcPr marL="96705" marR="96705" marT="48353" marB="48353"/>
                </a:tc>
                <a:extLst>
                  <a:ext uri="{0D108BD9-81ED-4DB2-BD59-A6C34878D82A}">
                    <a16:rowId xmlns:a16="http://schemas.microsoft.com/office/drawing/2014/main" val="3168748469"/>
                  </a:ext>
                </a:extLst>
              </a:tr>
              <a:tr h="449261">
                <a:tc>
                  <a:txBody>
                    <a:bodyPr/>
                    <a:lstStyle/>
                    <a:p>
                      <a:pPr algn="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l"/>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Imprenditori agricoli, singoli o associati, con la </a:t>
                      </a:r>
                      <a:r>
                        <a:rPr lang="it-IT" sz="1200" b="1" kern="1200" dirty="0">
                          <a:solidFill>
                            <a:srgbClr val="FF0000"/>
                          </a:solidFill>
                          <a:latin typeface="Tahoma" panose="020B0604030504040204" pitchFamily="34" charset="0"/>
                          <a:ea typeface="Tahoma" panose="020B0604030504040204" pitchFamily="34" charset="0"/>
                          <a:cs typeface="Tahoma" panose="020B0604030504040204" pitchFamily="34" charset="0"/>
                        </a:rPr>
                        <a:t>qualifica di IAP</a:t>
                      </a: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b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b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esclusi gli imprenditori che esercitano esclusivamente attività di selvicoltura e acquacoltura.</a:t>
                      </a:r>
                    </a:p>
                  </a:txBody>
                  <a:tcPr marL="96705" marR="96705" marT="48353" marB="48353"/>
                </a:tc>
                <a:extLst>
                  <a:ext uri="{0D108BD9-81ED-4DB2-BD59-A6C34878D82A}">
                    <a16:rowId xmlns:a16="http://schemas.microsoft.com/office/drawing/2014/main" val="1160760451"/>
                  </a:ext>
                </a:extLst>
              </a:tr>
              <a:tr h="1396771">
                <a:tc>
                  <a:txBody>
                    <a:bodyPr/>
                    <a:lstStyle/>
                    <a:p>
                      <a:pPr marL="0" algn="r" defTabSz="457200" rtl="0" eaLnBrk="1" latinLnBrk="0" hangingPunct="1"/>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lvl="0" algn="l"/>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1</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 Investimenti per la </a:t>
                      </a:r>
                      <a:r>
                        <a:rPr lang="it-IT" sz="1100" b="1" kern="1200" dirty="0">
                          <a:solidFill>
                            <a:schemeClr val="tx1"/>
                          </a:solidFill>
                          <a:latin typeface="Tahoma" panose="020B0604030504040204" pitchFamily="34" charset="0"/>
                          <a:ea typeface="Tahoma" panose="020B0604030504040204" pitchFamily="34" charset="0"/>
                          <a:cs typeface="Tahoma" panose="020B0604030504040204" pitchFamily="34" charset="0"/>
                        </a:rPr>
                        <a:t>valorizzazione del capitale fondiario</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it-IT" sz="1100" b="1" kern="1200" dirty="0">
                          <a:solidFill>
                            <a:srgbClr val="FF0000"/>
                          </a:solidFill>
                          <a:latin typeface="Tahoma" panose="020B0604030504040204" pitchFamily="34" charset="0"/>
                          <a:ea typeface="Tahoma" panose="020B0604030504040204" pitchFamily="34" charset="0"/>
                          <a:cs typeface="Tahoma" panose="020B0604030504040204" pitchFamily="34" charset="0"/>
                        </a:rPr>
                        <a:t>sono esclusi gli impianti irrigui</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a:t>
                      </a:r>
                    </a:p>
                    <a:p>
                      <a:pPr lvl="0" algn="l"/>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2. Investimenti per incrementare e prestazioni climatico-ambientali. </a:t>
                      </a:r>
                    </a:p>
                    <a:p>
                      <a:pPr lvl="0" algn="l"/>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3. Investimenti per il </a:t>
                      </a:r>
                      <a:r>
                        <a:rPr lang="it-IT" sz="1100" b="1" kern="1200" dirty="0">
                          <a:solidFill>
                            <a:schemeClr val="tx1"/>
                          </a:solidFill>
                          <a:latin typeface="Tahoma" panose="020B0604030504040204" pitchFamily="34" charset="0"/>
                          <a:ea typeface="Tahoma" panose="020B0604030504040204" pitchFamily="34" charset="0"/>
                          <a:cs typeface="Tahoma" panose="020B0604030504040204" pitchFamily="34" charset="0"/>
                        </a:rPr>
                        <a:t>miglioramento delle caratteristiche dei prodotti</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 e la differenziazione della produzione sulla base delle esigenze di mercato.</a:t>
                      </a:r>
                    </a:p>
                    <a:p>
                      <a:pPr lvl="0" algn="l"/>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4. Investimenti in </a:t>
                      </a:r>
                      <a:r>
                        <a:rPr lang="it-IT" sz="1100" b="1" kern="1200" dirty="0">
                          <a:solidFill>
                            <a:schemeClr val="tx1"/>
                          </a:solidFill>
                          <a:latin typeface="Tahoma" panose="020B0604030504040204" pitchFamily="34" charset="0"/>
                          <a:ea typeface="Tahoma" panose="020B0604030504040204" pitchFamily="34" charset="0"/>
                          <a:cs typeface="Tahoma" panose="020B0604030504040204" pitchFamily="34" charset="0"/>
                        </a:rPr>
                        <a:t>tecnologia digitale </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per l’introduzione di innovazione tecniche e gestionali. </a:t>
                      </a:r>
                    </a:p>
                    <a:p>
                      <a:pPr lvl="0" algn="l"/>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5. Investimenti per la </a:t>
                      </a:r>
                      <a:r>
                        <a:rPr lang="it-IT" sz="1100" b="1" kern="1200" dirty="0">
                          <a:solidFill>
                            <a:schemeClr val="tx1"/>
                          </a:solidFill>
                          <a:latin typeface="Tahoma" panose="020B0604030504040204" pitchFamily="34" charset="0"/>
                          <a:ea typeface="Tahoma" panose="020B0604030504040204" pitchFamily="34" charset="0"/>
                          <a:cs typeface="Tahoma" panose="020B0604030504040204" pitchFamily="34" charset="0"/>
                        </a:rPr>
                        <a:t>valorizzazione delle produzioni agricole aziendali </a:t>
                      </a:r>
                      <a:r>
                        <a:rPr lang="it-IT" sz="1100" b="0" kern="1200" dirty="0">
                          <a:solidFill>
                            <a:schemeClr val="tx1"/>
                          </a:solidFill>
                          <a:latin typeface="Tahoma" panose="020B0604030504040204" pitchFamily="34" charset="0"/>
                          <a:ea typeface="Tahoma" panose="020B0604030504040204" pitchFamily="34" charset="0"/>
                          <a:cs typeface="Tahoma" panose="020B0604030504040204" pitchFamily="34" charset="0"/>
                        </a:rPr>
                        <a:t>attraverso la lavorazione, trasformazione e commercializzazione (incluse le fasi di conservazione, immagazzinamento e confezionamento) dei prodotti, anche nell’ambito di filiere locali e/o corte.</a:t>
                      </a:r>
                    </a:p>
                  </a:txBody>
                  <a:tcPr marL="96705" marR="96705" marT="48353" marB="48353"/>
                </a:tc>
                <a:extLst>
                  <a:ext uri="{0D108BD9-81ED-4DB2-BD59-A6C34878D82A}">
                    <a16:rowId xmlns:a16="http://schemas.microsoft.com/office/drawing/2014/main" val="2071077278"/>
                  </a:ext>
                </a:extLst>
              </a:tr>
              <a:tr h="1132752">
                <a:tc>
                  <a:txBody>
                    <a:bodyPr/>
                    <a:lstStyle/>
                    <a:p>
                      <a:pPr marL="0" algn="r" defTabSz="457200" rtl="0" eaLnBrk="1" latinLnBrk="0" hangingPunct="1"/>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Comparti produttivi oggetto di intervento</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Localizzazione territoriale degli investimenti</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Caratteristiche del soggetto richiedente</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Dimensione economica dell’operazione</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Effetti ambientali</a:t>
                      </a:r>
                    </a:p>
                    <a:p>
                      <a:pPr marL="0" marR="0" lvl="0" indent="0" algn="l"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Caratteristiche del progetto di investimento</a:t>
                      </a:r>
                    </a:p>
                  </a:txBody>
                  <a:tcPr marL="96705" marR="96705" marT="48353" marB="48353"/>
                </a:tc>
                <a:extLst>
                  <a:ext uri="{0D108BD9-81ED-4DB2-BD59-A6C34878D82A}">
                    <a16:rowId xmlns:a16="http://schemas.microsoft.com/office/drawing/2014/main" val="368643834"/>
                  </a:ext>
                </a:extLst>
              </a:tr>
              <a:tr h="528780">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materia prima </a:t>
                      </a:r>
                    </a:p>
                    <a:p>
                      <a:pPr marL="0" algn="r" defTabSz="457200" rtl="0" eaLnBrk="1" latinLnBrk="0" hangingPunct="1"/>
                      <a:endPar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a:txBody>
                    <a:bodyPr/>
                    <a:lstStyle/>
                    <a:p>
                      <a:pPr marL="0" marR="0" lvl="0" indent="0" algn="l" defTabSz="457200" rtl="0" eaLnBrk="1" fontAlgn="auto" latinLnBrk="0" hangingPunct="1">
                        <a:lnSpc>
                          <a:spcPct val="100000"/>
                        </a:lnSpc>
                        <a:spcBef>
                          <a:spcPts val="50"/>
                        </a:spcBef>
                        <a:spcAft>
                          <a:spcPts val="0"/>
                        </a:spcAft>
                        <a:buClrTx/>
                        <a:buSzTx/>
                        <a:buFontTx/>
                        <a:buNone/>
                        <a:tabLst/>
                        <a:defRPr/>
                      </a:pPr>
                      <a:r>
                        <a:rPr lang="it-IT" sz="1100" kern="1200" dirty="0">
                          <a:solidFill>
                            <a:schemeClr val="tx1"/>
                          </a:solidFill>
                          <a:effectLst/>
                          <a:latin typeface="+mn-lt"/>
                          <a:ea typeface="+mn-ea"/>
                          <a:cs typeface="+mn-cs"/>
                        </a:rPr>
                        <a:t>Almeno il 60% della materia prima lavorata e dei prodotti finali commercializzati e/o venduti direttamente, in termini di quantità, deve essere di provenienza aziendale.</a:t>
                      </a:r>
                      <a:endParaRPr lang="it-IT" sz="9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346819314"/>
                  </a:ext>
                </a:extLst>
              </a:tr>
            </a:tbl>
          </a:graphicData>
        </a:graphic>
      </p:graphicFrame>
    </p:spTree>
    <p:extLst>
      <p:ext uri="{BB962C8B-B14F-4D97-AF65-F5344CB8AC3E}">
        <p14:creationId xmlns:p14="http://schemas.microsoft.com/office/powerpoint/2010/main" val="3802020342"/>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a:extLst>
              <a:ext uri="{FF2B5EF4-FFF2-40B4-BE49-F238E27FC236}">
                <a16:creationId xmlns:a16="http://schemas.microsoft.com/office/drawing/2014/main" id="{2EA1928D-D957-FB7C-181B-419F87418F10}"/>
              </a:ext>
            </a:extLst>
          </p:cNvPr>
          <p:cNvPicPr>
            <a:picLocks noChangeAspect="1"/>
          </p:cNvPicPr>
          <p:nvPr/>
        </p:nvPicPr>
        <p:blipFill rotWithShape="1">
          <a:blip r:embed="rId2"/>
          <a:srcRect t="37905" r="4785" b="35049"/>
          <a:stretch/>
        </p:blipFill>
        <p:spPr>
          <a:xfrm>
            <a:off x="248310" y="235560"/>
            <a:ext cx="560489" cy="485783"/>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SRA16 - Conservazione </a:t>
            </a:r>
            <a:r>
              <a:rPr lang="it-IT" sz="2200" dirty="0" err="1">
                <a:latin typeface="Tahoma" panose="020B0604030504040204" pitchFamily="34" charset="0"/>
                <a:ea typeface="Tahoma" panose="020B0604030504040204" pitchFamily="34" charset="0"/>
                <a:cs typeface="Tahoma" panose="020B0604030504040204" pitchFamily="34" charset="0"/>
              </a:rPr>
              <a:t>agrobiodiversità</a:t>
            </a:r>
            <a:r>
              <a:rPr lang="it-IT" sz="2200" dirty="0">
                <a:latin typeface="Tahoma" panose="020B0604030504040204" pitchFamily="34" charset="0"/>
                <a:ea typeface="Tahoma" panose="020B0604030504040204" pitchFamily="34" charset="0"/>
                <a:cs typeface="Tahoma" panose="020B0604030504040204" pitchFamily="34" charset="0"/>
              </a:rPr>
              <a:t> – </a:t>
            </a:r>
          </a:p>
          <a:p>
            <a:pPr algn="ctr"/>
            <a:r>
              <a:rPr lang="it-IT" sz="2200" dirty="0">
                <a:latin typeface="Tahoma" panose="020B0604030504040204" pitchFamily="34" charset="0"/>
                <a:ea typeface="Tahoma" panose="020B0604030504040204" pitchFamily="34" charset="0"/>
                <a:cs typeface="Tahoma" panose="020B0604030504040204" pitchFamily="34" charset="0"/>
              </a:rPr>
              <a:t>banche del germoplasma</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143179006"/>
              </p:ext>
            </p:extLst>
          </p:nvPr>
        </p:nvGraphicFramePr>
        <p:xfrm>
          <a:off x="414000" y="900000"/>
          <a:ext cx="8302428" cy="3814533"/>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903836">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Sostenere la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conservazione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l'uso sostenibile e lo sviluppo delle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risorse genetiche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in agricoltura attraverso azioni finalizzate alla caratterizzazione, raccolta e utilizzo sostenibile delle risorse genetiche autoctone minacciate di erosione genetica e non, allo scopo di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conoscerne e valorizzarne l’unicità genetica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le relative potenzialità produttive, in considerazione della loro importanza ai fini scientifici, economici, ecologici, storici e culturali.</a:t>
                      </a:r>
                    </a:p>
                  </a:txBody>
                  <a:tcPr marL="96705" marR="96705" marT="48353" marB="48353"/>
                </a:tc>
                <a:extLst>
                  <a:ext uri="{0D108BD9-81ED-4DB2-BD59-A6C34878D82A}">
                    <a16:rowId xmlns:a16="http://schemas.microsoft.com/office/drawing/2014/main" val="3168748469"/>
                  </a:ext>
                </a:extLst>
              </a:tr>
              <a:tr h="59850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Soggetti pubblici e/o privati che operano nel campo della ricerca</a:t>
                      </a:r>
                    </a:p>
                    <a:p>
                      <a:pPr marL="171450" indent="-171450" algn="just">
                        <a:buFontTx/>
                        <a:buChar cha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Fondazioni e altri enti pubblici di comprovata capacità nel settore della conservazione della biodiversità agraria</a:t>
                      </a:r>
                      <a:endParaRPr lang="it-IT" sz="1100" b="0" kern="1200" dirty="0">
                        <a:solidFill>
                          <a:schemeClr val="dk1"/>
                        </a:solidFill>
                        <a:highlight>
                          <a:srgbClr val="FFFF00"/>
                        </a:highligh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1160760451"/>
                  </a:ext>
                </a:extLst>
              </a:tr>
              <a:tr h="86967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171450" marR="0" lvl="0" indent="-171450" algn="just" defTabSz="457200" rtl="0" eaLnBrk="1" fontAlgn="auto" latinLnBrk="0" hangingPunct="1">
                        <a:lnSpc>
                          <a:spcPct val="100000"/>
                        </a:lnSpc>
                        <a:spcBef>
                          <a:spcPts val="0"/>
                        </a:spcBef>
                        <a:spcAft>
                          <a:spcPts val="0"/>
                        </a:spcAft>
                        <a:buClrTx/>
                        <a:buSzTx/>
                        <a:buFontTx/>
                        <a:buChar char="-"/>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mirate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individuazione, recupero, conservazione “in situ” ed “ex situ”, tutela, valorizzazione delle </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risorse genetiche locali</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sviluppo, tenuta, implementazione e pubblicazione di banche dati regionali delle risorse genetiche locali;</a:t>
                      </a:r>
                    </a:p>
                    <a:p>
                      <a:pPr marL="171450" marR="0" lvl="0" indent="-171450" algn="just" defTabSz="457200" rtl="0" eaLnBrk="1" fontAlgn="auto" latinLnBrk="0" hangingPunct="1">
                        <a:lnSpc>
                          <a:spcPct val="100000"/>
                        </a:lnSpc>
                        <a:spcBef>
                          <a:spcPts val="0"/>
                        </a:spcBef>
                        <a:spcAft>
                          <a:spcPts val="0"/>
                        </a:spcAft>
                        <a:buClrTx/>
                        <a:buSzTx/>
                        <a:buFontTx/>
                        <a:buChar char="-"/>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concertate</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attivazione di progetti a carattere comprensoriale, creazioni di reti, attività di animazione per coinvolgere un intero territorio nella tutela e valorizzazione della biodiversità di interesse agricolo e alimentare;</a:t>
                      </a:r>
                    </a:p>
                    <a:p>
                      <a:pPr marL="171450" marR="0" lvl="0" indent="-171450" algn="just" defTabSz="457200" rtl="0" eaLnBrk="1" fontAlgn="auto" latinLnBrk="0" hangingPunct="1">
                        <a:lnSpc>
                          <a:spcPct val="100000"/>
                        </a:lnSpc>
                        <a:spcBef>
                          <a:spcPts val="0"/>
                        </a:spcBef>
                        <a:spcAft>
                          <a:spcPts val="0"/>
                        </a:spcAft>
                        <a:buClrTx/>
                        <a:buSzTx/>
                        <a:buFontTx/>
                        <a:buChar char="-"/>
                        <a:tabLst/>
                        <a:defRPr/>
                      </a:pP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di accompagnamento</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comunicazione, informazione, scambi di conoscenze, aggiornamento professionale degli operatori;</a:t>
                      </a:r>
                    </a:p>
                  </a:txBody>
                  <a:tcPr marL="96705" marR="96705" marT="48353" marB="48353"/>
                </a:tc>
                <a:extLst>
                  <a:ext uri="{0D108BD9-81ED-4DB2-BD59-A6C34878D82A}">
                    <a16:rowId xmlns:a16="http://schemas.microsoft.com/office/drawing/2014/main" val="2071077278"/>
                  </a:ext>
                </a:extLst>
              </a:tr>
              <a:tr h="84217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Principi di selezione</a:t>
                      </a:r>
                    </a:p>
                  </a:txBody>
                  <a:tcPr marL="96705" marR="96705" marT="48353" marB="48353"/>
                </a:tc>
                <a:tc>
                  <a:txBody>
                    <a:bodyPr/>
                    <a:lstStyle/>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Priorità relative alle finalità specifiche dell’intervento</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Priorità legate a determinate qualità del soggetto richiedente </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Priorità legata a progetti collettivi realizzati da due o più beneficiari</a:t>
                      </a:r>
                    </a:p>
                    <a:p>
                      <a:pPr marL="171450" marR="0" lvl="0" indent="-171450" algn="just" defTabSz="457200" rtl="0" eaLnBrk="1" fontAlgn="auto" latinLnBrk="0" hangingPunct="1">
                        <a:lnSpc>
                          <a:spcPct val="100000"/>
                        </a:lnSpc>
                        <a:spcBef>
                          <a:spcPts val="50"/>
                        </a:spcBef>
                        <a:spcAft>
                          <a:spcPts val="0"/>
                        </a:spcAft>
                        <a:buClrTx/>
                        <a:buSzTx/>
                        <a:buFontTx/>
                        <a:buChar char="-"/>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Priorità legate alla qualità dei progetti </a:t>
                      </a:r>
                    </a:p>
                  </a:txBody>
                  <a:tcPr marL="96705" marR="96705" marT="48353" marB="48353"/>
                </a:tc>
                <a:extLst>
                  <a:ext uri="{0D108BD9-81ED-4DB2-BD59-A6C34878D82A}">
                    <a16:rowId xmlns:a16="http://schemas.microsoft.com/office/drawing/2014/main" val="368643834"/>
                  </a:ext>
                </a:extLst>
              </a:tr>
            </a:tbl>
          </a:graphicData>
        </a:graphic>
      </p:graphicFrame>
    </p:spTree>
    <p:extLst>
      <p:ext uri="{BB962C8B-B14F-4D97-AF65-F5344CB8AC3E}">
        <p14:creationId xmlns:p14="http://schemas.microsoft.com/office/powerpoint/2010/main" val="186749328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200" dirty="0">
                <a:latin typeface="Tahoma" panose="020B0604030504040204" pitchFamily="34" charset="0"/>
                <a:ea typeface="Tahoma" panose="020B0604030504040204" pitchFamily="34" charset="0"/>
                <a:cs typeface="Tahoma" panose="020B0604030504040204" pitchFamily="34" charset="0"/>
              </a:rPr>
              <a:t>SRA16 - Conservazione </a:t>
            </a:r>
            <a:r>
              <a:rPr lang="it-IT" sz="2200" dirty="0" err="1">
                <a:latin typeface="Tahoma" panose="020B0604030504040204" pitchFamily="34" charset="0"/>
                <a:ea typeface="Tahoma" panose="020B0604030504040204" pitchFamily="34" charset="0"/>
                <a:cs typeface="Tahoma" panose="020B0604030504040204" pitchFamily="34" charset="0"/>
              </a:rPr>
              <a:t>agrobiodiversità</a:t>
            </a:r>
            <a:r>
              <a:rPr lang="it-IT" sz="2200" dirty="0">
                <a:latin typeface="Tahoma" panose="020B0604030504040204" pitchFamily="34" charset="0"/>
                <a:ea typeface="Tahoma" panose="020B0604030504040204" pitchFamily="34" charset="0"/>
                <a:cs typeface="Tahoma" panose="020B0604030504040204" pitchFamily="34" charset="0"/>
              </a:rPr>
              <a:t> – </a:t>
            </a:r>
          </a:p>
          <a:p>
            <a:pPr algn="ctr"/>
            <a:r>
              <a:rPr lang="it-IT" sz="2200" dirty="0">
                <a:latin typeface="Tahoma" panose="020B0604030504040204" pitchFamily="34" charset="0"/>
                <a:ea typeface="Tahoma" panose="020B0604030504040204" pitchFamily="34" charset="0"/>
                <a:cs typeface="Tahoma" panose="020B0604030504040204" pitchFamily="34" charset="0"/>
              </a:rPr>
              <a:t>banche del germoplasma</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3283610104"/>
              </p:ext>
            </p:extLst>
          </p:nvPr>
        </p:nvGraphicFramePr>
        <p:xfrm>
          <a:off x="418986" y="900000"/>
          <a:ext cx="8302428" cy="2372805"/>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6648704">
                  <a:extLst>
                    <a:ext uri="{9D8B030D-6E8A-4147-A177-3AD203B41FA5}">
                      <a16:colId xmlns:a16="http://schemas.microsoft.com/office/drawing/2014/main" val="1534540752"/>
                    </a:ext>
                  </a:extLst>
                </a:gridCol>
              </a:tblGrid>
              <a:tr h="53416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endPar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r h="31763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80%</a:t>
                      </a: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659757369"/>
                  </a:ext>
                </a:extLst>
              </a:tr>
              <a:tr h="37538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extLst>
                  <a:ext uri="{0D108BD9-81ED-4DB2-BD59-A6C34878D82A}">
                    <a16:rowId xmlns:a16="http://schemas.microsoft.com/office/drawing/2014/main" val="1765285357"/>
                  </a:ext>
                </a:extLst>
              </a:tr>
              <a:tr h="336884">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a:t>
                      </a:r>
                    </a:p>
                  </a:txBody>
                  <a:tcPr marL="96705" marR="96705" marT="48353" marB="48353"/>
                </a:tc>
                <a:extLst>
                  <a:ext uri="{0D108BD9-81ED-4DB2-BD59-A6C34878D82A}">
                    <a16:rowId xmlns:a16="http://schemas.microsoft.com/office/drawing/2014/main" val="3243833040"/>
                  </a:ext>
                </a:extLst>
              </a:tr>
              <a:tr h="51013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R.27</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che contribuiscono alla sostenibilità ambientale e al conseguimento degli obiettivi di mitigazione dei cambiamenti climatici e di adattamento ai medesimi nelle zone rurali</a:t>
                      </a:r>
                    </a:p>
                  </a:txBody>
                  <a:tcPr marL="96705" marR="96705" marT="48353" marB="48353"/>
                </a:tc>
                <a:extLst>
                  <a:ext uri="{0D108BD9-81ED-4DB2-BD59-A6C34878D82A}">
                    <a16:rowId xmlns:a16="http://schemas.microsoft.com/office/drawing/2014/main" val="2083640151"/>
                  </a:ext>
                </a:extLst>
              </a:tr>
              <a:tr h="298599">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O.19</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o di unità a sostegno delle risorse genetiche</a:t>
                      </a:r>
                    </a:p>
                  </a:txBody>
                  <a:tcPr marL="96705" marR="96705" marT="48353" marB="48353"/>
                </a:tc>
                <a:extLst>
                  <a:ext uri="{0D108BD9-81ED-4DB2-BD59-A6C34878D82A}">
                    <a16:rowId xmlns:a16="http://schemas.microsoft.com/office/drawing/2014/main" val="3945149654"/>
                  </a:ext>
                </a:extLst>
              </a:tr>
            </a:tbl>
          </a:graphicData>
        </a:graphic>
      </p:graphicFrame>
      <p:pic>
        <p:nvPicPr>
          <p:cNvPr id="3" name="Immagine 2">
            <a:extLst>
              <a:ext uri="{FF2B5EF4-FFF2-40B4-BE49-F238E27FC236}">
                <a16:creationId xmlns:a16="http://schemas.microsoft.com/office/drawing/2014/main" id="{B3ABA1C4-EDCD-6C9C-780B-A736950B9F1B}"/>
              </a:ext>
            </a:extLst>
          </p:cNvPr>
          <p:cNvPicPr>
            <a:picLocks noChangeAspect="1"/>
          </p:cNvPicPr>
          <p:nvPr/>
        </p:nvPicPr>
        <p:blipFill rotWithShape="1">
          <a:blip r:embed="rId2"/>
          <a:srcRect t="37905" r="4785" b="35049"/>
          <a:stretch/>
        </p:blipFill>
        <p:spPr>
          <a:xfrm>
            <a:off x="248310" y="235560"/>
            <a:ext cx="560489" cy="485783"/>
          </a:xfrm>
          <a:prstGeom prst="rect">
            <a:avLst/>
          </a:prstGeom>
        </p:spPr>
      </p:pic>
    </p:spTree>
    <p:extLst>
      <p:ext uri="{BB962C8B-B14F-4D97-AF65-F5344CB8AC3E}">
        <p14:creationId xmlns:p14="http://schemas.microsoft.com/office/powerpoint/2010/main" val="196423466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3FEA00A0-FFE7-604B-BEC5-AFD3D8D7F738}"/>
              </a:ext>
            </a:extLst>
          </p:cNvPr>
          <p:cNvSpPr/>
          <p:nvPr/>
        </p:nvSpPr>
        <p:spPr>
          <a:xfrm>
            <a:off x="0" y="0"/>
            <a:ext cx="9144000" cy="4867275"/>
          </a:xfrm>
          <a:prstGeom prst="rect">
            <a:avLst/>
          </a:prstGeom>
          <a:solidFill>
            <a:srgbClr val="297A3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p>
        </p:txBody>
      </p:sp>
      <p:sp>
        <p:nvSpPr>
          <p:cNvPr id="6" name="CasellaDiTesto 5">
            <a:extLst>
              <a:ext uri="{FF2B5EF4-FFF2-40B4-BE49-F238E27FC236}">
                <a16:creationId xmlns:a16="http://schemas.microsoft.com/office/drawing/2014/main" id="{18D97A26-C346-E0BE-4CB1-016FD915346C}"/>
              </a:ext>
            </a:extLst>
          </p:cNvPr>
          <p:cNvSpPr txBox="1"/>
          <p:nvPr/>
        </p:nvSpPr>
        <p:spPr>
          <a:xfrm>
            <a:off x="2063469" y="2064305"/>
            <a:ext cx="5017061" cy="738664"/>
          </a:xfrm>
          <a:prstGeom prst="rect">
            <a:avLst/>
          </a:prstGeom>
          <a:noFill/>
        </p:spPr>
        <p:txBody>
          <a:bodyPr wrap="square" rtlCol="0">
            <a:spAutoFit/>
          </a:bodyPr>
          <a:lstStyle/>
          <a:p>
            <a:pPr algn="ctr"/>
            <a:r>
              <a:rPr lang="it-IT" sz="2100" b="1" dirty="0">
                <a:solidFill>
                  <a:schemeClr val="accent3">
                    <a:lumMod val="60000"/>
                    <a:lumOff val="40000"/>
                  </a:schemeClr>
                </a:solidFill>
                <a:latin typeface="Tahoma" panose="020B0604030504040204" pitchFamily="34" charset="0"/>
                <a:ea typeface="Tahoma" panose="020B0604030504040204" pitchFamily="34" charset="0"/>
                <a:cs typeface="Tahoma" panose="020B0604030504040204" pitchFamily="34" charset="0"/>
              </a:rPr>
              <a:t>Elementi comuni a più interventi  Spese ammissibili</a:t>
            </a:r>
          </a:p>
        </p:txBody>
      </p:sp>
    </p:spTree>
    <p:extLst>
      <p:ext uri="{BB962C8B-B14F-4D97-AF65-F5344CB8AC3E}">
        <p14:creationId xmlns:p14="http://schemas.microsoft.com/office/powerpoint/2010/main" val="1762741768"/>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a:extLst>
              <a:ext uri="{FF2B5EF4-FFF2-40B4-BE49-F238E27FC236}">
                <a16:creationId xmlns:a16="http://schemas.microsoft.com/office/drawing/2014/main" id="{C3D35A6F-7DAE-E39D-9A8B-32422E636379}"/>
              </a:ext>
            </a:extLst>
          </p:cNvPr>
          <p:cNvSpPr txBox="1"/>
          <p:nvPr/>
        </p:nvSpPr>
        <p:spPr>
          <a:xfrm>
            <a:off x="582627" y="740479"/>
            <a:ext cx="7873773" cy="3847207"/>
          </a:xfrm>
          <a:prstGeom prst="rect">
            <a:avLst/>
          </a:prstGeom>
          <a:noFill/>
        </p:spPr>
        <p:txBody>
          <a:bodyPr wrap="square" rtlCol="0">
            <a:spAutoFit/>
          </a:bodyPr>
          <a:lstStyle/>
          <a:p>
            <a:pPr algn="just">
              <a:spcBef>
                <a:spcPts val="200"/>
              </a:spcBef>
              <a:spcAft>
                <a:spcPts val="200"/>
              </a:spcAft>
            </a:pPr>
            <a:r>
              <a:rPr lang="it-IT" sz="1200" dirty="0">
                <a:effectLst/>
                <a:latin typeface="Tahoma" panose="020B0604030504040204" pitchFamily="34" charset="0"/>
                <a:ea typeface="Tahoma" panose="020B0604030504040204" pitchFamily="34" charset="0"/>
                <a:cs typeface="Tahoma" panose="020B0604030504040204" pitchFamily="34" charset="0"/>
              </a:rPr>
              <a:t>Le spese ammissibili per le operazioni di </a:t>
            </a:r>
            <a:r>
              <a:rPr lang="it-IT" sz="1200" b="1" dirty="0">
                <a:effectLst/>
                <a:latin typeface="Tahoma" panose="020B0604030504040204" pitchFamily="34" charset="0"/>
                <a:ea typeface="Tahoma" panose="020B0604030504040204" pitchFamily="34" charset="0"/>
                <a:cs typeface="Tahoma" panose="020B0604030504040204" pitchFamily="34" charset="0"/>
              </a:rPr>
              <a:t>investimento </a:t>
            </a:r>
            <a:r>
              <a:rPr lang="it-IT" sz="1200" dirty="0">
                <a:effectLst/>
                <a:latin typeface="Tahoma" panose="020B0604030504040204" pitchFamily="34" charset="0"/>
                <a:ea typeface="Tahoma" panose="020B0604030504040204" pitchFamily="34" charset="0"/>
                <a:cs typeface="Tahoma" panose="020B0604030504040204" pitchFamily="34" charset="0"/>
              </a:rPr>
              <a:t>(art. 73 e 74 - del Reg. (UE) 2115/2021) sono limitate alle seguenti categorie:</a:t>
            </a:r>
          </a:p>
          <a:p>
            <a:pPr marL="449263"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Costruzione, acquisizione, miglioramento, ristrutturazione, recupero e ampliamento di beni immobili e relative pertinenze, incluse le          opere di miglioramento fondiario;</a:t>
            </a:r>
          </a:p>
          <a:p>
            <a:pPr marL="449263"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Acquisto di nuovi macchinari, impianti, attrezzature ed allestimenti, inclusa la messa in opera;</a:t>
            </a:r>
          </a:p>
          <a:p>
            <a:pPr marL="449263"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generali collegate alle spese di cui ai precedenti punti;</a:t>
            </a:r>
          </a:p>
          <a:p>
            <a:pPr marL="449263"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I seguenti investimenti immateriali: acquisizione o sviluppo di programmi informatici e acquisizione di licenze;</a:t>
            </a:r>
          </a:p>
          <a:p>
            <a:pPr algn="just">
              <a:spcBef>
                <a:spcPts val="200"/>
              </a:spcBef>
              <a:spcAft>
                <a:spcPts val="200"/>
              </a:spcAft>
            </a:pPr>
            <a:endParaRPr lang="it-IT" sz="1200" dirty="0">
              <a:effectLst/>
              <a:latin typeface="Tahoma" panose="020B0604030504040204" pitchFamily="34" charset="0"/>
              <a:ea typeface="Tahoma" panose="020B0604030504040204" pitchFamily="34" charset="0"/>
              <a:cs typeface="Tahoma" panose="020B0604030504040204" pitchFamily="34" charset="0"/>
            </a:endParaRPr>
          </a:p>
          <a:p>
            <a:pPr algn="just">
              <a:spcBef>
                <a:spcPts val="200"/>
              </a:spcBef>
              <a:spcAft>
                <a:spcPts val="200"/>
              </a:spcAft>
            </a:pPr>
            <a:r>
              <a:rPr lang="it-IT" sz="1200" dirty="0">
                <a:effectLst/>
                <a:latin typeface="Tahoma" panose="020B0604030504040204" pitchFamily="34" charset="0"/>
                <a:ea typeface="Tahoma" panose="020B0604030504040204" pitchFamily="34" charset="0"/>
                <a:cs typeface="Tahoma" panose="020B0604030504040204" pitchFamily="34" charset="0"/>
              </a:rPr>
              <a:t>Per gli interventi che prevedono il sostegno a </a:t>
            </a:r>
            <a:r>
              <a:rPr lang="it-IT" sz="1200" b="1" dirty="0">
                <a:effectLst/>
                <a:latin typeface="Tahoma" panose="020B0604030504040204" pitchFamily="34" charset="0"/>
                <a:ea typeface="Tahoma" panose="020B0604030504040204" pitchFamily="34" charset="0"/>
                <a:cs typeface="Tahoma" panose="020B0604030504040204" pitchFamily="34" charset="0"/>
              </a:rPr>
              <a:t>spese di gestione </a:t>
            </a:r>
            <a:r>
              <a:rPr lang="it-IT" sz="1200" dirty="0">
                <a:effectLst/>
                <a:latin typeface="Tahoma" panose="020B0604030504040204" pitchFamily="34" charset="0"/>
                <a:ea typeface="Tahoma" panose="020B0604030504040204" pitchFamily="34" charset="0"/>
                <a:cs typeface="Tahoma" panose="020B0604030504040204" pitchFamily="34" charset="0"/>
              </a:rPr>
              <a:t>(art. 77 e 78 e, parzialmente, art. 70 - SRA16 - del Reg. (UE) 2115/2021), le stesse sono ammissibili limitatamente alle seguenti categorie:</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di funzionamento;</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di personale;</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di formazione e consulenza;</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di pubbliche relazioni;</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finanziarie;</a:t>
            </a:r>
          </a:p>
          <a:p>
            <a:pPr marL="719138" lvl="0" indent="-269875"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spese di rete.</a:t>
            </a:r>
          </a:p>
        </p:txBody>
      </p:sp>
      <p:sp>
        <p:nvSpPr>
          <p:cNvPr id="4" name="Titolo 1">
            <a:extLst>
              <a:ext uri="{FF2B5EF4-FFF2-40B4-BE49-F238E27FC236}">
                <a16:creationId xmlns:a16="http://schemas.microsoft.com/office/drawing/2014/main" id="{7FA569F0-CAB1-2BC7-2367-A94C45F259C5}"/>
              </a:ext>
            </a:extLst>
          </p:cNvPr>
          <p:cNvSpPr txBox="1">
            <a:spLocks/>
          </p:cNvSpPr>
          <p:nvPr/>
        </p:nvSpPr>
        <p:spPr>
          <a:xfrm>
            <a:off x="684000" y="0"/>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CATEGORIE DI SPESA AMMISSIBILI</a:t>
            </a:r>
          </a:p>
        </p:txBody>
      </p:sp>
    </p:spTree>
    <p:extLst>
      <p:ext uri="{BB962C8B-B14F-4D97-AF65-F5344CB8AC3E}">
        <p14:creationId xmlns:p14="http://schemas.microsoft.com/office/powerpoint/2010/main" val="68506377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7FA569F0-CAB1-2BC7-2367-A94C45F259C5}"/>
              </a:ext>
            </a:extLst>
          </p:cNvPr>
          <p:cNvSpPr txBox="1">
            <a:spLocks/>
          </p:cNvSpPr>
          <p:nvPr/>
        </p:nvSpPr>
        <p:spPr>
          <a:xfrm>
            <a:off x="684000" y="0"/>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CATEGORIE DI SPESA AMMISSIBILI</a:t>
            </a:r>
          </a:p>
        </p:txBody>
      </p:sp>
      <p:sp>
        <p:nvSpPr>
          <p:cNvPr id="2" name="CasellaDiTesto 1">
            <a:extLst>
              <a:ext uri="{FF2B5EF4-FFF2-40B4-BE49-F238E27FC236}">
                <a16:creationId xmlns:a16="http://schemas.microsoft.com/office/drawing/2014/main" id="{461E98A0-9F1A-493C-EA5C-EB9D4C6A803E}"/>
              </a:ext>
            </a:extLst>
          </p:cNvPr>
          <p:cNvSpPr txBox="1"/>
          <p:nvPr/>
        </p:nvSpPr>
        <p:spPr>
          <a:xfrm>
            <a:off x="582627" y="740479"/>
            <a:ext cx="7873773" cy="1908215"/>
          </a:xfrm>
          <a:prstGeom prst="rect">
            <a:avLst/>
          </a:prstGeom>
          <a:noFill/>
        </p:spPr>
        <p:txBody>
          <a:bodyPr wrap="square" rtlCol="0">
            <a:spAutoFit/>
          </a:bodyPr>
          <a:lstStyle/>
          <a:p>
            <a:pPr algn="just">
              <a:spcBef>
                <a:spcPts val="200"/>
              </a:spcBef>
              <a:spcAft>
                <a:spcPts val="200"/>
              </a:spcAft>
            </a:pPr>
            <a:r>
              <a:rPr lang="it-IT" sz="1200" dirty="0">
                <a:effectLst/>
                <a:latin typeface="Tahoma" panose="020B0604030504040204" pitchFamily="34" charset="0"/>
                <a:ea typeface="Tahoma" panose="020B0604030504040204" pitchFamily="34" charset="0"/>
                <a:cs typeface="Tahoma" panose="020B0604030504040204" pitchFamily="34" charset="0"/>
              </a:rPr>
              <a:t>Gli </a:t>
            </a:r>
            <a:r>
              <a:rPr lang="it-IT" sz="1200" b="1" dirty="0">
                <a:effectLst/>
                <a:latin typeface="Tahoma" panose="020B0604030504040204" pitchFamily="34" charset="0"/>
                <a:ea typeface="Tahoma" panose="020B0604030504040204" pitchFamily="34" charset="0"/>
                <a:cs typeface="Tahoma" panose="020B0604030504040204" pitchFamily="34" charset="0"/>
              </a:rPr>
              <a:t>studi e i piani di sviluppo e/o di gestione </a:t>
            </a:r>
            <a:r>
              <a:rPr lang="it-IT" sz="1200" dirty="0">
                <a:effectLst/>
                <a:latin typeface="Tahoma" panose="020B0604030504040204" pitchFamily="34" charset="0"/>
                <a:ea typeface="Tahoma" panose="020B0604030504040204" pitchFamily="34" charset="0"/>
                <a:cs typeface="Tahoma" panose="020B0604030504040204" pitchFamily="34" charset="0"/>
              </a:rPr>
              <a:t>(es. piani di sviluppo di comuni, piani di protezione e gestione relativi a siti Natura) sono ammissibili</a:t>
            </a:r>
            <a:r>
              <a:rPr lang="it-IT" sz="1200" b="1" dirty="0">
                <a:effectLst/>
                <a:latin typeface="Tahoma" panose="020B0604030504040204" pitchFamily="34" charset="0"/>
                <a:ea typeface="Tahoma" panose="020B0604030504040204" pitchFamily="34" charset="0"/>
                <a:cs typeface="Tahoma" panose="020B0604030504040204" pitchFamily="34" charset="0"/>
              </a:rPr>
              <a:t> </a:t>
            </a:r>
            <a:r>
              <a:rPr lang="it-IT" sz="1200" u="sng" dirty="0">
                <a:effectLst/>
                <a:latin typeface="Tahoma" panose="020B0604030504040204" pitchFamily="34" charset="0"/>
                <a:ea typeface="Tahoma" panose="020B0604030504040204" pitchFamily="34" charset="0"/>
                <a:cs typeface="Tahoma" panose="020B0604030504040204" pitchFamily="34" charset="0"/>
              </a:rPr>
              <a:t>solo se </a:t>
            </a:r>
            <a:r>
              <a:rPr lang="it-IT" sz="1200" dirty="0">
                <a:effectLst/>
                <a:latin typeface="Tahoma" panose="020B0604030504040204" pitchFamily="34" charset="0"/>
                <a:ea typeface="Tahoma" panose="020B0604030504040204" pitchFamily="34" charset="0"/>
                <a:cs typeface="Tahoma" panose="020B0604030504040204" pitchFamily="34" charset="0"/>
              </a:rPr>
              <a:t>correlati a uno specifico intervento del Piano strategico o agli obiettivi specifici dello stesso. Gli stessi, inoltre, possono </a:t>
            </a:r>
            <a:r>
              <a:rPr lang="it-IT" sz="1200" u="sng" dirty="0">
                <a:effectLst/>
                <a:latin typeface="Tahoma" panose="020B0604030504040204" pitchFamily="34" charset="0"/>
                <a:ea typeface="Tahoma" panose="020B0604030504040204" pitchFamily="34" charset="0"/>
                <a:cs typeface="Tahoma" panose="020B0604030504040204" pitchFamily="34" charset="0"/>
              </a:rPr>
              <a:t>ricevere</a:t>
            </a:r>
            <a:r>
              <a:rPr lang="it-IT" sz="1200" dirty="0">
                <a:effectLst/>
                <a:latin typeface="Tahoma" panose="020B0604030504040204" pitchFamily="34" charset="0"/>
                <a:ea typeface="Tahoma" panose="020B0604030504040204" pitchFamily="34" charset="0"/>
                <a:cs typeface="Tahoma" panose="020B0604030504040204" pitchFamily="34" charset="0"/>
              </a:rPr>
              <a:t> un sostegno finanziario in una delle seguenti forme:</a:t>
            </a:r>
          </a:p>
          <a:p>
            <a:pPr marL="342900" lvl="0" indent="-342900"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nell’ambito di un intervento di investimento di cui all’art. 73 e 74 del Reg. (UE) n. 2021/2115, sia come parte di una operazione che preveda investimenti sia come operazione a sé stante;</a:t>
            </a:r>
          </a:p>
          <a:p>
            <a:pPr marL="342900" lvl="0" indent="-342900" algn="just">
              <a:spcBef>
                <a:spcPts val="200"/>
              </a:spcBef>
              <a:spcAft>
                <a:spcPts val="200"/>
              </a:spcAft>
              <a:buFont typeface="Symbol" panose="05050102010706020507" pitchFamily="18" charset="2"/>
              <a:buChar char=""/>
            </a:pPr>
            <a:r>
              <a:rPr lang="it-IT" sz="1200" dirty="0">
                <a:effectLst/>
                <a:latin typeface="Tahoma" panose="020B0604030504040204" pitchFamily="34" charset="0"/>
                <a:ea typeface="Tahoma" panose="020B0604030504040204" pitchFamily="34" charset="0"/>
                <a:cs typeface="Tahoma" panose="020B0604030504040204" pitchFamily="34" charset="0"/>
              </a:rPr>
              <a:t>nell’ambito di interventi per lo “Scambio di conoscenze e la diffusione dell’informazione” di cui all’articolo 78 del Reg. (UE) n. 2021/2115, laddove pertinenti.</a:t>
            </a:r>
          </a:p>
          <a:p>
            <a:pPr marL="342900" lvl="0" indent="-342900" algn="just">
              <a:spcBef>
                <a:spcPts val="200"/>
              </a:spcBef>
              <a:spcAft>
                <a:spcPts val="200"/>
              </a:spcAft>
              <a:buFont typeface="Symbol" panose="05050102010706020507" pitchFamily="18" charset="2"/>
              <a:buChar char=""/>
            </a:pPr>
            <a:endParaRPr lang="it-IT" sz="1200" dirty="0">
              <a:latin typeface="Tahoma" panose="020B0604030504040204" pitchFamily="34" charset="0"/>
              <a:ea typeface="Tahoma" panose="020B0604030504040204" pitchFamily="34" charset="0"/>
              <a:cs typeface="Tahoma" panose="020B0604030504040204" pitchFamily="34" charset="0"/>
            </a:endParaRPr>
          </a:p>
        </p:txBody>
      </p:sp>
      <p:sp>
        <p:nvSpPr>
          <p:cNvPr id="7" name="CasellaDiTesto 6">
            <a:extLst>
              <a:ext uri="{FF2B5EF4-FFF2-40B4-BE49-F238E27FC236}">
                <a16:creationId xmlns:a16="http://schemas.microsoft.com/office/drawing/2014/main" id="{CC9CF52C-7965-F600-34D9-F718213C70B8}"/>
              </a:ext>
            </a:extLst>
          </p:cNvPr>
          <p:cNvSpPr txBox="1"/>
          <p:nvPr/>
        </p:nvSpPr>
        <p:spPr>
          <a:xfrm>
            <a:off x="412694" y="3211184"/>
            <a:ext cx="8407625" cy="461665"/>
          </a:xfrm>
          <a:prstGeom prst="rect">
            <a:avLst/>
          </a:prstGeom>
          <a:noFill/>
        </p:spPr>
        <p:txBody>
          <a:bodyPr wrap="square">
            <a:spAutoFit/>
          </a:bodyPr>
          <a:lstStyle/>
          <a:p>
            <a:pPr algn="ctr">
              <a:spcBef>
                <a:spcPts val="200"/>
              </a:spcBef>
              <a:spcAft>
                <a:spcPts val="200"/>
              </a:spcAft>
            </a:pPr>
            <a:r>
              <a:rPr lang="it-IT" sz="1200" dirty="0">
                <a:latin typeface="Tahoma" panose="020B0604030504040204" pitchFamily="34" charset="0"/>
                <a:ea typeface="Tahoma" panose="020B0604030504040204" pitchFamily="34" charset="0"/>
                <a:cs typeface="Tahoma" panose="020B0604030504040204" pitchFamily="34" charset="0"/>
              </a:rPr>
              <a:t>Ulteriori indicazioni in merito alle categorie di spesa ammissibili connesse agli investimenti sono indicate nelle singole schede di intervento.</a:t>
            </a:r>
          </a:p>
        </p:txBody>
      </p:sp>
      <p:sp>
        <p:nvSpPr>
          <p:cNvPr id="8" name="Rettangolo 7">
            <a:extLst>
              <a:ext uri="{FF2B5EF4-FFF2-40B4-BE49-F238E27FC236}">
                <a16:creationId xmlns:a16="http://schemas.microsoft.com/office/drawing/2014/main" id="{16F5E4BD-0D93-B297-D9A2-89D037CBB47E}"/>
              </a:ext>
            </a:extLst>
          </p:cNvPr>
          <p:cNvSpPr/>
          <p:nvPr/>
        </p:nvSpPr>
        <p:spPr>
          <a:xfrm>
            <a:off x="356050" y="3115434"/>
            <a:ext cx="8464269" cy="660502"/>
          </a:xfrm>
          <a:prstGeom prst="rect">
            <a:avLst/>
          </a:prstGeom>
          <a:noFill/>
          <a:ln w="19050">
            <a:solidFill>
              <a:schemeClr val="tx1">
                <a:lumMod val="65000"/>
                <a:lumOff val="3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91223301"/>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a:extLst>
              <a:ext uri="{FF2B5EF4-FFF2-40B4-BE49-F238E27FC236}">
                <a16:creationId xmlns:a16="http://schemas.microsoft.com/office/drawing/2014/main" id="{7FA569F0-CAB1-2BC7-2367-A94C45F259C5}"/>
              </a:ext>
            </a:extLst>
          </p:cNvPr>
          <p:cNvSpPr txBox="1">
            <a:spLocks/>
          </p:cNvSpPr>
          <p:nvPr/>
        </p:nvSpPr>
        <p:spPr>
          <a:xfrm>
            <a:off x="684000" y="0"/>
            <a:ext cx="7772400" cy="660502"/>
          </a:xfrm>
          <a:prstGeom prst="rect">
            <a:avLst/>
          </a:prstGeom>
        </p:spPr>
        <p:txBody>
          <a:bodyPr vert="horz" lIns="91440" tIns="45720" rIns="91440" bIns="45720" rtlCol="0" anchor="ctr">
            <a:norm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endParaRPr lang="it-IT" sz="2400" dirty="0">
              <a:latin typeface="Tahoma" panose="020B0604030504040204" pitchFamily="34" charset="0"/>
              <a:ea typeface="Tahoma" panose="020B0604030504040204" pitchFamily="34" charset="0"/>
              <a:cs typeface="Tahoma" panose="020B0604030504040204" pitchFamily="34" charset="0"/>
            </a:endParaRPr>
          </a:p>
        </p:txBody>
      </p:sp>
      <p:sp>
        <p:nvSpPr>
          <p:cNvPr id="2" name="CasellaDiTesto 1">
            <a:extLst>
              <a:ext uri="{FF2B5EF4-FFF2-40B4-BE49-F238E27FC236}">
                <a16:creationId xmlns:a16="http://schemas.microsoft.com/office/drawing/2014/main" id="{461E98A0-9F1A-493C-EA5C-EB9D4C6A803E}"/>
              </a:ext>
            </a:extLst>
          </p:cNvPr>
          <p:cNvSpPr txBox="1"/>
          <p:nvPr/>
        </p:nvSpPr>
        <p:spPr>
          <a:xfrm>
            <a:off x="582627" y="1736522"/>
            <a:ext cx="7873773" cy="1374735"/>
          </a:xfrm>
          <a:prstGeom prst="rect">
            <a:avLst/>
          </a:prstGeom>
          <a:noFill/>
        </p:spPr>
        <p:txBody>
          <a:bodyPr wrap="square" rtlCol="0">
            <a:spAutoFit/>
          </a:bodyPr>
          <a:lstStyle/>
          <a:p>
            <a:pPr algn="ctr">
              <a:spcBef>
                <a:spcPts val="200"/>
              </a:spcBef>
              <a:spcAft>
                <a:spcPts val="200"/>
              </a:spcAft>
            </a:pPr>
            <a:r>
              <a:rPr lang="it-IT" sz="4000" dirty="0">
                <a:solidFill>
                  <a:schemeClr val="accent3">
                    <a:lumMod val="50000"/>
                  </a:schemeClr>
                </a:solidFill>
                <a:effectLst/>
                <a:latin typeface="Tahoma" panose="020B0604030504040204" pitchFamily="34" charset="0"/>
                <a:ea typeface="Tahoma" panose="020B0604030504040204" pitchFamily="34" charset="0"/>
                <a:cs typeface="Tahoma" panose="020B0604030504040204" pitchFamily="34" charset="0"/>
              </a:rPr>
              <a:t>Grazie per l’attenzione</a:t>
            </a:r>
          </a:p>
          <a:p>
            <a:pPr marL="342900" lvl="0" indent="-342900" algn="just">
              <a:spcBef>
                <a:spcPts val="200"/>
              </a:spcBef>
              <a:spcAft>
                <a:spcPts val="200"/>
              </a:spcAft>
              <a:buFont typeface="Symbol" panose="05050102010706020507" pitchFamily="18" charset="2"/>
              <a:buChar char=""/>
            </a:pPr>
            <a:endParaRPr lang="it-IT" sz="4000" dirty="0">
              <a:solidFill>
                <a:schemeClr val="accent3">
                  <a:lumMod val="50000"/>
                </a:schemeClr>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41201561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52636"/>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SRD01 - Investimenti produttivi agricoli per la competitività delle aziende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212050064"/>
              </p:ext>
            </p:extLst>
          </p:nvPr>
        </p:nvGraphicFramePr>
        <p:xfrm>
          <a:off x="414000" y="708612"/>
          <a:ext cx="8302428" cy="3707460"/>
        </p:xfrm>
        <a:graphic>
          <a:graphicData uri="http://schemas.openxmlformats.org/drawingml/2006/table">
            <a:tbl>
              <a:tblPr firstRow="1" bandRow="1">
                <a:tableStyleId>{5940675A-B579-460E-94D1-54222C63F5DA}</a:tableStyleId>
              </a:tblPr>
              <a:tblGrid>
                <a:gridCol w="1653724">
                  <a:extLst>
                    <a:ext uri="{9D8B030D-6E8A-4147-A177-3AD203B41FA5}">
                      <a16:colId xmlns:a16="http://schemas.microsoft.com/office/drawing/2014/main" val="3741012332"/>
                    </a:ext>
                  </a:extLst>
                </a:gridCol>
                <a:gridCol w="4283461">
                  <a:extLst>
                    <a:ext uri="{9D8B030D-6E8A-4147-A177-3AD203B41FA5}">
                      <a16:colId xmlns:a16="http://schemas.microsoft.com/office/drawing/2014/main" val="1534540752"/>
                    </a:ext>
                  </a:extLst>
                </a:gridCol>
                <a:gridCol w="2365243">
                  <a:extLst>
                    <a:ext uri="{9D8B030D-6E8A-4147-A177-3AD203B41FA5}">
                      <a16:colId xmlns:a16="http://schemas.microsoft.com/office/drawing/2014/main" val="2886022827"/>
                    </a:ext>
                  </a:extLst>
                </a:gridCol>
              </a:tblGrid>
              <a:tr h="388247">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Localizzazione degli interventi</a:t>
                      </a:r>
                    </a:p>
                  </a:txBody>
                  <a:tcPr marL="96705" marR="96705" marT="48353" marB="48353"/>
                </a:tc>
                <a:tc gridSpan="2">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Tutto il territorio regionale</a:t>
                      </a:r>
                    </a:p>
                  </a:txBody>
                  <a:tcPr marL="96705" marR="96705" marT="48353" marB="48353"/>
                </a:tc>
                <a:tc hMerge="1">
                  <a:txBody>
                    <a:bodyPr/>
                    <a:lstStyle/>
                    <a:p>
                      <a:endParaRPr lang="it-IT"/>
                    </a:p>
                  </a:txBody>
                  <a:tcPr/>
                </a:tc>
                <a:extLst>
                  <a:ext uri="{0D108BD9-81ED-4DB2-BD59-A6C34878D82A}">
                    <a16:rowId xmlns:a16="http://schemas.microsoft.com/office/drawing/2014/main" val="2071077278"/>
                  </a:ext>
                </a:extLst>
              </a:tr>
              <a:tr h="532285">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Dimensione economica dei progetti</a:t>
                      </a:r>
                    </a:p>
                  </a:txBody>
                  <a:tcPr marL="96705" marR="96705" marT="48353" marB="48353"/>
                </a:tc>
                <a:tc>
                  <a:txBody>
                    <a:bodyPr/>
                    <a:lstStyle/>
                    <a:p>
                      <a:pPr marL="0" marR="0" lvl="0" indent="0" algn="just" defTabSz="457200" rtl="0" eaLnBrk="1" fontAlgn="auto" latinLnBrk="0" hangingPunct="1">
                        <a:lnSpc>
                          <a:spcPct val="100000"/>
                        </a:lnSpc>
                        <a:spcBef>
                          <a:spcPts val="0"/>
                        </a:spcBef>
                        <a:spcAft>
                          <a:spcPts val="0"/>
                        </a:spcAft>
                        <a:buClrTx/>
                        <a:buSzTx/>
                        <a:buFontTx/>
                        <a:buNone/>
                        <a:tabLst/>
                        <a:defRPr/>
                      </a:pP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MIN. 25.000,00 €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per le zone svantaggiate di montagna</a:t>
                      </a:r>
                    </a:p>
                    <a:p>
                      <a:pPr marL="0" marR="0" lvl="0" indent="0" algn="just" defTabSz="457200" rtl="0" eaLnBrk="1" fontAlgn="auto" latinLnBrk="0" hangingPunct="1">
                        <a:lnSpc>
                          <a:spcPct val="100000"/>
                        </a:lnSpc>
                        <a:spcBef>
                          <a:spcPts val="0"/>
                        </a:spcBef>
                        <a:spcAft>
                          <a:spcPts val="50"/>
                        </a:spcAft>
                        <a:buClrTx/>
                        <a:buSzTx/>
                        <a:buFontTx/>
                        <a:buNone/>
                        <a:tabLst/>
                        <a:defRPr/>
                      </a:pP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t>
                      </a: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50.000,00 €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altre aree e zone non svantaggiate</a:t>
                      </a:r>
                    </a:p>
                  </a:txBody>
                  <a:tcPr marL="96705" marR="96705" marT="48353" marB="48353"/>
                </a:tc>
                <a:tc>
                  <a:txBody>
                    <a:bodyPr/>
                    <a:lstStyle/>
                    <a:p>
                      <a:pPr marL="0" marR="0" lvl="0" indent="0" algn="just" defTabSz="457200" rtl="0" eaLnBrk="1" fontAlgn="auto" latinLnBrk="0" hangingPunct="1">
                        <a:lnSpc>
                          <a:spcPct val="100000"/>
                        </a:lnSpc>
                        <a:spcBef>
                          <a:spcPts val="80"/>
                        </a:spcBef>
                        <a:spcAft>
                          <a:spcPts val="0"/>
                        </a:spcAft>
                        <a:buClrTx/>
                        <a:buSzTx/>
                        <a:buFontTx/>
                        <a:buNone/>
                        <a:tabLst/>
                        <a:defRPr/>
                      </a:pP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MAX. 3.000.000,00 € </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368643834"/>
                  </a:ext>
                </a:extLst>
              </a:tr>
              <a:tr h="70569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Intensità di aiuto</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40%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Aliquota base </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Giovani agricoltori</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50%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Localizzazione beneficiario: zona svantaggiata</a:t>
                      </a:r>
                    </a:p>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60%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Giovane agricoltore in zona svantaggiata</a:t>
                      </a:r>
                      <a:endPar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tc hMerge="1">
                  <a:txBody>
                    <a:bodyPr/>
                    <a:lstStyle/>
                    <a:p>
                      <a:endParaRPr lang="it-IT"/>
                    </a:p>
                  </a:txBody>
                  <a:tcPr/>
                </a:tc>
                <a:extLst>
                  <a:ext uri="{0D108BD9-81ED-4DB2-BD59-A6C34878D82A}">
                    <a16:rowId xmlns:a16="http://schemas.microsoft.com/office/drawing/2014/main" val="2659757369"/>
                  </a:ext>
                </a:extLst>
              </a:tr>
              <a:tr h="18326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Anticipi</a:t>
                      </a:r>
                    </a:p>
                  </a:txBody>
                  <a:tcPr marL="96705" marR="96705" marT="48353" marB="48353"/>
                </a:tc>
                <a:tc gridSpan="2">
                  <a:txBody>
                    <a:bodyPr/>
                    <a:lstStyle/>
                    <a:p>
                      <a:pPr algn="just"/>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Sì, fino al 50%</a:t>
                      </a:r>
                    </a:p>
                  </a:txBody>
                  <a:tcPr marL="96705" marR="96705" marT="48353" marB="48353"/>
                </a:tc>
                <a:tc hMerge="1">
                  <a:txBody>
                    <a:bodyPr/>
                    <a:lstStyle/>
                    <a:p>
                      <a:endParaRPr lang="it-IT"/>
                    </a:p>
                  </a:txBody>
                  <a:tcPr/>
                </a:tc>
                <a:extLst>
                  <a:ext uri="{0D108BD9-81ED-4DB2-BD59-A6C34878D82A}">
                    <a16:rowId xmlns:a16="http://schemas.microsoft.com/office/drawing/2014/main" val="1765285357"/>
                  </a:ext>
                </a:extLst>
              </a:tr>
              <a:tr h="17773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Finalità ambientale</a:t>
                      </a:r>
                    </a:p>
                  </a:txBody>
                  <a:tcPr marL="96705" marR="96705" marT="48353" marB="48353"/>
                </a:tc>
                <a:tc gridSpan="2">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No</a:t>
                      </a:r>
                    </a:p>
                  </a:txBody>
                  <a:tcPr marL="96705" marR="96705" marT="48353" marB="48353"/>
                </a:tc>
                <a:tc hMerge="1">
                  <a:txBody>
                    <a:bodyPr/>
                    <a:lstStyle/>
                    <a:p>
                      <a:endParaRPr lang="it-IT"/>
                    </a:p>
                  </a:txBody>
                  <a:tcPr/>
                </a:tc>
                <a:extLst>
                  <a:ext uri="{0D108BD9-81ED-4DB2-BD59-A6C34878D82A}">
                    <a16:rowId xmlns:a16="http://schemas.microsoft.com/office/drawing/2014/main" val="3243833040"/>
                  </a:ext>
                </a:extLst>
              </a:tr>
              <a:tr h="922427">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risultato</a:t>
                      </a:r>
                    </a:p>
                  </a:txBody>
                  <a:tcPr marL="96705" marR="96705" marT="48353" marB="48353"/>
                </a:tc>
                <a:tc gridSpan="2">
                  <a:txBody>
                    <a:bodyPr/>
                    <a:lstStyle/>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R.3 -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che beneficiano del sostegno alla tecnologia dell'agricoltura digitale tramite la PAC</a:t>
                      </a:r>
                    </a:p>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R.9 -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agricoltori che ricevono un sostegno agli investimenti per ristrutturare e ammodernare le aziende oltre che per migliorare l'efficienza delle risorse</a:t>
                      </a:r>
                    </a:p>
                    <a:p>
                      <a:pPr algn="just"/>
                      <a:r>
                        <a:rPr lang="it-IT" sz="1050" b="1" kern="1200" dirty="0">
                          <a:solidFill>
                            <a:schemeClr val="dk1"/>
                          </a:solidFill>
                          <a:latin typeface="Tahoma" panose="020B0604030504040204" pitchFamily="34" charset="0"/>
                          <a:ea typeface="Tahoma" panose="020B0604030504040204" pitchFamily="34" charset="0"/>
                          <a:cs typeface="Tahoma" panose="020B0604030504040204" pitchFamily="34" charset="0"/>
                        </a:rPr>
                        <a:t>R.26 - </a:t>
                      </a:r>
                      <a:r>
                        <a:rPr lang="it-IT" sz="1050" b="0" kern="1200" dirty="0">
                          <a:solidFill>
                            <a:schemeClr val="dk1"/>
                          </a:solidFill>
                          <a:latin typeface="Tahoma" panose="020B0604030504040204" pitchFamily="34" charset="0"/>
                          <a:ea typeface="Tahoma" panose="020B0604030504040204" pitchFamily="34" charset="0"/>
                          <a:cs typeface="Tahoma" panose="020B0604030504040204" pitchFamily="34" charset="0"/>
                        </a:rPr>
                        <a:t>Percentuale di aziende agricole che beneficiano del sostegno della PAC e del sostegno agli investimenti non produttivi relativi alla salvaguardia delle risorse naturali</a:t>
                      </a:r>
                    </a:p>
                  </a:txBody>
                  <a:tcPr marL="96705" marR="96705" marT="48353" marB="48353"/>
                </a:tc>
                <a:tc hMerge="1">
                  <a:txBody>
                    <a:bodyPr/>
                    <a:lstStyle/>
                    <a:p>
                      <a:endParaRPr lang="it-IT"/>
                    </a:p>
                  </a:txBody>
                  <a:tcPr/>
                </a:tc>
                <a:extLst>
                  <a:ext uri="{0D108BD9-81ED-4DB2-BD59-A6C34878D82A}">
                    <a16:rowId xmlns:a16="http://schemas.microsoft.com/office/drawing/2014/main" val="2083640151"/>
                  </a:ext>
                </a:extLst>
              </a:tr>
              <a:tr h="307824">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Indicatore di output</a:t>
                      </a:r>
                    </a:p>
                  </a:txBody>
                  <a:tcPr marL="96705" marR="96705" marT="48353" marB="48353"/>
                </a:tc>
                <a:tc gridSpan="2">
                  <a:txBody>
                    <a:bodyPr/>
                    <a:lstStyle/>
                    <a:p>
                      <a:pPr algn="just"/>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O.20</a:t>
                      </a:r>
                      <a:r>
                        <a:rPr lang="it-IT" sz="11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 Numero di operazioni relative agli investimenti produttivi sovvenzionati nelle aziende agricole</a:t>
                      </a:r>
                    </a:p>
                  </a:txBody>
                  <a:tcPr marL="96705" marR="96705" marT="48353" marB="48353"/>
                </a:tc>
                <a:tc hMerge="1">
                  <a:txBody>
                    <a:bodyPr/>
                    <a:lstStyle/>
                    <a:p>
                      <a:endParaRPr lang="it-IT"/>
                    </a:p>
                  </a:txBody>
                  <a:tcPr/>
                </a:tc>
                <a:extLst>
                  <a:ext uri="{0D108BD9-81ED-4DB2-BD59-A6C34878D82A}">
                    <a16:rowId xmlns:a16="http://schemas.microsoft.com/office/drawing/2014/main" val="3945149654"/>
                  </a:ext>
                </a:extLst>
              </a:tr>
            </a:tbl>
          </a:graphicData>
        </a:graphic>
      </p:graphicFrame>
    </p:spTree>
    <p:extLst>
      <p:ext uri="{BB962C8B-B14F-4D97-AF65-F5344CB8AC3E}">
        <p14:creationId xmlns:p14="http://schemas.microsoft.com/office/powerpoint/2010/main" val="36659588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Immagine che contiene testo&#10;&#10;Descrizione generata automaticamente">
            <a:extLst>
              <a:ext uri="{FF2B5EF4-FFF2-40B4-BE49-F238E27FC236}">
                <a16:creationId xmlns:a16="http://schemas.microsoft.com/office/drawing/2014/main" id="{B1A42E98-DCD7-C696-BA1D-0DA84F5A90EA}"/>
              </a:ext>
            </a:extLst>
          </p:cNvPr>
          <p:cNvPicPr>
            <a:picLocks noChangeAspect="1"/>
          </p:cNvPicPr>
          <p:nvPr/>
        </p:nvPicPr>
        <p:blipFill>
          <a:blip r:embed="rId2"/>
          <a:stretch>
            <a:fillRect/>
          </a:stretch>
        </p:blipFill>
        <p:spPr>
          <a:xfrm>
            <a:off x="322662" y="135072"/>
            <a:ext cx="498913" cy="495630"/>
          </a:xfrm>
          <a:prstGeom prst="rect">
            <a:avLst/>
          </a:prstGeom>
        </p:spPr>
      </p:pic>
      <p:sp>
        <p:nvSpPr>
          <p:cNvPr id="5" name="Titolo 1">
            <a:extLst>
              <a:ext uri="{FF2B5EF4-FFF2-40B4-BE49-F238E27FC236}">
                <a16:creationId xmlns:a16="http://schemas.microsoft.com/office/drawing/2014/main" id="{51202AFD-FE68-2F20-5F63-59CBBBDDA085}"/>
              </a:ext>
            </a:extLst>
          </p:cNvPr>
          <p:cNvSpPr txBox="1">
            <a:spLocks/>
          </p:cNvSpPr>
          <p:nvPr/>
        </p:nvSpPr>
        <p:spPr>
          <a:xfrm>
            <a:off x="684000" y="135072"/>
            <a:ext cx="7772400" cy="660502"/>
          </a:xfrm>
          <a:prstGeom prst="rect">
            <a:avLst/>
          </a:prstGeom>
        </p:spPr>
        <p:txBody>
          <a:bodyPr vert="horz" lIns="91440" tIns="45720" rIns="91440" bIns="45720" rtlCol="0" anchor="ctr">
            <a:normAutofit fontScale="92500" lnSpcReduction="20000"/>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400" dirty="0">
                <a:latin typeface="Tahoma" panose="020B0604030504040204" pitchFamily="34" charset="0"/>
                <a:ea typeface="Tahoma" panose="020B0604030504040204" pitchFamily="34" charset="0"/>
                <a:cs typeface="Tahoma" panose="020B0604030504040204" pitchFamily="34" charset="0"/>
              </a:rPr>
              <a:t>SRD02 – Investimenti produttivi agricoli per ambiente, clima e benessere animale</a:t>
            </a:r>
          </a:p>
        </p:txBody>
      </p:sp>
      <p:graphicFrame>
        <p:nvGraphicFramePr>
          <p:cNvPr id="12" name="Tabella 12">
            <a:extLst>
              <a:ext uri="{FF2B5EF4-FFF2-40B4-BE49-F238E27FC236}">
                <a16:creationId xmlns:a16="http://schemas.microsoft.com/office/drawing/2014/main" id="{1F337060-3E2D-513D-989B-C66AFF2BBCC5}"/>
              </a:ext>
            </a:extLst>
          </p:cNvPr>
          <p:cNvGraphicFramePr>
            <a:graphicFrameLocks noGrp="1"/>
          </p:cNvGraphicFramePr>
          <p:nvPr>
            <p:extLst>
              <p:ext uri="{D42A27DB-BD31-4B8C-83A1-F6EECF244321}">
                <p14:modId xmlns:p14="http://schemas.microsoft.com/office/powerpoint/2010/main" val="788053828"/>
              </p:ext>
            </p:extLst>
          </p:nvPr>
        </p:nvGraphicFramePr>
        <p:xfrm>
          <a:off x="412624" y="783364"/>
          <a:ext cx="8375326" cy="3935592"/>
        </p:xfrm>
        <a:graphic>
          <a:graphicData uri="http://schemas.openxmlformats.org/drawingml/2006/table">
            <a:tbl>
              <a:tblPr firstRow="1" bandRow="1">
                <a:tableStyleId>{5940675A-B579-460E-94D1-54222C63F5DA}</a:tableStyleId>
              </a:tblPr>
              <a:tblGrid>
                <a:gridCol w="1648456">
                  <a:extLst>
                    <a:ext uri="{9D8B030D-6E8A-4147-A177-3AD203B41FA5}">
                      <a16:colId xmlns:a16="http://schemas.microsoft.com/office/drawing/2014/main" val="3741012332"/>
                    </a:ext>
                  </a:extLst>
                </a:gridCol>
                <a:gridCol w="6726870">
                  <a:extLst>
                    <a:ext uri="{9D8B030D-6E8A-4147-A177-3AD203B41FA5}">
                      <a16:colId xmlns:a16="http://schemas.microsoft.com/office/drawing/2014/main" val="1534540752"/>
                    </a:ext>
                  </a:extLst>
                </a:gridCol>
              </a:tblGrid>
              <a:tr h="1418489">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Di cosa si tratta</a:t>
                      </a:r>
                    </a:p>
                  </a:txBody>
                  <a:tcPr marL="96705" marR="96705" marT="48353" marB="48353"/>
                </a:tc>
                <a:tc>
                  <a:txBody>
                    <a:bodyPr/>
                    <a:lstStyle/>
                    <a:p>
                      <a:pPr algn="just"/>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L’intervento è finalizzato a potenziare le performance climatico-ambientali delle aziende agricole ed il miglioramento del benessere animale negli allevamenti. Prevede un sostegno ad investimenti, anche innovativi e mirati alla digitalizzazione dei processi nell’ambito del ciclo produttivo aziendale che, pur comportando un aumento del valore o della redditività aziendale,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possiedano una chiara e diretta caratterizzazione e connessione con gli obiettivi specifici della PAC in materia di ambientale, clima e benessere animale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e che vadano oltre il mero adeguamento ai corrispondenti standard in uso e/o o alle norme esistenti.</a:t>
                      </a:r>
                    </a:p>
                  </a:txBody>
                  <a:tcPr marL="96705" marR="96705" marT="48353" marB="48353"/>
                </a:tc>
                <a:extLst>
                  <a:ext uri="{0D108BD9-81ED-4DB2-BD59-A6C34878D82A}">
                    <a16:rowId xmlns:a16="http://schemas.microsoft.com/office/drawing/2014/main" val="3168748469"/>
                  </a:ext>
                </a:extLst>
              </a:tr>
              <a:tr h="664855">
                <a:tc>
                  <a:txBody>
                    <a:bodyPr/>
                    <a:lstStyle/>
                    <a:p>
                      <a:pPr algn="r"/>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Chi può partecipare</a:t>
                      </a:r>
                    </a:p>
                  </a:txBody>
                  <a:tcPr marL="96705" marR="96705" marT="48353" marB="48353"/>
                </a:tc>
                <a:tc>
                  <a:txBody>
                    <a:bodyPr/>
                    <a:lstStyle/>
                    <a:p>
                      <a:pPr algn="l"/>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Imprenditori agricoli, singoli o associati, con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la qualifica di IAP</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a:t>
                      </a:r>
                      <a:b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b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Sono esclusi gli imprenditori che esercitano esclusivamente attività di selvicoltura e acquacoltura.</a:t>
                      </a:r>
                    </a:p>
                  </a:txBody>
                  <a:tcPr marL="96705" marR="96705" marT="48353" marB="48353"/>
                </a:tc>
                <a:extLst>
                  <a:ext uri="{0D108BD9-81ED-4DB2-BD59-A6C34878D82A}">
                    <a16:rowId xmlns:a16="http://schemas.microsoft.com/office/drawing/2014/main" val="1160760451"/>
                  </a:ext>
                </a:extLst>
              </a:tr>
              <a:tr h="1852248">
                <a:tc>
                  <a:txBody>
                    <a:bodyPr/>
                    <a:lstStyle/>
                    <a:p>
                      <a:pPr marL="0" algn="r" defTabSz="457200" rtl="0" eaLnBrk="1" latinLnBrk="0" hangingPunct="1"/>
                      <a:r>
                        <a:rPr lang="it-IT" sz="11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Azioni previste</a:t>
                      </a:r>
                    </a:p>
                  </a:txBody>
                  <a:tcPr marL="96705" marR="96705" marT="48353" marB="48353"/>
                </a:tc>
                <a:tc>
                  <a:txBody>
                    <a:bodyPr/>
                    <a:lstStyle/>
                    <a:p>
                      <a:pPr marL="0" marR="0" lvl="0" indent="0" algn="just" defTabSz="457200" rtl="0" eaLnBrk="1" fontAlgn="auto" latinLnBrk="0" hangingPunct="1">
                        <a:lnSpc>
                          <a:spcPct val="100000"/>
                        </a:lnSpc>
                        <a:spcBef>
                          <a:spcPts val="50"/>
                        </a:spcBef>
                        <a:spcAft>
                          <a:spcPts val="0"/>
                        </a:spcAft>
                        <a:buClrTx/>
                        <a:buSzTx/>
                        <a:buFontTx/>
                        <a:buNone/>
                        <a:tabLst/>
                        <a:defRPr/>
                      </a:pPr>
                      <a:r>
                        <a:rPr lang="it-IT" sz="1200" b="1" kern="1200" dirty="0">
                          <a:solidFill>
                            <a:schemeClr val="dk1"/>
                          </a:solidFill>
                          <a:latin typeface="Tahoma" panose="020B0604030504040204" pitchFamily="34" charset="0"/>
                          <a:ea typeface="Tahoma" panose="020B0604030504040204" pitchFamily="34" charset="0"/>
                          <a:cs typeface="Tahoma" panose="020B0604030504040204" pitchFamily="34" charset="0"/>
                        </a:rPr>
                        <a:t>Azione A) Investimenti per la mitigazione dei cambiamenti climatici </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con </a:t>
                      </a:r>
                      <a:r>
                        <a:rPr lang="it-IT" sz="1200" b="0" kern="1200" dirty="0">
                          <a:solidFill>
                            <a:srgbClr val="FF0000"/>
                          </a:solidFill>
                          <a:latin typeface="Tahoma" panose="020B0604030504040204" pitchFamily="34" charset="0"/>
                          <a:ea typeface="Tahoma" panose="020B0604030504040204" pitchFamily="34" charset="0"/>
                          <a:cs typeface="Tahoma" panose="020B0604030504040204" pitchFamily="34" charset="0"/>
                        </a:rPr>
                        <a:t>esclusione degli impianti per la produzione di energia:</a:t>
                      </a:r>
                      <a:r>
                        <a:rPr lang="it-IT" sz="1200" b="0" kern="1200" dirty="0">
                          <a:solidFill>
                            <a:schemeClr val="dk1"/>
                          </a:solidFill>
                          <a:latin typeface="Tahoma" panose="020B0604030504040204" pitchFamily="34" charset="0"/>
                          <a:ea typeface="Tahoma" panose="020B0604030504040204" pitchFamily="34" charset="0"/>
                          <a:cs typeface="Tahoma" panose="020B0604030504040204" pitchFamily="34" charset="0"/>
                        </a:rPr>
                        <a:t> proce</a:t>
                      </a:r>
                      <a:r>
                        <a:rPr lang="it-IT" sz="1200" b="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ssi produttivi che riducano l’emissione di gas climalteranti (metano e protossido di azoto) e ammoniaca e/o aumentino la capacità di sequestro di carbonio nel suolo. Sono inclusi investimenti per la </a:t>
                      </a:r>
                      <a:r>
                        <a:rPr lang="it-IT" sz="1200" b="0" kern="1200" dirty="0">
                          <a:solidFill>
                            <a:srgbClr val="FF0000"/>
                          </a:solidFill>
                          <a:effectLst/>
                          <a:latin typeface="Tahoma" panose="020B0604030504040204" pitchFamily="34" charset="0"/>
                          <a:ea typeface="Tahoma" panose="020B0604030504040204" pitchFamily="34" charset="0"/>
                          <a:cs typeface="Tahoma" panose="020B0604030504040204" pitchFamily="34" charset="0"/>
                        </a:rPr>
                        <a:t>coperture delle strutture di stoccaggio e le strutture non fisse di stoccaggio degli effluenti di allevamento </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(c.d. storage </a:t>
                      </a:r>
                      <a:r>
                        <a:rPr lang="it-IT" sz="1200" kern="120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bag</a:t>
                      </a:r>
                      <a:r>
                        <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rPr>
                        <a:t>) che vanno oltre il rispetto degli obblighi della “Direttiva nitrati” e si distinguono per un’elevata efficacia nella riduzione delle emissioni di ammoniaca.</a:t>
                      </a:r>
                    </a:p>
                    <a:p>
                      <a:pPr marL="0" marR="0" lvl="0" indent="0" algn="just" defTabSz="457200" rtl="0" eaLnBrk="1" fontAlgn="auto" latinLnBrk="0" hangingPunct="1">
                        <a:lnSpc>
                          <a:spcPct val="100000"/>
                        </a:lnSpc>
                        <a:spcBef>
                          <a:spcPts val="0"/>
                        </a:spcBef>
                        <a:spcAft>
                          <a:spcPts val="0"/>
                        </a:spcAft>
                        <a:buClrTx/>
                        <a:buSzTx/>
                        <a:buFontTx/>
                        <a:buNone/>
                        <a:tabLst/>
                        <a:defRPr/>
                      </a:pPr>
                      <a:endParaRPr lang="it-IT" sz="1200" kern="120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96705" marR="96705" marT="48353" marB="48353"/>
                </a:tc>
                <a:extLst>
                  <a:ext uri="{0D108BD9-81ED-4DB2-BD59-A6C34878D82A}">
                    <a16:rowId xmlns:a16="http://schemas.microsoft.com/office/drawing/2014/main" val="2071077278"/>
                  </a:ext>
                </a:extLst>
              </a:tr>
            </a:tbl>
          </a:graphicData>
        </a:graphic>
      </p:graphicFrame>
    </p:spTree>
    <p:extLst>
      <p:ext uri="{BB962C8B-B14F-4D97-AF65-F5344CB8AC3E}">
        <p14:creationId xmlns:p14="http://schemas.microsoft.com/office/powerpoint/2010/main" val="2644276900"/>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2646</TotalTime>
  <Words>12121</Words>
  <Application>Microsoft Office PowerPoint</Application>
  <PresentationFormat>Presentazione su schermo (16:9)</PresentationFormat>
  <Paragraphs>1118</Paragraphs>
  <Slides>75</Slides>
  <Notes>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75</vt:i4>
      </vt:variant>
    </vt:vector>
  </HeadingPairs>
  <TitlesOfParts>
    <vt:vector size="82" baseType="lpstr">
      <vt:lpstr>Arial</vt:lpstr>
      <vt:lpstr>Calibri</vt:lpstr>
      <vt:lpstr>Helvetica</vt:lpstr>
      <vt:lpstr>Symbol</vt:lpstr>
      <vt:lpstr>Tahoma</vt:lpstr>
      <vt:lpstr>Verdana</vt:lpstr>
      <vt:lpstr>Tema di Office</vt:lpstr>
      <vt:lpstr>PAC 2023-2027 L’attuazione in Regione Lombardia         Interventi strutturali          7 febbraio 2023</vt:lpstr>
      <vt:lpstr>OBIETTIVI DELLA PAC 2023-2037</vt:lpstr>
      <vt:lpstr>INTERVENTI PSP 2023-2027 </vt:lpstr>
      <vt:lpstr>INTERVENTI PSP 2023-27 </vt:lpstr>
      <vt:lpstr>INTERVENTI PSP 2023-27 </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FC</dc:creator>
  <cp:lastModifiedBy>Maria Gloria Sainaghi</cp:lastModifiedBy>
  <cp:revision>394</cp:revision>
  <dcterms:created xsi:type="dcterms:W3CDTF">2017-12-04T13:54:02Z</dcterms:created>
  <dcterms:modified xsi:type="dcterms:W3CDTF">2023-02-06T18:02:20Z</dcterms:modified>
</cp:coreProperties>
</file>