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21" r:id="rId3"/>
    <p:sldId id="322" r:id="rId4"/>
    <p:sldId id="327" r:id="rId5"/>
    <p:sldId id="328" r:id="rId6"/>
    <p:sldId id="329" r:id="rId7"/>
    <p:sldId id="330" r:id="rId8"/>
    <p:sldId id="331" r:id="rId9"/>
    <p:sldId id="317" r:id="rId10"/>
    <p:sldId id="325" r:id="rId11"/>
    <p:sldId id="320" r:id="rId12"/>
    <p:sldId id="323" r:id="rId13"/>
    <p:sldId id="326" r:id="rId14"/>
    <p:sldId id="332" r:id="rId15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2" autoAdjust="0"/>
    <p:restoredTop sz="94684" autoAdjust="0"/>
  </p:normalViewPr>
  <p:slideViewPr>
    <p:cSldViewPr snapToGrid="0" snapToObjects="1">
      <p:cViewPr varScale="1">
        <p:scale>
          <a:sx n="109" d="100"/>
          <a:sy n="109" d="100"/>
        </p:scale>
        <p:origin x="706" y="77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91993" y="1633818"/>
            <a:ext cx="8560014" cy="115185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r>
              <a:rPr lang="it-IT" sz="1800" i="1" dirty="0">
                <a:latin typeface="Helvetica" panose="020B0604020202030204" pitchFamily="34" charset="0"/>
              </a:rPr>
              <a:t> </a:t>
            </a:r>
            <a:br>
              <a:rPr lang="it-IT" sz="1800" i="1" dirty="0">
                <a:latin typeface="Helvetica" panose="020B0604020202030204" pitchFamily="34" charset="0"/>
              </a:rPr>
            </a:br>
            <a:br>
              <a:rPr lang="it-IT" sz="2200" dirty="0"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endParaRPr lang="it-IT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91994" y="2785671"/>
            <a:ext cx="85600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i="1" dirty="0">
                <a:latin typeface="Helvetica" panose="020B0604020202030204" pitchFamily="34" charset="0"/>
              </a:rPr>
              <a:t>Intervento </a:t>
            </a:r>
          </a:p>
          <a:p>
            <a:pPr algn="ctr">
              <a:spcBef>
                <a:spcPts val="600"/>
              </a:spcBef>
            </a:pPr>
            <a:r>
              <a:rPr lang="it-IT" altLang="it-IT" sz="1600" b="1" i="1" dirty="0">
                <a:latin typeface="Helvetica Light" pitchFamily="50" charset="0"/>
              </a:rPr>
              <a:t>Andrea Azzoni, Vicario DG Agricoltura Alimentazione e Sistemi Verdi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017E0251-479A-4743-9801-E7C754A08C81}"/>
              </a:ext>
            </a:extLst>
          </p:cNvPr>
          <p:cNvSpPr/>
          <p:nvPr/>
        </p:nvSpPr>
        <p:spPr>
          <a:xfrm>
            <a:off x="2400300" y="12857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b="1" dirty="0">
                <a:solidFill>
                  <a:srgbClr val="056633"/>
                </a:solidFill>
              </a:rPr>
              <a:t>PAC 2023 – 2027 </a:t>
            </a:r>
          </a:p>
          <a:p>
            <a:pPr algn="ctr"/>
            <a:r>
              <a:rPr lang="it-IT" b="1" dirty="0">
                <a:solidFill>
                  <a:srgbClr val="056633"/>
                </a:solidFill>
              </a:rPr>
              <a:t>L’ATTUAZIONE IN REGIONE LOMBARDIA</a:t>
            </a:r>
          </a:p>
          <a:p>
            <a:pPr algn="ctr"/>
            <a:r>
              <a:rPr lang="it-IT" b="1" dirty="0">
                <a:solidFill>
                  <a:srgbClr val="056633"/>
                </a:solidFill>
              </a:rPr>
              <a:t>7 febbraio 2023 </a:t>
            </a:r>
          </a:p>
        </p:txBody>
      </p:sp>
    </p:spTree>
    <p:extLst>
      <p:ext uri="{BB962C8B-B14F-4D97-AF65-F5344CB8AC3E}">
        <p14:creationId xmlns:p14="http://schemas.microsoft.com/office/powerpoint/2010/main" val="850454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65B1467-B3DA-4630-8536-98FF15411D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46342"/>
            <a:ext cx="7772400" cy="660502"/>
          </a:xfrm>
        </p:spPr>
        <p:txBody>
          <a:bodyPr>
            <a:noAutofit/>
          </a:bodyPr>
          <a:lstStyle/>
          <a:p>
            <a:r>
              <a:rPr lang="it-IT" sz="1600" dirty="0"/>
              <a:t>Altra tipologia di pagamenti sono gli eco-schemi, questi assorbono il 25% del budget per i pagamenti diretti e vengono suddivisi in cinque categorie:</a:t>
            </a:r>
            <a:br>
              <a:rPr lang="it-IT" sz="1600" dirty="0"/>
            </a:br>
            <a:endParaRPr lang="it-IT" sz="16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004E192-ACA6-4C24-93C7-A884EA8E6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9490" y="569042"/>
            <a:ext cx="5734020" cy="4295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618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DEE6B1-F24F-4881-9957-6E5D38C69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799" y="30398"/>
            <a:ext cx="7772400" cy="525414"/>
          </a:xfrm>
        </p:spPr>
        <p:txBody>
          <a:bodyPr>
            <a:normAutofit/>
          </a:bodyPr>
          <a:lstStyle/>
          <a:p>
            <a:pPr algn="ctr"/>
            <a:r>
              <a:rPr lang="it-IT" sz="2000" dirty="0"/>
              <a:t>Sullo sfondo: Strategia Farm to </a:t>
            </a:r>
            <a:r>
              <a:rPr lang="it-IT" sz="2000" dirty="0" err="1"/>
              <a:t>Fork</a:t>
            </a:r>
            <a:endParaRPr lang="it-IT" sz="2000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1C6F370F-84F1-428B-BE6D-3F418ECE8D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627" y="599522"/>
            <a:ext cx="6160279" cy="415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50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F5E6F44-2FB0-430E-BC01-36A049B41F0F}"/>
              </a:ext>
            </a:extLst>
          </p:cNvPr>
          <p:cNvSpPr/>
          <p:nvPr/>
        </p:nvSpPr>
        <p:spPr>
          <a:xfrm>
            <a:off x="388620" y="1551593"/>
            <a:ext cx="8564880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it-IT" dirty="0"/>
              <a:t>Obiettivi del Piano sono il potenziamento della competitività del sistema in ottica sostenibile, il rafforzamento della resilienza e della vitalità dei territori rurali, la promozione del lavoro agricolo e forestale di qualità e la sicurezza sui posti di lavoro, il sostegno alla capacità di attivare scambi di conoscenza, ricerca e innovazioni e l’ottimizzazione del sistema di governance.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74D3A57F-B1D6-4710-8013-625C43864713}"/>
              </a:ext>
            </a:extLst>
          </p:cNvPr>
          <p:cNvSpPr/>
          <p:nvPr/>
        </p:nvSpPr>
        <p:spPr>
          <a:xfrm>
            <a:off x="2575431" y="630674"/>
            <a:ext cx="4117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2400" dirty="0">
                <a:solidFill>
                  <a:srgbClr val="056633"/>
                </a:solidFill>
              </a:rPr>
              <a:t>Obiettivi generali PSP nazionale</a:t>
            </a:r>
          </a:p>
        </p:txBody>
      </p:sp>
    </p:spTree>
    <p:extLst>
      <p:ext uri="{BB962C8B-B14F-4D97-AF65-F5344CB8AC3E}">
        <p14:creationId xmlns:p14="http://schemas.microsoft.com/office/powerpoint/2010/main" val="18938430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4A4CF15-FB06-4660-A255-57A1602565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4311" y="237782"/>
            <a:ext cx="4050029" cy="874738"/>
          </a:xfrm>
        </p:spPr>
        <p:txBody>
          <a:bodyPr>
            <a:normAutofit fontScale="90000"/>
          </a:bodyPr>
          <a:lstStyle/>
          <a:p>
            <a:r>
              <a:rPr lang="it-IT" sz="2000" dirty="0"/>
              <a:t>Dal processo di identificazione delle esigenze agli interventi PSP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A296B70-E57E-4D32-8321-2161D1564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465" y="1382933"/>
            <a:ext cx="3238877" cy="1665057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F18F03E2-FBEA-4BFE-8250-1F43749F66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8679" y="7305"/>
            <a:ext cx="3779521" cy="4839016"/>
          </a:xfrm>
          <a:prstGeom prst="rect">
            <a:avLst/>
          </a:prstGeom>
        </p:spPr>
      </p:pic>
      <p:sp>
        <p:nvSpPr>
          <p:cNvPr id="7" name="Freccia destra con strisce 6">
            <a:extLst>
              <a:ext uri="{FF2B5EF4-FFF2-40B4-BE49-F238E27FC236}">
                <a16:creationId xmlns:a16="http://schemas.microsoft.com/office/drawing/2014/main" id="{82CD9EF5-8B79-4A47-A50F-CB7CFD27EF2C}"/>
              </a:ext>
            </a:extLst>
          </p:cNvPr>
          <p:cNvSpPr/>
          <p:nvPr/>
        </p:nvSpPr>
        <p:spPr>
          <a:xfrm>
            <a:off x="3787140" y="2392680"/>
            <a:ext cx="601980" cy="107442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49568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3AC99877-D699-4D08-AE9B-6F0D92F6B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977640" y="45720"/>
            <a:ext cx="4958528" cy="4762500"/>
          </a:xfrm>
        </p:spPr>
        <p:txBody>
          <a:bodyPr/>
          <a:lstStyle/>
          <a:p>
            <a:pPr algn="ctr"/>
            <a:r>
              <a:rPr lang="it-IT" sz="1000" b="1" dirty="0"/>
              <a:t>Programma - Mattina (09.45 - 13.00) </a:t>
            </a:r>
          </a:p>
          <a:p>
            <a:endParaRPr lang="it-IT" sz="1000" b="1" dirty="0"/>
          </a:p>
          <a:p>
            <a:r>
              <a:rPr lang="it-IT" sz="1000" b="1" dirty="0"/>
              <a:t>10.00 APERTURA DEI LAVORI </a:t>
            </a:r>
          </a:p>
          <a:p>
            <a:r>
              <a:rPr lang="it-IT" sz="1000" dirty="0"/>
              <a:t>Andrea Massari, Direttore D.G Agricoltura, Alimentazione e Sistemi Verdi </a:t>
            </a:r>
          </a:p>
          <a:p>
            <a:pPr algn="ctr"/>
            <a:endParaRPr lang="it-IT" sz="1000" dirty="0"/>
          </a:p>
          <a:p>
            <a:endParaRPr lang="it-IT" sz="1000" b="1" dirty="0"/>
          </a:p>
          <a:p>
            <a:r>
              <a:rPr lang="it-IT" sz="1000" b="1" dirty="0"/>
              <a:t>10.15 SCENARI E PROSPETTIVE DEL SISTEMA AGROALIMENTARE LOMBARDO</a:t>
            </a:r>
          </a:p>
          <a:p>
            <a:r>
              <a:rPr lang="it-IT" sz="1000" dirty="0"/>
              <a:t>Daniele </a:t>
            </a:r>
            <a:r>
              <a:rPr lang="it-IT" sz="1000" dirty="0" err="1"/>
              <a:t>Cavicchioli</a:t>
            </a:r>
            <a:r>
              <a:rPr lang="it-IT" sz="1000" dirty="0"/>
              <a:t> e Roberto </a:t>
            </a:r>
            <a:r>
              <a:rPr lang="it-IT" sz="1000" dirty="0" err="1"/>
              <a:t>Pretolani</a:t>
            </a:r>
            <a:r>
              <a:rPr lang="it-IT" sz="1000" dirty="0"/>
              <a:t>, ESP - Università Statale di Milano </a:t>
            </a:r>
          </a:p>
          <a:p>
            <a:endParaRPr lang="it-IT" sz="1000" dirty="0"/>
          </a:p>
          <a:p>
            <a:r>
              <a:rPr lang="it-IT" sz="1000" b="1" dirty="0"/>
              <a:t>10.45 I COSTI DI PRODUZIONE IN ZOOTECNIA </a:t>
            </a:r>
          </a:p>
          <a:p>
            <a:r>
              <a:rPr lang="it-IT" sz="1000" dirty="0"/>
              <a:t>Daniele Rama, SMEA - Università Cattolica del Sacro Cuore </a:t>
            </a:r>
          </a:p>
          <a:p>
            <a:endParaRPr lang="it-IT" sz="1000" dirty="0"/>
          </a:p>
          <a:p>
            <a:r>
              <a:rPr lang="it-IT" sz="1000" b="1" dirty="0"/>
              <a:t>PAUSA </a:t>
            </a:r>
          </a:p>
          <a:p>
            <a:endParaRPr lang="it-IT" sz="1000" dirty="0"/>
          </a:p>
          <a:p>
            <a:r>
              <a:rPr lang="it-IT" sz="1000" b="1" dirty="0"/>
              <a:t>11.15 GLI OBIETTIVI DELLA PAC NEL QUADRO DELL’UNIONE </a:t>
            </a:r>
          </a:p>
          <a:p>
            <a:r>
              <a:rPr lang="it-IT" sz="1000" dirty="0"/>
              <a:t>Roberto Cagliero, CREA-PB </a:t>
            </a:r>
          </a:p>
          <a:p>
            <a:endParaRPr lang="it-IT" sz="1000" dirty="0"/>
          </a:p>
          <a:p>
            <a:r>
              <a:rPr lang="it-IT" sz="1000" b="1" dirty="0"/>
              <a:t>11.45 COMPLEMENTO PER LO SVILUPPO RURALE DEL PIANO STRATEGICO </a:t>
            </a:r>
          </a:p>
          <a:p>
            <a:r>
              <a:rPr lang="it-IT" sz="1000" b="1" dirty="0"/>
              <a:t>NAZIONALE DELLA PAC 2023-2027 DELLA REGIONE LOMBARDIA </a:t>
            </a:r>
          </a:p>
          <a:p>
            <a:r>
              <a:rPr lang="it-IT" sz="1000" dirty="0"/>
              <a:t>Cristina De Ponti, Autorità di Gestione Regionale FEASR 2023 - 2027 </a:t>
            </a:r>
          </a:p>
          <a:p>
            <a:endParaRPr lang="it-IT" sz="1000" dirty="0"/>
          </a:p>
          <a:p>
            <a:r>
              <a:rPr lang="it-IT" sz="1000" b="1" dirty="0"/>
              <a:t>12.15 LO SCENARIO DELLA SOSTENIBILITÀ: ESPERIENZE E SFIDE </a:t>
            </a:r>
          </a:p>
          <a:p>
            <a:r>
              <a:rPr lang="it-IT" sz="1000" dirty="0"/>
              <a:t>Alessandra Norcini, Autorità Ambientale – D.G. Ambiente e Clima </a:t>
            </a:r>
          </a:p>
          <a:p>
            <a:endParaRPr lang="it-IT" sz="1000" dirty="0"/>
          </a:p>
          <a:p>
            <a:r>
              <a:rPr lang="it-IT" sz="1000" b="1" dirty="0"/>
              <a:t>12.45 Chiusura dei lavori </a:t>
            </a:r>
          </a:p>
          <a:p>
            <a:endParaRPr lang="it-IT" sz="10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460CB72-8C54-4525-B548-55264794D6A9}"/>
              </a:ext>
            </a:extLst>
          </p:cNvPr>
          <p:cNvSpPr/>
          <p:nvPr/>
        </p:nvSpPr>
        <p:spPr>
          <a:xfrm rot="18683900">
            <a:off x="-533138" y="2110085"/>
            <a:ext cx="52628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it-IT" sz="3600" b="1" cap="none" spc="0" dirty="0">
                <a:ln/>
                <a:solidFill>
                  <a:schemeClr val="accent3"/>
                </a:solidFill>
                <a:effectLst/>
              </a:rPr>
              <a:t>Partiamo con gli interventi</a:t>
            </a:r>
          </a:p>
        </p:txBody>
      </p:sp>
    </p:spTree>
    <p:extLst>
      <p:ext uri="{BB962C8B-B14F-4D97-AF65-F5344CB8AC3E}">
        <p14:creationId xmlns:p14="http://schemas.microsoft.com/office/powerpoint/2010/main" val="1937881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3AC99877-D699-4D08-AE9B-6F0D92F6B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0"/>
            <a:ext cx="8105588" cy="4805081"/>
          </a:xfrm>
        </p:spPr>
        <p:txBody>
          <a:bodyPr/>
          <a:lstStyle/>
          <a:p>
            <a:pPr algn="ctr"/>
            <a:r>
              <a:rPr lang="it-IT" sz="1000" b="1" dirty="0"/>
              <a:t>Programma - Mattina (09.45 - 13.00) </a:t>
            </a:r>
          </a:p>
          <a:p>
            <a:pPr algn="ctr"/>
            <a:endParaRPr lang="it-IT" sz="1000" b="1" dirty="0"/>
          </a:p>
          <a:p>
            <a:r>
              <a:rPr lang="it-IT" sz="1000" b="1" dirty="0"/>
              <a:t>9.45 Introduce e modera: </a:t>
            </a:r>
            <a:r>
              <a:rPr lang="it-IT" sz="1000" dirty="0"/>
              <a:t>Andrea Azzoni, Vicario D.G Agricoltura, Alimentazione e Sistemi Verdi </a:t>
            </a:r>
          </a:p>
          <a:p>
            <a:endParaRPr lang="it-IT" sz="1000" b="1" dirty="0"/>
          </a:p>
          <a:p>
            <a:r>
              <a:rPr lang="it-IT" sz="1000" b="1" dirty="0"/>
              <a:t>10.00 APERTURA DEI LAVORI </a:t>
            </a:r>
          </a:p>
          <a:p>
            <a:r>
              <a:rPr lang="it-IT" sz="1000" dirty="0"/>
              <a:t>Andrea Massari, Direttore D.G Agricoltura, Alimentazione e Sistemi Verdi </a:t>
            </a:r>
          </a:p>
          <a:p>
            <a:endParaRPr lang="it-IT" sz="1000" dirty="0"/>
          </a:p>
          <a:p>
            <a:r>
              <a:rPr lang="it-IT" sz="1000" b="1" dirty="0"/>
              <a:t>10.15 SCENARI E PROSPETTIVE DEL SISTEMA AGROALIMENTARE LOMBARDO</a:t>
            </a:r>
          </a:p>
          <a:p>
            <a:r>
              <a:rPr lang="it-IT" sz="1000" dirty="0"/>
              <a:t>Daniele </a:t>
            </a:r>
            <a:r>
              <a:rPr lang="it-IT" sz="1000" dirty="0" err="1"/>
              <a:t>Cavicchioli</a:t>
            </a:r>
            <a:r>
              <a:rPr lang="it-IT" sz="1000" dirty="0"/>
              <a:t> e Roberto </a:t>
            </a:r>
            <a:r>
              <a:rPr lang="it-IT" sz="1000" dirty="0" err="1"/>
              <a:t>Pretolani</a:t>
            </a:r>
            <a:r>
              <a:rPr lang="it-IT" sz="1000" dirty="0"/>
              <a:t>, ESP - Università Statale di Milano </a:t>
            </a:r>
          </a:p>
          <a:p>
            <a:endParaRPr lang="it-IT" sz="1000" dirty="0"/>
          </a:p>
          <a:p>
            <a:r>
              <a:rPr lang="it-IT" sz="1000" b="1" dirty="0"/>
              <a:t>10.45 I COSTI DI PRODUZIONE IN ZOOTECNIA </a:t>
            </a:r>
          </a:p>
          <a:p>
            <a:r>
              <a:rPr lang="it-IT" sz="1000" dirty="0"/>
              <a:t>Daniele Rama, SMEA - Università Cattolica del Sacro Cuore </a:t>
            </a:r>
          </a:p>
          <a:p>
            <a:endParaRPr lang="it-IT" sz="1000" dirty="0"/>
          </a:p>
          <a:p>
            <a:r>
              <a:rPr lang="it-IT" sz="1000" b="1" dirty="0"/>
              <a:t>PAUSA </a:t>
            </a:r>
          </a:p>
          <a:p>
            <a:endParaRPr lang="it-IT" sz="1000" dirty="0"/>
          </a:p>
          <a:p>
            <a:r>
              <a:rPr lang="it-IT" sz="1000" b="1" dirty="0"/>
              <a:t>11.15 GLI OBIETTIVI DELLA PAC NEL QUADRO DELL’UNIONE </a:t>
            </a:r>
          </a:p>
          <a:p>
            <a:r>
              <a:rPr lang="it-IT" sz="1000" dirty="0"/>
              <a:t>Roberto Cagliero, CREA-PB </a:t>
            </a:r>
          </a:p>
          <a:p>
            <a:endParaRPr lang="it-IT" sz="1000" dirty="0"/>
          </a:p>
          <a:p>
            <a:r>
              <a:rPr lang="it-IT" sz="1000" b="1" dirty="0"/>
              <a:t>11.45 COMPLEMENTO PER LO SVILUPPO RURALE DEL PIANO STRATEGICO </a:t>
            </a:r>
          </a:p>
          <a:p>
            <a:r>
              <a:rPr lang="it-IT" sz="1000" b="1" dirty="0"/>
              <a:t>NAZIONALE DELLA PAC 2023-2027 DELLA REGIONE LOMBARDIA </a:t>
            </a:r>
          </a:p>
          <a:p>
            <a:r>
              <a:rPr lang="it-IT" sz="1000" dirty="0"/>
              <a:t>Cristina De Ponti, Autorità di Gestione Regionale FEASR 2023 - 2027 </a:t>
            </a:r>
          </a:p>
          <a:p>
            <a:endParaRPr lang="it-IT" sz="1000" dirty="0"/>
          </a:p>
          <a:p>
            <a:r>
              <a:rPr lang="it-IT" sz="1000" b="1" dirty="0"/>
              <a:t>12.15 LO SCENARIO DELLA SOSTENIBILITÀ: ESPERIENZE E SFIDE </a:t>
            </a:r>
          </a:p>
          <a:p>
            <a:r>
              <a:rPr lang="it-IT" sz="1000" dirty="0"/>
              <a:t>Alessandra Norcini, Autorità Ambientale – D.G. Ambiente e Clima </a:t>
            </a:r>
          </a:p>
          <a:p>
            <a:endParaRPr lang="it-IT" sz="1000" dirty="0"/>
          </a:p>
          <a:p>
            <a:r>
              <a:rPr lang="it-IT" sz="1000" b="1" dirty="0"/>
              <a:t>12.45 Chiusura dei lavori </a:t>
            </a:r>
          </a:p>
          <a:p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43728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842693D3-3922-4D02-921F-18BE0E3F77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5800" y="185271"/>
            <a:ext cx="7772400" cy="4526867"/>
          </a:xfrm>
        </p:spPr>
        <p:txBody>
          <a:bodyPr/>
          <a:lstStyle/>
          <a:p>
            <a:pPr algn="ctr"/>
            <a:r>
              <a:rPr lang="it-IT" sz="1200" b="1" dirty="0"/>
              <a:t>Pomeriggio (14.30-17.30) </a:t>
            </a:r>
          </a:p>
          <a:p>
            <a:endParaRPr lang="it-IT" sz="1000" dirty="0"/>
          </a:p>
          <a:p>
            <a:r>
              <a:rPr lang="it-IT" sz="1000" dirty="0"/>
              <a:t>Moderatore: Andrea Azzoni, Vicario D.G Agricoltura, Alimentazione e Sistemi Verdi</a:t>
            </a:r>
          </a:p>
          <a:p>
            <a:endParaRPr lang="it-IT" sz="1000" dirty="0"/>
          </a:p>
          <a:p>
            <a:r>
              <a:rPr lang="it-IT" sz="1000" b="1" dirty="0"/>
              <a:t>14.30 IL NUOVO MODELLO DI ATTUAZIONE E IL RUOLO DELLE REGIONI NEL PIANO STRATEGICO NAZIONALE</a:t>
            </a:r>
          </a:p>
          <a:p>
            <a:r>
              <a:rPr lang="it-IT" sz="1000" dirty="0"/>
              <a:t>Beatrice Camaioni, CREA-PB </a:t>
            </a:r>
          </a:p>
          <a:p>
            <a:endParaRPr lang="it-IT" sz="1000" dirty="0"/>
          </a:p>
          <a:p>
            <a:r>
              <a:rPr lang="it-IT" sz="1000" b="1" dirty="0"/>
              <a:t>15.00 PAGAMENTI DIRETTI PSP 2023 – 2027 </a:t>
            </a:r>
          </a:p>
          <a:p>
            <a:r>
              <a:rPr lang="it-IT" sz="1000" dirty="0"/>
              <a:t>Ida Santagata, Organismo Pagatore Regionale</a:t>
            </a:r>
          </a:p>
          <a:p>
            <a:endParaRPr lang="it-IT" sz="1000" dirty="0"/>
          </a:p>
          <a:p>
            <a:r>
              <a:rPr lang="it-IT" sz="1000" b="1" dirty="0"/>
              <a:t>15.30 IL SISTEMA DEI CONTROLLI</a:t>
            </a:r>
          </a:p>
          <a:p>
            <a:r>
              <a:rPr lang="it-IT" sz="1000" dirty="0"/>
              <a:t>Federico Giovanazzi, Direttore Organismo Pagatore Regionale </a:t>
            </a:r>
          </a:p>
          <a:p>
            <a:endParaRPr lang="it-IT" sz="1000" dirty="0"/>
          </a:p>
          <a:p>
            <a:r>
              <a:rPr lang="it-IT" sz="1000" b="1" dirty="0"/>
              <a:t>16.00 AIUTI DI STATO </a:t>
            </a:r>
          </a:p>
          <a:p>
            <a:r>
              <a:rPr lang="it-IT" sz="1000" dirty="0"/>
              <a:t>Cristiana Trudu, Struttura Aiuti di stato e interventi per lo sviluppo locale, DGA </a:t>
            </a:r>
          </a:p>
          <a:p>
            <a:endParaRPr lang="it-IT" sz="1000" dirty="0"/>
          </a:p>
          <a:p>
            <a:r>
              <a:rPr lang="it-IT" sz="1000" b="1" dirty="0"/>
              <a:t>16.30 INTERVENTI AGROAMBIENTALI </a:t>
            </a:r>
          </a:p>
          <a:p>
            <a:r>
              <a:rPr lang="it-IT" sz="1000" dirty="0"/>
              <a:t>Tiziana Laconi, U.O Programmazione Sviluppo Rurale e Sistemi informativi, DGA </a:t>
            </a:r>
          </a:p>
          <a:p>
            <a:endParaRPr lang="it-IT" sz="1000" dirty="0"/>
          </a:p>
          <a:p>
            <a:r>
              <a:rPr lang="it-IT" sz="1000" b="1" dirty="0"/>
              <a:t>17.00 INTERVENTI STRUTTURALI </a:t>
            </a:r>
          </a:p>
          <a:p>
            <a:r>
              <a:rPr lang="it-IT" sz="1000" dirty="0"/>
              <a:t>Gloria Sainaghi, U.O Programmazione Sviluppo Rurale e Sistemi informativi, DGA </a:t>
            </a:r>
          </a:p>
          <a:p>
            <a:endParaRPr lang="it-IT" sz="1000" dirty="0"/>
          </a:p>
          <a:p>
            <a:r>
              <a:rPr lang="it-IT" sz="1000" b="1" dirty="0"/>
              <a:t>17.30 Chiusura dei lavori</a:t>
            </a:r>
          </a:p>
        </p:txBody>
      </p:sp>
    </p:spTree>
    <p:extLst>
      <p:ext uri="{BB962C8B-B14F-4D97-AF65-F5344CB8AC3E}">
        <p14:creationId xmlns:p14="http://schemas.microsoft.com/office/powerpoint/2010/main" val="6046092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F1086309-36B8-4299-86C5-40E88EF8F061}"/>
              </a:ext>
            </a:extLst>
          </p:cNvPr>
          <p:cNvSpPr txBox="1"/>
          <p:nvPr/>
        </p:nvSpPr>
        <p:spPr>
          <a:xfrm>
            <a:off x="823421" y="258656"/>
            <a:ext cx="71557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solidFill>
                  <a:srgbClr val="056633"/>
                </a:solidFill>
                <a:latin typeface="Calibri" panose="020F0502020204030204"/>
              </a:rPr>
              <a:t>COME RISPONDIAMO AL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it-IT" sz="2400" dirty="0">
                <a:solidFill>
                  <a:srgbClr val="056633"/>
                </a:solidFill>
                <a:latin typeface="Calibri" panose="020F0502020204030204"/>
              </a:rPr>
              <a:t>«PRODUCIAMO DI PIU’ MA MEGLIO»?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2897AF5-9D34-4A8D-A8E2-F726E84CA5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191" t="19473" r="4474" b="7415"/>
          <a:stretch/>
        </p:blipFill>
        <p:spPr>
          <a:xfrm>
            <a:off x="1399795" y="1484683"/>
            <a:ext cx="6124954" cy="2884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24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146B0D98-F88E-4A79-8A42-795855EE32D6}"/>
              </a:ext>
            </a:extLst>
          </p:cNvPr>
          <p:cNvSpPr txBox="1">
            <a:spLocks/>
          </p:cNvSpPr>
          <p:nvPr/>
        </p:nvSpPr>
        <p:spPr bwMode="auto">
          <a:xfrm>
            <a:off x="332740" y="1937"/>
            <a:ext cx="8134042" cy="65262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6" tIns="45708" rIns="91416" bIns="45708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677" indent="-358677" algn="ctr" defTabSz="914148">
              <a:defRPr/>
            </a:pP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Il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reddito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degli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agricoltori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è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ancora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inferiore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ai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salari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nel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resto </a:t>
            </a:r>
            <a:r>
              <a:rPr lang="en-GB" sz="1800" b="0" kern="0" dirty="0" err="1">
                <a:solidFill>
                  <a:srgbClr val="056633"/>
                </a:solidFill>
                <a:latin typeface="+mn-lt"/>
              </a:rPr>
              <a:t>dell’economia</a:t>
            </a:r>
            <a:r>
              <a:rPr lang="en-GB" sz="1800" b="0" kern="0" dirty="0">
                <a:solidFill>
                  <a:srgbClr val="056633"/>
                </a:solidFill>
                <a:latin typeface="+mn-lt"/>
              </a:rPr>
              <a:t> </a:t>
            </a:r>
            <a:endParaRPr lang="en-US" altLang="en-US" sz="1800" b="0" kern="0" dirty="0">
              <a:solidFill>
                <a:srgbClr val="056633"/>
              </a:solidFill>
              <a:latin typeface="+mn-lt"/>
            </a:endParaRPr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CE431A5F-3CA1-4F28-911C-22E255D7A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" y="684450"/>
            <a:ext cx="7600691" cy="3936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3161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1">
            <a:extLst>
              <a:ext uri="{FF2B5EF4-FFF2-40B4-BE49-F238E27FC236}">
                <a16:creationId xmlns:a16="http://schemas.microsoft.com/office/drawing/2014/main" id="{0E296E21-1377-4421-BB00-3DD855D102E7}"/>
              </a:ext>
            </a:extLst>
          </p:cNvPr>
          <p:cNvSpPr txBox="1"/>
          <p:nvPr/>
        </p:nvSpPr>
        <p:spPr>
          <a:xfrm>
            <a:off x="395540" y="76754"/>
            <a:ext cx="8640960" cy="707862"/>
          </a:xfrm>
          <a:prstGeom prst="rect">
            <a:avLst/>
          </a:prstGeom>
          <a:noFill/>
        </p:spPr>
        <p:txBody>
          <a:bodyPr wrap="square" lIns="91416" tIns="45708" rIns="91416" bIns="45708" rtlCol="0">
            <a:spAutoFit/>
          </a:bodyPr>
          <a:lstStyle/>
          <a:p>
            <a:pPr lvl="0" algn="ctr"/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Prospettiva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delle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pressioni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sull’ambiente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a causa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della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potenziale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eccedenza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di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azoto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nel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2030: un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impatto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variegato</a:t>
            </a:r>
            <a:r>
              <a:rPr lang="en-GB" sz="2000" b="0" kern="0" dirty="0">
                <a:solidFill>
                  <a:srgbClr val="056633"/>
                </a:solidFill>
                <a:latin typeface="+mn-lt"/>
                <a:ea typeface="+mj-ea"/>
                <a:cs typeface="+mj-cs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  <a:ea typeface="+mj-ea"/>
                <a:cs typeface="+mj-cs"/>
              </a:rPr>
              <a:t>nell’UE</a:t>
            </a:r>
            <a:endParaRPr lang="en-GB" sz="2000" b="0" kern="0" dirty="0">
              <a:solidFill>
                <a:srgbClr val="056633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2AAB12D2-9411-4AB9-807F-573B9A64EAB5}"/>
              </a:ext>
            </a:extLst>
          </p:cNvPr>
          <p:cNvSpPr/>
          <p:nvPr/>
        </p:nvSpPr>
        <p:spPr>
          <a:xfrm>
            <a:off x="311720" y="4485836"/>
            <a:ext cx="3399220" cy="292364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it-IT" sz="800" b="0" kern="0" dirty="0">
                <a:solidFill>
                  <a:srgbClr val="000000"/>
                </a:solidFill>
              </a:rPr>
              <a:t>Fonte: </a:t>
            </a:r>
            <a:r>
              <a:rPr lang="en-US" sz="800" b="0" kern="0" dirty="0">
                <a:solidFill>
                  <a:srgbClr val="000000"/>
                </a:solidFill>
              </a:rPr>
              <a:t>JRC </a:t>
            </a:r>
            <a:r>
              <a:rPr lang="en-US" sz="800" b="0" kern="0" dirty="0" err="1">
                <a:solidFill>
                  <a:srgbClr val="000000"/>
                </a:solidFill>
              </a:rPr>
              <a:t>basato</a:t>
            </a:r>
            <a:r>
              <a:rPr lang="en-US" sz="800" b="0" kern="0" dirty="0">
                <a:solidFill>
                  <a:srgbClr val="000000"/>
                </a:solidFill>
              </a:rPr>
              <a:t> </a:t>
            </a:r>
            <a:r>
              <a:rPr lang="en-US" sz="800" b="0" kern="0" dirty="0" err="1">
                <a:solidFill>
                  <a:srgbClr val="000000"/>
                </a:solidFill>
              </a:rPr>
              <a:t>sul</a:t>
            </a:r>
            <a:r>
              <a:rPr lang="en-US" sz="800" b="0" kern="0" dirty="0">
                <a:solidFill>
                  <a:srgbClr val="000000"/>
                </a:solidFill>
              </a:rPr>
              <a:t> </a:t>
            </a:r>
            <a:r>
              <a:rPr lang="en-US" sz="800" b="0" kern="0" dirty="0" err="1">
                <a:solidFill>
                  <a:srgbClr val="000000"/>
                </a:solidFill>
              </a:rPr>
              <a:t>modello</a:t>
            </a:r>
            <a:r>
              <a:rPr lang="en-US" sz="800" b="0" kern="0" dirty="0">
                <a:solidFill>
                  <a:srgbClr val="000000"/>
                </a:solidFill>
              </a:rPr>
              <a:t> CAPRI, </a:t>
            </a:r>
            <a:r>
              <a:rPr lang="en-US" sz="800" b="0" kern="0" dirty="0" err="1">
                <a:solidFill>
                  <a:srgbClr val="000000"/>
                </a:solidFill>
              </a:rPr>
              <a:t>presentato</a:t>
            </a:r>
            <a:r>
              <a:rPr lang="en-US" sz="800" b="0" kern="0" dirty="0">
                <a:solidFill>
                  <a:srgbClr val="000000"/>
                </a:solidFill>
              </a:rPr>
              <a:t> </a:t>
            </a:r>
            <a:r>
              <a:rPr lang="en-US" sz="800" b="0" kern="0" dirty="0" err="1">
                <a:solidFill>
                  <a:srgbClr val="000000"/>
                </a:solidFill>
              </a:rPr>
              <a:t>alla</a:t>
            </a:r>
            <a:r>
              <a:rPr lang="en-US" sz="800" b="0" kern="0" dirty="0">
                <a:solidFill>
                  <a:srgbClr val="000000"/>
                </a:solidFill>
              </a:rPr>
              <a:t> DG AGRI </a:t>
            </a:r>
            <a:r>
              <a:rPr lang="en-US" sz="800" b="0" kern="0" dirty="0" err="1">
                <a:solidFill>
                  <a:srgbClr val="000000"/>
                </a:solidFill>
              </a:rPr>
              <a:t>nel</a:t>
            </a:r>
            <a:r>
              <a:rPr lang="en-US" sz="800" b="0" kern="0" dirty="0">
                <a:solidFill>
                  <a:srgbClr val="000000"/>
                </a:solidFill>
              </a:rPr>
              <a:t> 2017</a:t>
            </a:r>
            <a:r>
              <a:rPr lang="it-IT" sz="1300" i="1" dirty="0">
                <a:solidFill>
                  <a:srgbClr val="003399"/>
                </a:solidFill>
                <a:latin typeface="Calibri"/>
              </a:rPr>
              <a:t>.</a:t>
            </a:r>
          </a:p>
        </p:txBody>
      </p:sp>
      <p:grpSp>
        <p:nvGrpSpPr>
          <p:cNvPr id="6" name="Group 14">
            <a:extLst>
              <a:ext uri="{FF2B5EF4-FFF2-40B4-BE49-F238E27FC236}">
                <a16:creationId xmlns:a16="http://schemas.microsoft.com/office/drawing/2014/main" id="{FDF0EEC4-2A32-42FD-B4A5-FD200479AA22}"/>
              </a:ext>
            </a:extLst>
          </p:cNvPr>
          <p:cNvGrpSpPr/>
          <p:nvPr/>
        </p:nvGrpSpPr>
        <p:grpSpPr>
          <a:xfrm>
            <a:off x="2103120" y="1008053"/>
            <a:ext cx="3688080" cy="3548707"/>
            <a:chOff x="7663827" y="760326"/>
            <a:chExt cx="3372579" cy="3360359"/>
          </a:xfrm>
        </p:grpSpPr>
        <p:pic>
          <p:nvPicPr>
            <p:cNvPr id="7" name="Picture 15">
              <a:extLst>
                <a:ext uri="{FF2B5EF4-FFF2-40B4-BE49-F238E27FC236}">
                  <a16:creationId xmlns:a16="http://schemas.microsoft.com/office/drawing/2014/main" id="{82A3122A-7FD3-4481-9435-8EE6D9F7B5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923" t="12780" r="32985" b="14273"/>
            <a:stretch/>
          </p:blipFill>
          <p:spPr>
            <a:xfrm>
              <a:off x="7663827" y="760326"/>
              <a:ext cx="3372579" cy="3360359"/>
            </a:xfrm>
            <a:prstGeom prst="rect">
              <a:avLst/>
            </a:prstGeom>
          </p:spPr>
        </p:pic>
        <p:grpSp>
          <p:nvGrpSpPr>
            <p:cNvPr id="8" name="Group 16">
              <a:extLst>
                <a:ext uri="{FF2B5EF4-FFF2-40B4-BE49-F238E27FC236}">
                  <a16:creationId xmlns:a16="http://schemas.microsoft.com/office/drawing/2014/main" id="{8DA18C5C-BEB9-4B49-AA29-3A4EC68F17C8}"/>
                </a:ext>
              </a:extLst>
            </p:cNvPr>
            <p:cNvGrpSpPr/>
            <p:nvPr/>
          </p:nvGrpSpPr>
          <p:grpSpPr>
            <a:xfrm>
              <a:off x="10225785" y="1314122"/>
              <a:ext cx="810621" cy="727488"/>
              <a:chOff x="6818902" y="2612835"/>
              <a:chExt cx="810621" cy="727488"/>
            </a:xfrm>
          </p:grpSpPr>
          <p:grpSp>
            <p:nvGrpSpPr>
              <p:cNvPr id="9" name="Group 17">
                <a:extLst>
                  <a:ext uri="{FF2B5EF4-FFF2-40B4-BE49-F238E27FC236}">
                    <a16:creationId xmlns:a16="http://schemas.microsoft.com/office/drawing/2014/main" id="{BD50A482-3B45-4424-89C7-2F3E64B896A9}"/>
                  </a:ext>
                </a:extLst>
              </p:cNvPr>
              <p:cNvGrpSpPr/>
              <p:nvPr/>
            </p:nvGrpSpPr>
            <p:grpSpPr>
              <a:xfrm>
                <a:off x="6818902" y="2612835"/>
                <a:ext cx="199843" cy="727488"/>
                <a:chOff x="6096000" y="2619210"/>
                <a:chExt cx="199843" cy="727488"/>
              </a:xfrm>
            </p:grpSpPr>
            <p:sp>
              <p:nvSpPr>
                <p:cNvPr id="11" name="Rectangle 19">
                  <a:extLst>
                    <a:ext uri="{FF2B5EF4-FFF2-40B4-BE49-F238E27FC236}">
                      <a16:creationId xmlns:a16="http://schemas.microsoft.com/office/drawing/2014/main" id="{8D3CCF1B-3795-4EBB-AA73-391BCF4C7397}"/>
                    </a:ext>
                  </a:extLst>
                </p:cNvPr>
                <p:cNvSpPr/>
                <p:nvPr/>
              </p:nvSpPr>
              <p:spPr bwMode="auto">
                <a:xfrm>
                  <a:off x="6096001" y="2929635"/>
                  <a:ext cx="198000" cy="108000"/>
                </a:xfrm>
                <a:prstGeom prst="rect">
                  <a:avLst/>
                </a:prstGeom>
                <a:solidFill>
                  <a:srgbClr val="FF9900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175"/>
                  <a:endParaRPr lang="en-IE" sz="800"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2" name="Rectangle 20">
                  <a:extLst>
                    <a:ext uri="{FF2B5EF4-FFF2-40B4-BE49-F238E27FC236}">
                      <a16:creationId xmlns:a16="http://schemas.microsoft.com/office/drawing/2014/main" id="{CB9E504E-144A-4696-B6B0-D229F684D4BD}"/>
                    </a:ext>
                  </a:extLst>
                </p:cNvPr>
                <p:cNvSpPr/>
                <p:nvPr/>
              </p:nvSpPr>
              <p:spPr bwMode="auto">
                <a:xfrm>
                  <a:off x="6096000" y="3083129"/>
                  <a:ext cx="198000" cy="108000"/>
                </a:xfrm>
                <a:prstGeom prst="rect">
                  <a:avLst/>
                </a:prstGeom>
                <a:solidFill>
                  <a:srgbClr val="964B00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175"/>
                  <a:endParaRPr lang="en-IE" sz="800"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3" name="Rectangle 21">
                  <a:extLst>
                    <a:ext uri="{FF2B5EF4-FFF2-40B4-BE49-F238E27FC236}">
                      <a16:creationId xmlns:a16="http://schemas.microsoft.com/office/drawing/2014/main" id="{18028E83-9250-4F66-8DA5-08CFF380EF18}"/>
                    </a:ext>
                  </a:extLst>
                </p:cNvPr>
                <p:cNvSpPr/>
                <p:nvPr/>
              </p:nvSpPr>
              <p:spPr bwMode="auto">
                <a:xfrm>
                  <a:off x="6096000" y="2771378"/>
                  <a:ext cx="198000" cy="108000"/>
                </a:xfrm>
                <a:prstGeom prst="rect">
                  <a:avLst/>
                </a:prstGeom>
                <a:solidFill>
                  <a:srgbClr val="FFCC66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175"/>
                  <a:endParaRPr lang="en-IE" sz="800"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4" name="Rectangle 22">
                  <a:extLst>
                    <a:ext uri="{FF2B5EF4-FFF2-40B4-BE49-F238E27FC236}">
                      <a16:creationId xmlns:a16="http://schemas.microsoft.com/office/drawing/2014/main" id="{87D6A6E7-DD4E-4086-B786-63C317F3A58E}"/>
                    </a:ext>
                  </a:extLst>
                </p:cNvPr>
                <p:cNvSpPr/>
                <p:nvPr/>
              </p:nvSpPr>
              <p:spPr bwMode="auto">
                <a:xfrm>
                  <a:off x="6097843" y="2619210"/>
                  <a:ext cx="198000" cy="108000"/>
                </a:xfrm>
                <a:prstGeom prst="rect">
                  <a:avLst/>
                </a:prstGeom>
                <a:solidFill>
                  <a:srgbClr val="FFFF99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175"/>
                  <a:endParaRPr lang="en-IE" sz="800"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  <p:sp>
              <p:nvSpPr>
                <p:cNvPr id="15" name="Rectangle 23">
                  <a:extLst>
                    <a:ext uri="{FF2B5EF4-FFF2-40B4-BE49-F238E27FC236}">
                      <a16:creationId xmlns:a16="http://schemas.microsoft.com/office/drawing/2014/main" id="{52CFCF8C-3A05-493C-A398-3583EE19984B}"/>
                    </a:ext>
                  </a:extLst>
                </p:cNvPr>
                <p:cNvSpPr/>
                <p:nvPr/>
              </p:nvSpPr>
              <p:spPr bwMode="auto">
                <a:xfrm>
                  <a:off x="6097843" y="3238698"/>
                  <a:ext cx="198000" cy="108000"/>
                </a:xfrm>
                <a:prstGeom prst="rect">
                  <a:avLst/>
                </a:prstGeom>
                <a:solidFill>
                  <a:srgbClr val="663300"/>
                </a:solidFill>
                <a:ln w="3175"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effectLst/>
              </p:spPr>
              <p:txBody>
                <a:bodyPr vert="horz" wrap="squar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3175"/>
                  <a:endParaRPr lang="en-IE" sz="800">
                    <a:ea typeface="Verdana" panose="020B0604030504040204" pitchFamily="34" charset="0"/>
                    <a:cs typeface="Verdana" panose="020B0604030504040204" pitchFamily="34" charset="0"/>
                  </a:endParaRPr>
                </a:p>
              </p:txBody>
            </p:sp>
          </p:grpSp>
          <p:sp>
            <p:nvSpPr>
              <p:cNvPr id="10" name="TextBox 18">
                <a:extLst>
                  <a:ext uri="{FF2B5EF4-FFF2-40B4-BE49-F238E27FC236}">
                    <a16:creationId xmlns:a16="http://schemas.microsoft.com/office/drawing/2014/main" id="{AE96BB9E-C714-4298-9AF7-1B2514638067}"/>
                  </a:ext>
                </a:extLst>
              </p:cNvPr>
              <p:cNvSpPr txBox="1"/>
              <p:nvPr/>
            </p:nvSpPr>
            <p:spPr>
              <a:xfrm>
                <a:off x="7079786" y="2639757"/>
                <a:ext cx="549737" cy="67749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>
                <a:spAutoFit/>
              </a:bodyPr>
              <a:lstStyle/>
              <a:p>
                <a:pPr>
                  <a:lnSpc>
                    <a:spcPts val="1200"/>
                  </a:lnSpc>
                </a:pPr>
                <a:r>
                  <a:rPr lang="it-IT" sz="800" dirty="0">
                    <a:ea typeface="Verdana" panose="020B0604030504040204" pitchFamily="34" charset="0"/>
                    <a:cs typeface="Verdana" panose="020B0604030504040204" pitchFamily="34" charset="0"/>
                  </a:rPr>
                  <a:t>&lt; 50</a:t>
                </a:r>
              </a:p>
              <a:p>
                <a:pPr>
                  <a:lnSpc>
                    <a:spcPts val="1200"/>
                  </a:lnSpc>
                </a:pPr>
                <a:r>
                  <a:rPr lang="it-IT" sz="800" dirty="0">
                    <a:ea typeface="Verdana" panose="020B0604030504040204" pitchFamily="34" charset="0"/>
                    <a:cs typeface="Verdana" panose="020B0604030504040204" pitchFamily="34" charset="0"/>
                  </a:rPr>
                  <a:t>50 </a:t>
                </a:r>
                <a:r>
                  <a:rPr lang="it-IT" sz="800" dirty="0">
                    <a:solidFill>
                      <a:srgbClr val="000000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–</a:t>
                </a:r>
                <a:r>
                  <a:rPr lang="it-IT" sz="800" dirty="0">
                    <a:ea typeface="Verdana" panose="020B0604030504040204" pitchFamily="34" charset="0"/>
                    <a:cs typeface="Verdana" panose="020B0604030504040204" pitchFamily="34" charset="0"/>
                  </a:rPr>
                  <a:t> 75</a:t>
                </a:r>
              </a:p>
              <a:p>
                <a:pPr>
                  <a:lnSpc>
                    <a:spcPts val="1200"/>
                  </a:lnSpc>
                </a:pPr>
                <a:r>
                  <a:rPr lang="it-IT" sz="800" dirty="0">
                    <a:ea typeface="Verdana" panose="020B0604030504040204" pitchFamily="34" charset="0"/>
                    <a:cs typeface="Verdana" panose="020B0604030504040204" pitchFamily="34" charset="0"/>
                  </a:rPr>
                  <a:t>75 </a:t>
                </a:r>
                <a:r>
                  <a:rPr lang="it-IT" sz="800" dirty="0">
                    <a:solidFill>
                      <a:srgbClr val="000000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– 100</a:t>
                </a:r>
              </a:p>
              <a:p>
                <a:pPr>
                  <a:lnSpc>
                    <a:spcPts val="1200"/>
                  </a:lnSpc>
                </a:pPr>
                <a:r>
                  <a:rPr lang="it-IT" sz="800" dirty="0">
                    <a:solidFill>
                      <a:srgbClr val="000000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100 – 150</a:t>
                </a:r>
              </a:p>
              <a:p>
                <a:pPr>
                  <a:lnSpc>
                    <a:spcPts val="1200"/>
                  </a:lnSpc>
                </a:pPr>
                <a:r>
                  <a:rPr lang="it-IT" sz="800" dirty="0">
                    <a:solidFill>
                      <a:srgbClr val="000000"/>
                    </a:solidFill>
                    <a:ea typeface="Verdana" panose="020B0604030504040204" pitchFamily="34" charset="0"/>
                    <a:cs typeface="Verdana" panose="020B0604030504040204" pitchFamily="34" charset="0"/>
                  </a:rPr>
                  <a:t>&gt; 150</a:t>
                </a:r>
                <a:endParaRPr lang="it-IT" sz="800" dirty="0">
                  <a:ea typeface="Verdana" panose="020B0604030504040204" pitchFamily="34" charset="0"/>
                  <a:cs typeface="Verdana" panose="020B0604030504040204" pitchFamily="34" charset="0"/>
                </a:endParaRPr>
              </a:p>
            </p:txBody>
          </p:sp>
        </p:grpSp>
      </p:grpSp>
      <p:sp>
        <p:nvSpPr>
          <p:cNvPr id="16" name="Rectangle 1">
            <a:extLst>
              <a:ext uri="{FF2B5EF4-FFF2-40B4-BE49-F238E27FC236}">
                <a16:creationId xmlns:a16="http://schemas.microsoft.com/office/drawing/2014/main" id="{6FFAA27C-6C3A-45E7-981B-025E5A38DBB1}"/>
              </a:ext>
            </a:extLst>
          </p:cNvPr>
          <p:cNvSpPr/>
          <p:nvPr/>
        </p:nvSpPr>
        <p:spPr>
          <a:xfrm>
            <a:off x="4766568" y="2481468"/>
            <a:ext cx="3405832" cy="400085"/>
          </a:xfrm>
          <a:prstGeom prst="rect">
            <a:avLst/>
          </a:prstGeom>
        </p:spPr>
        <p:txBody>
          <a:bodyPr wrap="square" lIns="91416" tIns="45708" rIns="91416" bIns="45708">
            <a:spAutoFit/>
          </a:bodyPr>
          <a:lstStyle/>
          <a:p>
            <a:pPr lvl="0" eaLnBrk="0" hangingPunct="0">
              <a:spcBef>
                <a:spcPct val="30000"/>
              </a:spcBef>
              <a:buClr>
                <a:schemeClr val="tx1"/>
              </a:buClr>
            </a:pP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Eccedenza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potenziale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 di </a:t>
            </a: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azoto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: </a:t>
            </a:r>
            <a:br>
              <a:rPr lang="en-GB" sz="1000" b="0" dirty="0">
                <a:solidFill>
                  <a:srgbClr val="000000"/>
                </a:solidFill>
                <a:latin typeface="Arial" charset="0"/>
              </a:rPr>
            </a:b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situazione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prevista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GB" sz="1000" b="0" dirty="0" err="1">
                <a:solidFill>
                  <a:srgbClr val="000000"/>
                </a:solidFill>
                <a:latin typeface="Arial" charset="0"/>
              </a:rPr>
              <a:t>nel</a:t>
            </a:r>
            <a:r>
              <a:rPr lang="en-GB" sz="1000" b="0" dirty="0">
                <a:solidFill>
                  <a:srgbClr val="000000"/>
                </a:solidFill>
                <a:latin typeface="Arial" charset="0"/>
              </a:rPr>
              <a:t> 2030 (in </a:t>
            </a:r>
            <a:r>
              <a:rPr lang="en-US" sz="1000" b="0" dirty="0">
                <a:solidFill>
                  <a:srgbClr val="000000"/>
                </a:solidFill>
                <a:latin typeface="Arial" charset="0"/>
              </a:rPr>
              <a:t>kg N / ha)</a:t>
            </a:r>
          </a:p>
        </p:txBody>
      </p:sp>
    </p:spTree>
    <p:extLst>
      <p:ext uri="{BB962C8B-B14F-4D97-AF65-F5344CB8AC3E}">
        <p14:creationId xmlns:p14="http://schemas.microsoft.com/office/powerpoint/2010/main" val="4196977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F575B4F2-8D59-46B5-8111-E37DCD1A08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6840" y="517781"/>
            <a:ext cx="6065520" cy="426081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E02F2D47-1B67-4412-9F17-9E4BF2351725}"/>
              </a:ext>
            </a:extLst>
          </p:cNvPr>
          <p:cNvSpPr txBox="1">
            <a:spLocks/>
          </p:cNvSpPr>
          <p:nvPr/>
        </p:nvSpPr>
        <p:spPr bwMode="auto">
          <a:xfrm>
            <a:off x="556260" y="83820"/>
            <a:ext cx="7726680" cy="4438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16" tIns="45708" rIns="91416" bIns="45708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marL="358677" indent="-358677" algn="ctr" defTabSz="914148">
              <a:defRPr/>
            </a:pP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Necessità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di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offrire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una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prospettiva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ai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giovani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agricoltori</a:t>
            </a:r>
            <a:r>
              <a:rPr lang="en-GB" sz="2000" b="0" kern="0" dirty="0">
                <a:solidFill>
                  <a:srgbClr val="056633"/>
                </a:solidFill>
                <a:latin typeface="+mn-lt"/>
              </a:rPr>
              <a:t> </a:t>
            </a:r>
            <a:r>
              <a:rPr lang="en-GB" sz="2000" b="0" kern="0" dirty="0" err="1">
                <a:solidFill>
                  <a:srgbClr val="056633"/>
                </a:solidFill>
                <a:latin typeface="+mn-lt"/>
              </a:rPr>
              <a:t>nell’UE</a:t>
            </a:r>
            <a:endParaRPr lang="en-GB" sz="2000" b="0" kern="0" dirty="0">
              <a:solidFill>
                <a:srgbClr val="05663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77350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A9F950BE-D577-47DC-879C-E0351C23A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160" y="60960"/>
            <a:ext cx="6229725" cy="4671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2601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4CA6AC5E-5EB9-4E7D-B1E8-7648B757E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61" y="60960"/>
            <a:ext cx="6403339" cy="4802504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91365"/>
            <a:ext cx="7772400" cy="488359"/>
          </a:xfrm>
        </p:spPr>
        <p:txBody>
          <a:bodyPr>
            <a:normAutofit fontScale="90000"/>
          </a:bodyPr>
          <a:lstStyle/>
          <a:p>
            <a:pPr algn="ctr"/>
            <a:r>
              <a:rPr lang="it-IT" b="0" dirty="0"/>
              <a:t>Nuova architettura verde della PAC</a:t>
            </a:r>
          </a:p>
        </p:txBody>
      </p:sp>
    </p:spTree>
    <p:extLst>
      <p:ext uri="{BB962C8B-B14F-4D97-AF65-F5344CB8AC3E}">
        <p14:creationId xmlns:p14="http://schemas.microsoft.com/office/powerpoint/2010/main" val="249265004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8434</TotalTime>
  <Words>645</Words>
  <Application>Microsoft Office PowerPoint</Application>
  <PresentationFormat>Presentazione su schermo (16:9)</PresentationFormat>
  <Paragraphs>99</Paragraphs>
  <Slides>14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14</vt:i4>
      </vt:variant>
    </vt:vector>
  </HeadingPairs>
  <TitlesOfParts>
    <vt:vector size="19" baseType="lpstr">
      <vt:lpstr>Arial</vt:lpstr>
      <vt:lpstr>Calibri</vt:lpstr>
      <vt:lpstr>Helvetica</vt:lpstr>
      <vt:lpstr>Helvetica Light</vt:lpstr>
      <vt:lpstr>Tema di Office</vt:lpstr>
      <vt:lpstr>             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Nuova architettura verde della PAC</vt:lpstr>
      <vt:lpstr>Altra tipologia di pagamenti sono gli eco-schemi, questi assorbono il 25% del budget per i pagamenti diretti e vengono suddivisi in cinque categorie: </vt:lpstr>
      <vt:lpstr>Sullo sfondo: Strategia Farm to Fork</vt:lpstr>
      <vt:lpstr>Presentazione standard di PowerPoint</vt:lpstr>
      <vt:lpstr>Dal processo di identificazione delle esigenze agli interventi PSP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Andrea Azzoni</cp:lastModifiedBy>
  <cp:revision>115</cp:revision>
  <dcterms:created xsi:type="dcterms:W3CDTF">2017-12-04T13:54:02Z</dcterms:created>
  <dcterms:modified xsi:type="dcterms:W3CDTF">2023-02-06T16:28:24Z</dcterms:modified>
</cp:coreProperties>
</file>