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bookmarkIdSeed="3">
  <p:sldMasterIdLst>
    <p:sldMasterId id="2147483648" r:id="rId1"/>
  </p:sldMasterIdLst>
  <p:notesMasterIdLst>
    <p:notesMasterId r:id="rId61"/>
  </p:notesMasterIdLst>
  <p:sldIdLst>
    <p:sldId id="256" r:id="rId2"/>
    <p:sldId id="536" r:id="rId3"/>
    <p:sldId id="274" r:id="rId4"/>
    <p:sldId id="269" r:id="rId5"/>
    <p:sldId id="504" r:id="rId6"/>
    <p:sldId id="451" r:id="rId7"/>
    <p:sldId id="505" r:id="rId8"/>
    <p:sldId id="469" r:id="rId9"/>
    <p:sldId id="476" r:id="rId10"/>
    <p:sldId id="477" r:id="rId11"/>
    <p:sldId id="506" r:id="rId12"/>
    <p:sldId id="468" r:id="rId13"/>
    <p:sldId id="389" r:id="rId14"/>
    <p:sldId id="440" r:id="rId15"/>
    <p:sldId id="538" r:id="rId16"/>
    <p:sldId id="463" r:id="rId17"/>
    <p:sldId id="540" r:id="rId18"/>
    <p:sldId id="486" r:id="rId19"/>
    <p:sldId id="541" r:id="rId20"/>
    <p:sldId id="493" r:id="rId21"/>
    <p:sldId id="464" r:id="rId22"/>
    <p:sldId id="485" r:id="rId23"/>
    <p:sldId id="438" r:id="rId24"/>
    <p:sldId id="550" r:id="rId25"/>
    <p:sldId id="498" r:id="rId26"/>
    <p:sldId id="549" r:id="rId27"/>
    <p:sldId id="552" r:id="rId28"/>
    <p:sldId id="554" r:id="rId29"/>
    <p:sldId id="462" r:id="rId30"/>
    <p:sldId id="553" r:id="rId31"/>
    <p:sldId id="465" r:id="rId32"/>
    <p:sldId id="474" r:id="rId33"/>
    <p:sldId id="442" r:id="rId34"/>
    <p:sldId id="483" r:id="rId35"/>
    <p:sldId id="539" r:id="rId36"/>
    <p:sldId id="452" r:id="rId37"/>
    <p:sldId id="537" r:id="rId38"/>
    <p:sldId id="475" r:id="rId39"/>
    <p:sldId id="437" r:id="rId40"/>
    <p:sldId id="492" r:id="rId41"/>
    <p:sldId id="546" r:id="rId42"/>
    <p:sldId id="449" r:id="rId43"/>
    <p:sldId id="480" r:id="rId44"/>
    <p:sldId id="542" r:id="rId45"/>
    <p:sldId id="496" r:id="rId46"/>
    <p:sldId id="495" r:id="rId47"/>
    <p:sldId id="497" r:id="rId48"/>
    <p:sldId id="548" r:id="rId49"/>
    <p:sldId id="482" r:id="rId50"/>
    <p:sldId id="467" r:id="rId51"/>
    <p:sldId id="543" r:id="rId52"/>
    <p:sldId id="481" r:id="rId53"/>
    <p:sldId id="466" r:id="rId54"/>
    <p:sldId id="502" r:id="rId55"/>
    <p:sldId id="503" r:id="rId56"/>
    <p:sldId id="555" r:id="rId57"/>
    <p:sldId id="556" r:id="rId58"/>
    <p:sldId id="557" r:id="rId59"/>
    <p:sldId id="478" r:id="rId60"/>
  </p:sldIdLst>
  <p:sldSz cx="9144000" cy="5143500" type="screen16x9"/>
  <p:notesSz cx="9144000" cy="51435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a Gloria Sainaghi" initials="MGS" lastIdx="1" clrIdx="0">
    <p:extLst>
      <p:ext uri="{19B8F6BF-5375-455C-9EA6-DF929625EA0E}">
        <p15:presenceInfo xmlns:p15="http://schemas.microsoft.com/office/powerpoint/2012/main" userId="S::maria_gloria_sainaghi@regione.lombardia.it::bbed0810-da77-4d84-bd0a-4fd27b9d5943" providerId="AD"/>
      </p:ext>
    </p:extLst>
  </p:cmAuthor>
  <p:cmAuthor id="2" name="Maria Novella Bruno" initials="MNB" lastIdx="5" clrIdx="1">
    <p:extLst>
      <p:ext uri="{19B8F6BF-5375-455C-9EA6-DF929625EA0E}">
        <p15:presenceInfo xmlns:p15="http://schemas.microsoft.com/office/powerpoint/2012/main" userId="S::maria_novella_bruno@regione.lombardia.it::8061aff7-3d52-4032-a101-c90cd85d3a5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97A38"/>
    <a:srgbClr val="EFF3EA"/>
    <a:srgbClr val="DEE7D1"/>
    <a:srgbClr val="00823B"/>
    <a:srgbClr val="FFFFFF"/>
    <a:srgbClr val="FF7575"/>
    <a:srgbClr val="EBF1DE"/>
    <a:srgbClr val="4F81BD"/>
    <a:srgbClr val="D5E3BB"/>
    <a:srgbClr val="C8EED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Stile medio 2 - Colore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Stile medio 4 - Colore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EB344D84-9AFB-497E-A393-DC336BA19D2E}" styleName="Stile medio 3 - Colore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Stile medio 3 - Colore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E25E649-3F16-4E02-A733-19D2CDBF48F0}" styleName="Stile medio 3 - Colore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D7B26C5-4107-4FEC-AEDC-1716B250A1EF}" styleName="Stile chi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93D81CF-94F2-401A-BA57-92F5A7B2D0C5}" styleName="Stile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Stile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A107856-5554-42FB-B03E-39F5DBC370BA}" styleName="Stile medio 4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Stile medio 4 - Colore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94616" autoAdjust="0"/>
  </p:normalViewPr>
  <p:slideViewPr>
    <p:cSldViewPr snapToGrid="0">
      <p:cViewPr varScale="1">
        <p:scale>
          <a:sx n="75" d="100"/>
          <a:sy n="75" d="100"/>
        </p:scale>
        <p:origin x="968" y="52"/>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257175"/>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180013" y="0"/>
            <a:ext cx="3962400" cy="257175"/>
          </a:xfrm>
          <a:prstGeom prst="rect">
            <a:avLst/>
          </a:prstGeom>
        </p:spPr>
        <p:txBody>
          <a:bodyPr vert="horz" lIns="91440" tIns="45720" rIns="91440" bIns="45720" rtlCol="0"/>
          <a:lstStyle>
            <a:lvl1pPr algn="r">
              <a:defRPr sz="1200"/>
            </a:lvl1pPr>
          </a:lstStyle>
          <a:p>
            <a:fld id="{69C1354C-92D1-4FAE-BECE-824740409B23}" type="datetimeFigureOut">
              <a:rPr lang="it-IT" smtClean="0"/>
              <a:t>09/02/2023</a:t>
            </a:fld>
            <a:endParaRPr lang="it-IT"/>
          </a:p>
        </p:txBody>
      </p:sp>
      <p:sp>
        <p:nvSpPr>
          <p:cNvPr id="4" name="Segnaposto immagine diapositiva 3"/>
          <p:cNvSpPr>
            <a:spLocks noGrp="1" noRot="1" noChangeAspect="1"/>
          </p:cNvSpPr>
          <p:nvPr>
            <p:ph type="sldImg" idx="2"/>
          </p:nvPr>
        </p:nvSpPr>
        <p:spPr>
          <a:xfrm>
            <a:off x="3028950" y="642938"/>
            <a:ext cx="3086100" cy="173672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14400" y="2474913"/>
            <a:ext cx="7315200" cy="20256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4886325"/>
            <a:ext cx="3962400" cy="257175"/>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180013" y="4886325"/>
            <a:ext cx="3962400" cy="257175"/>
          </a:xfrm>
          <a:prstGeom prst="rect">
            <a:avLst/>
          </a:prstGeom>
        </p:spPr>
        <p:txBody>
          <a:bodyPr vert="horz" lIns="91440" tIns="45720" rIns="91440" bIns="45720" rtlCol="0" anchor="b"/>
          <a:lstStyle>
            <a:lvl1pPr algn="r">
              <a:defRPr sz="1200"/>
            </a:lvl1pPr>
          </a:lstStyle>
          <a:p>
            <a:fld id="{1745EF1A-88CE-45DD-8912-6826CAC18570}" type="slidenum">
              <a:rPr lang="it-IT" smtClean="0"/>
              <a:t>‹N›</a:t>
            </a:fld>
            <a:endParaRPr lang="it-IT"/>
          </a:p>
        </p:txBody>
      </p:sp>
    </p:spTree>
    <p:extLst>
      <p:ext uri="{BB962C8B-B14F-4D97-AF65-F5344CB8AC3E}">
        <p14:creationId xmlns:p14="http://schemas.microsoft.com/office/powerpoint/2010/main" val="29974011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2</a:t>
            </a:fld>
            <a:endParaRPr lang="it-IT"/>
          </a:p>
        </p:txBody>
      </p:sp>
    </p:spTree>
    <p:extLst>
      <p:ext uri="{BB962C8B-B14F-4D97-AF65-F5344CB8AC3E}">
        <p14:creationId xmlns:p14="http://schemas.microsoft.com/office/powerpoint/2010/main" val="81875415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7890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14</a:t>
            </a:fld>
            <a:endParaRPr lang="it-IT"/>
          </a:p>
        </p:txBody>
      </p:sp>
    </p:spTree>
    <p:extLst>
      <p:ext uri="{BB962C8B-B14F-4D97-AF65-F5344CB8AC3E}">
        <p14:creationId xmlns:p14="http://schemas.microsoft.com/office/powerpoint/2010/main" val="7209499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15</a:t>
            </a:fld>
            <a:endParaRPr lang="it-IT"/>
          </a:p>
        </p:txBody>
      </p:sp>
    </p:spTree>
    <p:extLst>
      <p:ext uri="{BB962C8B-B14F-4D97-AF65-F5344CB8AC3E}">
        <p14:creationId xmlns:p14="http://schemas.microsoft.com/office/powerpoint/2010/main" val="39327622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16</a:t>
            </a:fld>
            <a:endParaRPr lang="it-IT"/>
          </a:p>
        </p:txBody>
      </p:sp>
    </p:spTree>
    <p:extLst>
      <p:ext uri="{BB962C8B-B14F-4D97-AF65-F5344CB8AC3E}">
        <p14:creationId xmlns:p14="http://schemas.microsoft.com/office/powerpoint/2010/main" val="14524958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17</a:t>
            </a:fld>
            <a:endParaRPr lang="it-IT"/>
          </a:p>
        </p:txBody>
      </p:sp>
    </p:spTree>
    <p:extLst>
      <p:ext uri="{BB962C8B-B14F-4D97-AF65-F5344CB8AC3E}">
        <p14:creationId xmlns:p14="http://schemas.microsoft.com/office/powerpoint/2010/main" val="13807557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18</a:t>
            </a:fld>
            <a:endParaRPr lang="it-IT"/>
          </a:p>
        </p:txBody>
      </p:sp>
    </p:spTree>
    <p:extLst>
      <p:ext uri="{BB962C8B-B14F-4D97-AF65-F5344CB8AC3E}">
        <p14:creationId xmlns:p14="http://schemas.microsoft.com/office/powerpoint/2010/main" val="599334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19</a:t>
            </a:fld>
            <a:endParaRPr lang="it-IT"/>
          </a:p>
        </p:txBody>
      </p:sp>
    </p:spTree>
    <p:extLst>
      <p:ext uri="{BB962C8B-B14F-4D97-AF65-F5344CB8AC3E}">
        <p14:creationId xmlns:p14="http://schemas.microsoft.com/office/powerpoint/2010/main" val="28776346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20</a:t>
            </a:fld>
            <a:endParaRPr lang="it-IT"/>
          </a:p>
        </p:txBody>
      </p:sp>
    </p:spTree>
    <p:extLst>
      <p:ext uri="{BB962C8B-B14F-4D97-AF65-F5344CB8AC3E}">
        <p14:creationId xmlns:p14="http://schemas.microsoft.com/office/powerpoint/2010/main" val="30318627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21</a:t>
            </a:fld>
            <a:endParaRPr lang="it-IT"/>
          </a:p>
        </p:txBody>
      </p:sp>
    </p:spTree>
    <p:extLst>
      <p:ext uri="{BB962C8B-B14F-4D97-AF65-F5344CB8AC3E}">
        <p14:creationId xmlns:p14="http://schemas.microsoft.com/office/powerpoint/2010/main" val="38706772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22</a:t>
            </a:fld>
            <a:endParaRPr lang="it-IT"/>
          </a:p>
        </p:txBody>
      </p:sp>
    </p:spTree>
    <p:extLst>
      <p:ext uri="{BB962C8B-B14F-4D97-AF65-F5344CB8AC3E}">
        <p14:creationId xmlns:p14="http://schemas.microsoft.com/office/powerpoint/2010/main" val="20795665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b="1" i="1" dirty="0">
                <a:latin typeface="Tahoma" panose="020B0604030504040204" pitchFamily="34" charset="0"/>
                <a:ea typeface="Tahoma" panose="020B0604030504040204" pitchFamily="34" charset="0"/>
                <a:cs typeface="Tahoma" panose="020B0604030504040204" pitchFamily="34" charset="0"/>
              </a:rPr>
              <a:t>OS 1</a:t>
            </a:r>
            <a:r>
              <a:rPr lang="it-IT" i="1" dirty="0">
                <a:latin typeface="Tahoma" panose="020B0604030504040204" pitchFamily="34" charset="0"/>
                <a:ea typeface="Tahoma" panose="020B0604030504040204" pitchFamily="34" charset="0"/>
                <a:cs typeface="Tahoma" panose="020B0604030504040204" pitchFamily="34" charset="0"/>
              </a:rPr>
              <a:t>: </a:t>
            </a:r>
            <a:r>
              <a:rPr lang="it-IT" b="1" i="1" dirty="0">
                <a:latin typeface="Tahoma" panose="020B0604030504040204" pitchFamily="34" charset="0"/>
                <a:ea typeface="Tahoma" panose="020B0604030504040204" pitchFamily="34" charset="0"/>
                <a:cs typeface="Tahoma" panose="020B0604030504040204" pitchFamily="34" charset="0"/>
              </a:rPr>
              <a:t>Sostenere un reddito agricolo sostenibile </a:t>
            </a:r>
            <a:r>
              <a:rPr lang="it-IT" i="1" dirty="0">
                <a:latin typeface="Tahoma" panose="020B0604030504040204" pitchFamily="34" charset="0"/>
                <a:ea typeface="Tahoma" panose="020B0604030504040204" pitchFamily="34" charset="0"/>
                <a:cs typeface="Tahoma" panose="020B0604030504040204" pitchFamily="34" charset="0"/>
              </a:rPr>
              <a:t>e la resilienza del settore agricolo in tutta l'Unione per migliorare la sicurezza alimentare a lungo termine e la diversità agricola, nonché garantire la sostenibilità economica della produzione agricola </a:t>
            </a:r>
            <a:r>
              <a:rPr lang="it-IT" dirty="0">
                <a:latin typeface="Tahoma" panose="020B0604030504040204" pitchFamily="34" charset="0"/>
                <a:ea typeface="Tahoma" panose="020B0604030504040204" pitchFamily="34" charset="0"/>
                <a:cs typeface="Tahoma" panose="020B0604030504040204" pitchFamily="34" charset="0"/>
              </a:rPr>
              <a:t>	</a:t>
            </a:r>
          </a:p>
          <a:p>
            <a:r>
              <a:rPr lang="it-IT" b="1" i="1" dirty="0">
                <a:latin typeface="Tahoma" panose="020B0604030504040204" pitchFamily="34" charset="0"/>
                <a:ea typeface="Tahoma" panose="020B0604030504040204" pitchFamily="34" charset="0"/>
                <a:cs typeface="Tahoma" panose="020B0604030504040204" pitchFamily="34" charset="0"/>
              </a:rPr>
              <a:t>OS 4</a:t>
            </a:r>
            <a:r>
              <a:rPr lang="it-IT" i="1" dirty="0">
                <a:latin typeface="Tahoma" panose="020B0604030504040204" pitchFamily="34" charset="0"/>
                <a:ea typeface="Tahoma" panose="020B0604030504040204" pitchFamily="34" charset="0"/>
                <a:cs typeface="Tahoma" panose="020B0604030504040204" pitchFamily="34" charset="0"/>
              </a:rPr>
              <a:t>: Contribuire alla </a:t>
            </a:r>
            <a:r>
              <a:rPr lang="it-IT" b="1" i="1" dirty="0">
                <a:latin typeface="Tahoma" panose="020B0604030504040204" pitchFamily="34" charset="0"/>
                <a:ea typeface="Tahoma" panose="020B0604030504040204" pitchFamily="34" charset="0"/>
                <a:cs typeface="Tahoma" panose="020B0604030504040204" pitchFamily="34" charset="0"/>
              </a:rPr>
              <a:t>mitigazione dei cambiamenti climatici e all’adattamento </a:t>
            </a:r>
            <a:r>
              <a:rPr lang="it-IT" i="1" dirty="0">
                <a:latin typeface="Tahoma" panose="020B0604030504040204" pitchFamily="34" charset="0"/>
                <a:ea typeface="Tahoma" panose="020B0604030504040204" pitchFamily="34" charset="0"/>
                <a:cs typeface="Tahoma" panose="020B0604030504040204" pitchFamily="34" charset="0"/>
              </a:rPr>
              <a:t>a essi, anche </a:t>
            </a:r>
            <a:r>
              <a:rPr lang="it-IT" b="1" i="1" dirty="0">
                <a:latin typeface="Tahoma" panose="020B0604030504040204" pitchFamily="34" charset="0"/>
                <a:ea typeface="Tahoma" panose="020B0604030504040204" pitchFamily="34" charset="0"/>
                <a:cs typeface="Tahoma" panose="020B0604030504040204" pitchFamily="34" charset="0"/>
              </a:rPr>
              <a:t>riducendo le emissioni di gas a effetto serra </a:t>
            </a:r>
            <a:r>
              <a:rPr lang="it-IT" i="1" dirty="0">
                <a:latin typeface="Tahoma" panose="020B0604030504040204" pitchFamily="34" charset="0"/>
                <a:ea typeface="Tahoma" panose="020B0604030504040204" pitchFamily="34" charset="0"/>
                <a:cs typeface="Tahoma" panose="020B0604030504040204" pitchFamily="34" charset="0"/>
              </a:rPr>
              <a:t>e rafforzando il </a:t>
            </a:r>
            <a:r>
              <a:rPr lang="it-IT" b="1" i="1" dirty="0">
                <a:latin typeface="Tahoma" panose="020B0604030504040204" pitchFamily="34" charset="0"/>
                <a:ea typeface="Tahoma" panose="020B0604030504040204" pitchFamily="34" charset="0"/>
                <a:cs typeface="Tahoma" panose="020B0604030504040204" pitchFamily="34" charset="0"/>
              </a:rPr>
              <a:t>sequestro</a:t>
            </a:r>
            <a:r>
              <a:rPr lang="it-IT" i="1" dirty="0">
                <a:latin typeface="Tahoma" panose="020B0604030504040204" pitchFamily="34" charset="0"/>
                <a:ea typeface="Tahoma" panose="020B0604030504040204" pitchFamily="34" charset="0"/>
                <a:cs typeface="Tahoma" panose="020B0604030504040204" pitchFamily="34" charset="0"/>
              </a:rPr>
              <a:t> del </a:t>
            </a:r>
            <a:r>
              <a:rPr lang="it-IT" b="1" i="1" dirty="0">
                <a:latin typeface="Tahoma" panose="020B0604030504040204" pitchFamily="34" charset="0"/>
                <a:ea typeface="Tahoma" panose="020B0604030504040204" pitchFamily="34" charset="0"/>
                <a:cs typeface="Tahoma" panose="020B0604030504040204" pitchFamily="34" charset="0"/>
              </a:rPr>
              <a:t>carbonio</a:t>
            </a:r>
            <a:r>
              <a:rPr lang="it-IT" dirty="0">
                <a:latin typeface="Tahoma" panose="020B0604030504040204" pitchFamily="34" charset="0"/>
                <a:ea typeface="Tahoma" panose="020B0604030504040204" pitchFamily="34" charset="0"/>
                <a:cs typeface="Tahoma" panose="020B0604030504040204" pitchFamily="34" charset="0"/>
              </a:rPr>
              <a:t>	</a:t>
            </a:r>
          </a:p>
          <a:p>
            <a:r>
              <a:rPr lang="it-IT" b="1" i="1" dirty="0">
                <a:latin typeface="Tahoma" panose="020B0604030504040204" pitchFamily="34" charset="0"/>
                <a:ea typeface="Tahoma" panose="020B0604030504040204" pitchFamily="34" charset="0"/>
                <a:cs typeface="Tahoma" panose="020B0604030504040204" pitchFamily="34" charset="0"/>
              </a:rPr>
              <a:t>OS 5</a:t>
            </a:r>
            <a:r>
              <a:rPr lang="it-IT" i="1" dirty="0">
                <a:latin typeface="Tahoma" panose="020B0604030504040204" pitchFamily="34" charset="0"/>
                <a:ea typeface="Tahoma" panose="020B0604030504040204" pitchFamily="34" charset="0"/>
                <a:cs typeface="Tahoma" panose="020B0604030504040204" pitchFamily="34" charset="0"/>
              </a:rPr>
              <a:t>: Favorire lo </a:t>
            </a:r>
            <a:r>
              <a:rPr lang="it-IT" b="1" i="1" dirty="0">
                <a:latin typeface="Tahoma" panose="020B0604030504040204" pitchFamily="34" charset="0"/>
                <a:ea typeface="Tahoma" panose="020B0604030504040204" pitchFamily="34" charset="0"/>
                <a:cs typeface="Tahoma" panose="020B0604030504040204" pitchFamily="34" charset="0"/>
              </a:rPr>
              <a:t>sviluppo sostenibile </a:t>
            </a:r>
            <a:r>
              <a:rPr lang="it-IT" i="1" dirty="0">
                <a:latin typeface="Tahoma" panose="020B0604030504040204" pitchFamily="34" charset="0"/>
                <a:ea typeface="Tahoma" panose="020B0604030504040204" pitchFamily="34" charset="0"/>
                <a:cs typeface="Tahoma" panose="020B0604030504040204" pitchFamily="34" charset="0"/>
              </a:rPr>
              <a:t>e </a:t>
            </a:r>
            <a:r>
              <a:rPr lang="it-IT" b="1" i="1" dirty="0">
                <a:latin typeface="Tahoma" panose="020B0604030504040204" pitchFamily="34" charset="0"/>
                <a:ea typeface="Tahoma" panose="020B0604030504040204" pitchFamily="34" charset="0"/>
                <a:cs typeface="Tahoma" panose="020B0604030504040204" pitchFamily="34" charset="0"/>
              </a:rPr>
              <a:t>un’efficiente gestione </a:t>
            </a:r>
            <a:r>
              <a:rPr lang="it-IT" i="1" dirty="0">
                <a:latin typeface="Tahoma" panose="020B0604030504040204" pitchFamily="34" charset="0"/>
                <a:ea typeface="Tahoma" panose="020B0604030504040204" pitchFamily="34" charset="0"/>
                <a:cs typeface="Tahoma" panose="020B0604030504040204" pitchFamily="34" charset="0"/>
              </a:rPr>
              <a:t>delle risorse naturali come </a:t>
            </a:r>
            <a:r>
              <a:rPr lang="it-IT" b="1" i="1" dirty="0">
                <a:latin typeface="Tahoma" panose="020B0604030504040204" pitchFamily="34" charset="0"/>
                <a:ea typeface="Tahoma" panose="020B0604030504040204" pitchFamily="34" charset="0"/>
                <a:cs typeface="Tahoma" panose="020B0604030504040204" pitchFamily="34" charset="0"/>
              </a:rPr>
              <a:t>l’acqua, il suolo e l’aria</a:t>
            </a:r>
            <a:r>
              <a:rPr lang="it-IT" i="1" dirty="0">
                <a:latin typeface="Tahoma" panose="020B0604030504040204" pitchFamily="34" charset="0"/>
                <a:ea typeface="Tahoma" panose="020B0604030504040204" pitchFamily="34" charset="0"/>
                <a:cs typeface="Tahoma" panose="020B0604030504040204" pitchFamily="34" charset="0"/>
              </a:rPr>
              <a:t>, anche riducendo la dipendenza chimica </a:t>
            </a:r>
          </a:p>
          <a:p>
            <a:r>
              <a:rPr lang="it-IT" b="1" i="1" dirty="0">
                <a:latin typeface="Tahoma" panose="020B0604030504040204" pitchFamily="34" charset="0"/>
                <a:ea typeface="Tahoma" panose="020B0604030504040204" pitchFamily="34" charset="0"/>
                <a:cs typeface="Tahoma" panose="020B0604030504040204" pitchFamily="34" charset="0"/>
              </a:rPr>
              <a:t>OS 6 </a:t>
            </a:r>
            <a:r>
              <a:rPr lang="it-IT" i="1" dirty="0">
                <a:latin typeface="Tahoma" panose="020B0604030504040204" pitchFamily="34" charset="0"/>
                <a:ea typeface="Tahoma" panose="020B0604030504040204" pitchFamily="34" charset="0"/>
                <a:cs typeface="Tahoma" panose="020B0604030504040204" pitchFamily="34" charset="0"/>
              </a:rPr>
              <a:t>Contribuire ad </a:t>
            </a:r>
            <a:r>
              <a:rPr lang="it-IT" b="1" i="1" dirty="0">
                <a:latin typeface="Tahoma" panose="020B0604030504040204" pitchFamily="34" charset="0"/>
                <a:ea typeface="Tahoma" panose="020B0604030504040204" pitchFamily="34" charset="0"/>
                <a:cs typeface="Tahoma" panose="020B0604030504040204" pitchFamily="34" charset="0"/>
              </a:rPr>
              <a:t>arrestare e invertire la perdita di biodiversità</a:t>
            </a:r>
            <a:r>
              <a:rPr lang="it-IT" i="1" dirty="0">
                <a:latin typeface="Tahoma" panose="020B0604030504040204" pitchFamily="34" charset="0"/>
                <a:ea typeface="Tahoma" panose="020B0604030504040204" pitchFamily="34" charset="0"/>
                <a:cs typeface="Tahoma" panose="020B0604030504040204" pitchFamily="34" charset="0"/>
              </a:rPr>
              <a:t>, migliorare i servizi ecosistemici e preservare gli habitat e i paesaggi </a:t>
            </a:r>
          </a:p>
          <a:p>
            <a:pPr marL="0" marR="0" lvl="0" indent="0" algn="l" defTabSz="914400" rtl="0" eaLnBrk="1" fontAlgn="auto" latinLnBrk="0" hangingPunct="1">
              <a:lnSpc>
                <a:spcPct val="100000"/>
              </a:lnSpc>
              <a:spcBef>
                <a:spcPts val="0"/>
              </a:spcBef>
              <a:spcAft>
                <a:spcPts val="0"/>
              </a:spcAft>
              <a:buClrTx/>
              <a:buSzTx/>
              <a:buFontTx/>
              <a:buNone/>
              <a:tabLst/>
              <a:defRPr/>
            </a:pPr>
            <a:r>
              <a:rPr lang="it-IT" b="1" i="1" dirty="0">
                <a:latin typeface="Tahoma" panose="020B0604030504040204" pitchFamily="34" charset="0"/>
                <a:ea typeface="Tahoma" panose="020B0604030504040204" pitchFamily="34" charset="0"/>
                <a:cs typeface="Tahoma" panose="020B0604030504040204" pitchFamily="34" charset="0"/>
              </a:rPr>
              <a:t>OS 9: </a:t>
            </a:r>
            <a:r>
              <a:rPr lang="it-IT" i="1" dirty="0">
                <a:latin typeface="Tahoma" panose="020B0604030504040204" pitchFamily="34" charset="0"/>
                <a:ea typeface="Tahoma" panose="020B0604030504040204" pitchFamily="34" charset="0"/>
                <a:cs typeface="Tahoma" panose="020B0604030504040204" pitchFamily="34" charset="0"/>
              </a:rPr>
              <a:t>Migliorare la risposta dell’agricoltura dell’UE alle esigenze della società in materia di alimentazione e salute, compresi </a:t>
            </a:r>
            <a:r>
              <a:rPr lang="it-IT" b="1" i="1" dirty="0">
                <a:latin typeface="Tahoma" panose="020B0604030504040204" pitchFamily="34" charset="0"/>
                <a:ea typeface="Tahoma" panose="020B0604030504040204" pitchFamily="34" charset="0"/>
                <a:cs typeface="Tahoma" panose="020B0604030504040204" pitchFamily="34" charset="0"/>
              </a:rPr>
              <a:t>alimenti di alta qualità, sicuri, nutrienti prodotti in modo sostenibile</a:t>
            </a:r>
            <a:r>
              <a:rPr lang="it-IT" i="1" dirty="0">
                <a:latin typeface="Tahoma" panose="020B0604030504040204" pitchFamily="34" charset="0"/>
                <a:ea typeface="Tahoma" panose="020B0604030504040204" pitchFamily="34" charset="0"/>
                <a:cs typeface="Tahoma" panose="020B0604030504040204" pitchFamily="34" charset="0"/>
              </a:rPr>
              <a:t>, la riduzione degli sprechi alimentari, nonché il miglioramento del </a:t>
            </a:r>
            <a:r>
              <a:rPr lang="it-IT" b="1" i="1" dirty="0">
                <a:latin typeface="Tahoma" panose="020B0604030504040204" pitchFamily="34" charset="0"/>
                <a:ea typeface="Tahoma" panose="020B0604030504040204" pitchFamily="34" charset="0"/>
                <a:cs typeface="Tahoma" panose="020B0604030504040204" pitchFamily="34" charset="0"/>
              </a:rPr>
              <a:t>benessere degli animali </a:t>
            </a:r>
            <a:r>
              <a:rPr lang="it-IT" i="1" dirty="0">
                <a:latin typeface="Tahoma" panose="020B0604030504040204" pitchFamily="34" charset="0"/>
                <a:ea typeface="Tahoma" panose="020B0604030504040204" pitchFamily="34" charset="0"/>
                <a:cs typeface="Tahoma" panose="020B0604030504040204" pitchFamily="34" charset="0"/>
              </a:rPr>
              <a:t>e la lotta contro le resistenze antimicrobiche </a:t>
            </a:r>
            <a:r>
              <a:rPr lang="it-IT" dirty="0"/>
              <a:t>	</a:t>
            </a:r>
          </a:p>
          <a:p>
            <a:endParaRPr lang="it-IT" sz="1200" u="sng"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endParaRPr>
          </a:p>
        </p:txBody>
      </p:sp>
      <p:sp>
        <p:nvSpPr>
          <p:cNvPr id="4" name="Segnaposto numero diapositiva 3"/>
          <p:cNvSpPr>
            <a:spLocks noGrp="1"/>
          </p:cNvSpPr>
          <p:nvPr>
            <p:ph type="sldNum" sz="quarter" idx="5"/>
          </p:nvPr>
        </p:nvSpPr>
        <p:spPr/>
        <p:txBody>
          <a:bodyPr/>
          <a:lstStyle/>
          <a:p>
            <a:fld id="{1745EF1A-88CE-45DD-8912-6826CAC18570}" type="slidenum">
              <a:rPr lang="it-IT" smtClean="0"/>
              <a:t>5</a:t>
            </a:fld>
            <a:endParaRPr lang="it-IT"/>
          </a:p>
        </p:txBody>
      </p:sp>
    </p:spTree>
    <p:extLst>
      <p:ext uri="{BB962C8B-B14F-4D97-AF65-F5344CB8AC3E}">
        <p14:creationId xmlns:p14="http://schemas.microsoft.com/office/powerpoint/2010/main" val="25863548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23</a:t>
            </a:fld>
            <a:endParaRPr lang="it-IT"/>
          </a:p>
        </p:txBody>
      </p:sp>
    </p:spTree>
    <p:extLst>
      <p:ext uri="{BB962C8B-B14F-4D97-AF65-F5344CB8AC3E}">
        <p14:creationId xmlns:p14="http://schemas.microsoft.com/office/powerpoint/2010/main" val="30799915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24</a:t>
            </a:fld>
            <a:endParaRPr lang="it-IT"/>
          </a:p>
        </p:txBody>
      </p:sp>
    </p:spTree>
    <p:extLst>
      <p:ext uri="{BB962C8B-B14F-4D97-AF65-F5344CB8AC3E}">
        <p14:creationId xmlns:p14="http://schemas.microsoft.com/office/powerpoint/2010/main" val="19760086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25</a:t>
            </a:fld>
            <a:endParaRPr lang="it-IT"/>
          </a:p>
        </p:txBody>
      </p:sp>
    </p:spTree>
    <p:extLst>
      <p:ext uri="{BB962C8B-B14F-4D97-AF65-F5344CB8AC3E}">
        <p14:creationId xmlns:p14="http://schemas.microsoft.com/office/powerpoint/2010/main" val="31079367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26</a:t>
            </a:fld>
            <a:endParaRPr lang="it-IT"/>
          </a:p>
        </p:txBody>
      </p:sp>
    </p:spTree>
    <p:extLst>
      <p:ext uri="{BB962C8B-B14F-4D97-AF65-F5344CB8AC3E}">
        <p14:creationId xmlns:p14="http://schemas.microsoft.com/office/powerpoint/2010/main" val="8378304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27</a:t>
            </a:fld>
            <a:endParaRPr lang="it-IT"/>
          </a:p>
        </p:txBody>
      </p:sp>
    </p:spTree>
    <p:extLst>
      <p:ext uri="{BB962C8B-B14F-4D97-AF65-F5344CB8AC3E}">
        <p14:creationId xmlns:p14="http://schemas.microsoft.com/office/powerpoint/2010/main" val="7269144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28</a:t>
            </a:fld>
            <a:endParaRPr lang="it-IT"/>
          </a:p>
        </p:txBody>
      </p:sp>
    </p:spTree>
    <p:extLst>
      <p:ext uri="{BB962C8B-B14F-4D97-AF65-F5344CB8AC3E}">
        <p14:creationId xmlns:p14="http://schemas.microsoft.com/office/powerpoint/2010/main" val="35439121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29</a:t>
            </a:fld>
            <a:endParaRPr lang="it-IT"/>
          </a:p>
        </p:txBody>
      </p:sp>
    </p:spTree>
    <p:extLst>
      <p:ext uri="{BB962C8B-B14F-4D97-AF65-F5344CB8AC3E}">
        <p14:creationId xmlns:p14="http://schemas.microsoft.com/office/powerpoint/2010/main" val="28031205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Unica con </a:t>
            </a:r>
            <a:r>
              <a:rPr lang="it-IT" dirty="0" err="1"/>
              <a:t>Degressività</a:t>
            </a:r>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30</a:t>
            </a:fld>
            <a:endParaRPr lang="it-IT"/>
          </a:p>
        </p:txBody>
      </p:sp>
    </p:spTree>
    <p:extLst>
      <p:ext uri="{BB962C8B-B14F-4D97-AF65-F5344CB8AC3E}">
        <p14:creationId xmlns:p14="http://schemas.microsoft.com/office/powerpoint/2010/main" val="3412757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Unica con </a:t>
            </a:r>
            <a:r>
              <a:rPr lang="it-IT" dirty="0" err="1"/>
              <a:t>Degressività</a:t>
            </a:r>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31</a:t>
            </a:fld>
            <a:endParaRPr lang="it-IT"/>
          </a:p>
        </p:txBody>
      </p:sp>
    </p:spTree>
    <p:extLst>
      <p:ext uri="{BB962C8B-B14F-4D97-AF65-F5344CB8AC3E}">
        <p14:creationId xmlns:p14="http://schemas.microsoft.com/office/powerpoint/2010/main" val="19144066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67007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6</a:t>
            </a:fld>
            <a:endParaRPr lang="it-IT"/>
          </a:p>
        </p:txBody>
      </p:sp>
    </p:spTree>
    <p:extLst>
      <p:ext uri="{BB962C8B-B14F-4D97-AF65-F5344CB8AC3E}">
        <p14:creationId xmlns:p14="http://schemas.microsoft.com/office/powerpoint/2010/main" val="71678150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33</a:t>
            </a:fld>
            <a:endParaRPr lang="it-IT"/>
          </a:p>
        </p:txBody>
      </p:sp>
    </p:spTree>
    <p:extLst>
      <p:ext uri="{BB962C8B-B14F-4D97-AF65-F5344CB8AC3E}">
        <p14:creationId xmlns:p14="http://schemas.microsoft.com/office/powerpoint/2010/main" val="31575349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34</a:t>
            </a:fld>
            <a:endParaRPr lang="it-IT"/>
          </a:p>
        </p:txBody>
      </p:sp>
    </p:spTree>
    <p:extLst>
      <p:ext uri="{BB962C8B-B14F-4D97-AF65-F5344CB8AC3E}">
        <p14:creationId xmlns:p14="http://schemas.microsoft.com/office/powerpoint/2010/main" val="347467093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35</a:t>
            </a:fld>
            <a:endParaRPr lang="it-IT"/>
          </a:p>
        </p:txBody>
      </p:sp>
    </p:spTree>
    <p:extLst>
      <p:ext uri="{BB962C8B-B14F-4D97-AF65-F5344CB8AC3E}">
        <p14:creationId xmlns:p14="http://schemas.microsoft.com/office/powerpoint/2010/main" val="43882446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36</a:t>
            </a:fld>
            <a:endParaRPr lang="it-IT"/>
          </a:p>
        </p:txBody>
      </p:sp>
    </p:spTree>
    <p:extLst>
      <p:ext uri="{BB962C8B-B14F-4D97-AF65-F5344CB8AC3E}">
        <p14:creationId xmlns:p14="http://schemas.microsoft.com/office/powerpoint/2010/main" val="15607664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37</a:t>
            </a:fld>
            <a:endParaRPr lang="it-IT"/>
          </a:p>
        </p:txBody>
      </p:sp>
    </p:spTree>
    <p:extLst>
      <p:ext uri="{BB962C8B-B14F-4D97-AF65-F5344CB8AC3E}">
        <p14:creationId xmlns:p14="http://schemas.microsoft.com/office/powerpoint/2010/main" val="23004606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56637226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39</a:t>
            </a:fld>
            <a:endParaRPr lang="it-IT"/>
          </a:p>
        </p:txBody>
      </p:sp>
    </p:spTree>
    <p:extLst>
      <p:ext uri="{BB962C8B-B14F-4D97-AF65-F5344CB8AC3E}">
        <p14:creationId xmlns:p14="http://schemas.microsoft.com/office/powerpoint/2010/main" val="2829602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40</a:t>
            </a:fld>
            <a:endParaRPr lang="it-IT"/>
          </a:p>
        </p:txBody>
      </p:sp>
    </p:spTree>
    <p:extLst>
      <p:ext uri="{BB962C8B-B14F-4D97-AF65-F5344CB8AC3E}">
        <p14:creationId xmlns:p14="http://schemas.microsoft.com/office/powerpoint/2010/main" val="23972936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41</a:t>
            </a:fld>
            <a:endParaRPr lang="it-IT"/>
          </a:p>
        </p:txBody>
      </p:sp>
    </p:spTree>
    <p:extLst>
      <p:ext uri="{BB962C8B-B14F-4D97-AF65-F5344CB8AC3E}">
        <p14:creationId xmlns:p14="http://schemas.microsoft.com/office/powerpoint/2010/main" val="98608142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42</a:t>
            </a:fld>
            <a:endParaRPr lang="it-IT"/>
          </a:p>
        </p:txBody>
      </p:sp>
    </p:spTree>
    <p:extLst>
      <p:ext uri="{BB962C8B-B14F-4D97-AF65-F5344CB8AC3E}">
        <p14:creationId xmlns:p14="http://schemas.microsoft.com/office/powerpoint/2010/main" val="28819147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714748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43</a:t>
            </a:fld>
            <a:endParaRPr lang="it-IT"/>
          </a:p>
        </p:txBody>
      </p:sp>
    </p:spTree>
    <p:extLst>
      <p:ext uri="{BB962C8B-B14F-4D97-AF65-F5344CB8AC3E}">
        <p14:creationId xmlns:p14="http://schemas.microsoft.com/office/powerpoint/2010/main" val="8062691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44</a:t>
            </a:fld>
            <a:endParaRPr lang="it-IT"/>
          </a:p>
        </p:txBody>
      </p:sp>
    </p:spTree>
    <p:extLst>
      <p:ext uri="{BB962C8B-B14F-4D97-AF65-F5344CB8AC3E}">
        <p14:creationId xmlns:p14="http://schemas.microsoft.com/office/powerpoint/2010/main" val="124841868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45</a:t>
            </a:fld>
            <a:endParaRPr lang="it-IT"/>
          </a:p>
        </p:txBody>
      </p:sp>
    </p:spTree>
    <p:extLst>
      <p:ext uri="{BB962C8B-B14F-4D97-AF65-F5344CB8AC3E}">
        <p14:creationId xmlns:p14="http://schemas.microsoft.com/office/powerpoint/2010/main" val="279274240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46</a:t>
            </a:fld>
            <a:endParaRPr lang="it-IT"/>
          </a:p>
        </p:txBody>
      </p:sp>
    </p:spTree>
    <p:extLst>
      <p:ext uri="{BB962C8B-B14F-4D97-AF65-F5344CB8AC3E}">
        <p14:creationId xmlns:p14="http://schemas.microsoft.com/office/powerpoint/2010/main" val="423838869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47</a:t>
            </a:fld>
            <a:endParaRPr lang="it-IT"/>
          </a:p>
        </p:txBody>
      </p:sp>
    </p:spTree>
    <p:extLst>
      <p:ext uri="{BB962C8B-B14F-4D97-AF65-F5344CB8AC3E}">
        <p14:creationId xmlns:p14="http://schemas.microsoft.com/office/powerpoint/2010/main" val="323518951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48</a:t>
            </a:fld>
            <a:endParaRPr lang="it-IT"/>
          </a:p>
        </p:txBody>
      </p:sp>
    </p:spTree>
    <p:extLst>
      <p:ext uri="{BB962C8B-B14F-4D97-AF65-F5344CB8AC3E}">
        <p14:creationId xmlns:p14="http://schemas.microsoft.com/office/powerpoint/2010/main" val="263308745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49</a:t>
            </a:fld>
            <a:endParaRPr lang="it-IT"/>
          </a:p>
        </p:txBody>
      </p:sp>
    </p:spTree>
    <p:extLst>
      <p:ext uri="{BB962C8B-B14F-4D97-AF65-F5344CB8AC3E}">
        <p14:creationId xmlns:p14="http://schemas.microsoft.com/office/powerpoint/2010/main" val="25075420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50</a:t>
            </a:fld>
            <a:endParaRPr lang="it-IT"/>
          </a:p>
        </p:txBody>
      </p:sp>
    </p:spTree>
    <p:extLst>
      <p:ext uri="{BB962C8B-B14F-4D97-AF65-F5344CB8AC3E}">
        <p14:creationId xmlns:p14="http://schemas.microsoft.com/office/powerpoint/2010/main" val="11555658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51</a:t>
            </a:fld>
            <a:endParaRPr lang="it-IT"/>
          </a:p>
        </p:txBody>
      </p:sp>
    </p:spTree>
    <p:extLst>
      <p:ext uri="{BB962C8B-B14F-4D97-AF65-F5344CB8AC3E}">
        <p14:creationId xmlns:p14="http://schemas.microsoft.com/office/powerpoint/2010/main" val="16525895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52</a:t>
            </a:fld>
            <a:endParaRPr lang="it-IT"/>
          </a:p>
        </p:txBody>
      </p:sp>
    </p:spTree>
    <p:extLst>
      <p:ext uri="{BB962C8B-B14F-4D97-AF65-F5344CB8AC3E}">
        <p14:creationId xmlns:p14="http://schemas.microsoft.com/office/powerpoint/2010/main" val="25678182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a:t>SRA 28 e SRB01 non hanno Principi di selezione</a:t>
            </a:r>
          </a:p>
        </p:txBody>
      </p:sp>
      <p:sp>
        <p:nvSpPr>
          <p:cNvPr id="4" name="Segnaposto numero diapositiva 3"/>
          <p:cNvSpPr>
            <a:spLocks noGrp="1"/>
          </p:cNvSpPr>
          <p:nvPr>
            <p:ph type="sldNum" sz="quarter" idx="5"/>
          </p:nvPr>
        </p:nvSpPr>
        <p:spPr/>
        <p:txBody>
          <a:bodyPr/>
          <a:lstStyle/>
          <a:p>
            <a:fld id="{1745EF1A-88CE-45DD-8912-6826CAC18570}" type="slidenum">
              <a:rPr lang="it-IT" smtClean="0"/>
              <a:t>8</a:t>
            </a:fld>
            <a:endParaRPr lang="it-IT"/>
          </a:p>
        </p:txBody>
      </p:sp>
    </p:spTree>
    <p:extLst>
      <p:ext uri="{BB962C8B-B14F-4D97-AF65-F5344CB8AC3E}">
        <p14:creationId xmlns:p14="http://schemas.microsoft.com/office/powerpoint/2010/main" val="101406148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53</a:t>
            </a:fld>
            <a:endParaRPr lang="it-IT"/>
          </a:p>
        </p:txBody>
      </p:sp>
    </p:spTree>
    <p:extLst>
      <p:ext uri="{BB962C8B-B14F-4D97-AF65-F5344CB8AC3E}">
        <p14:creationId xmlns:p14="http://schemas.microsoft.com/office/powerpoint/2010/main" val="349020015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54</a:t>
            </a:fld>
            <a:endParaRPr lang="it-IT"/>
          </a:p>
        </p:txBody>
      </p:sp>
    </p:spTree>
    <p:extLst>
      <p:ext uri="{BB962C8B-B14F-4D97-AF65-F5344CB8AC3E}">
        <p14:creationId xmlns:p14="http://schemas.microsoft.com/office/powerpoint/2010/main" val="157260344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55</a:t>
            </a:fld>
            <a:endParaRPr lang="it-IT"/>
          </a:p>
        </p:txBody>
      </p:sp>
    </p:spTree>
    <p:extLst>
      <p:ext uri="{BB962C8B-B14F-4D97-AF65-F5344CB8AC3E}">
        <p14:creationId xmlns:p14="http://schemas.microsoft.com/office/powerpoint/2010/main" val="250783295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a:t>SRD02 - benessere animale: si potrebbe pensare ad un collegamento con la SRA30</a:t>
            </a:r>
          </a:p>
        </p:txBody>
      </p:sp>
      <p:sp>
        <p:nvSpPr>
          <p:cNvPr id="4" name="Segnaposto numero diapositiva 3"/>
          <p:cNvSpPr>
            <a:spLocks noGrp="1"/>
          </p:cNvSpPr>
          <p:nvPr>
            <p:ph type="sldNum" sz="quarter" idx="5"/>
          </p:nvPr>
        </p:nvSpPr>
        <p:spPr/>
        <p:txBody>
          <a:bodyPr/>
          <a:lstStyle/>
          <a:p>
            <a:fld id="{1745EF1A-88CE-45DD-8912-6826CAC18570}" type="slidenum">
              <a:rPr lang="it-IT" smtClean="0"/>
              <a:t>59</a:t>
            </a:fld>
            <a:endParaRPr lang="it-IT"/>
          </a:p>
        </p:txBody>
      </p:sp>
    </p:spTree>
    <p:extLst>
      <p:ext uri="{BB962C8B-B14F-4D97-AF65-F5344CB8AC3E}">
        <p14:creationId xmlns:p14="http://schemas.microsoft.com/office/powerpoint/2010/main" val="95264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9</a:t>
            </a:fld>
            <a:endParaRPr lang="it-IT"/>
          </a:p>
        </p:txBody>
      </p:sp>
    </p:spTree>
    <p:extLst>
      <p:ext uri="{BB962C8B-B14F-4D97-AF65-F5344CB8AC3E}">
        <p14:creationId xmlns:p14="http://schemas.microsoft.com/office/powerpoint/2010/main" val="39118422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10</a:t>
            </a:fld>
            <a:endParaRPr lang="it-IT"/>
          </a:p>
        </p:txBody>
      </p:sp>
    </p:spTree>
    <p:extLst>
      <p:ext uri="{BB962C8B-B14F-4D97-AF65-F5344CB8AC3E}">
        <p14:creationId xmlns:p14="http://schemas.microsoft.com/office/powerpoint/2010/main" val="16239971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35949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745EF1A-88CE-45DD-8912-6826CAC18570}" type="slidenum">
              <a:rPr lang="it-IT" smtClean="0"/>
              <a:t>12</a:t>
            </a:fld>
            <a:endParaRPr lang="it-IT"/>
          </a:p>
        </p:txBody>
      </p:sp>
    </p:spTree>
    <p:extLst>
      <p:ext uri="{BB962C8B-B14F-4D97-AF65-F5344CB8AC3E}">
        <p14:creationId xmlns:p14="http://schemas.microsoft.com/office/powerpoint/2010/main" val="1683784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685800" y="1594485"/>
            <a:ext cx="7772400" cy="1080135"/>
          </a:xfrm>
          <a:prstGeom prst="rect">
            <a:avLst/>
          </a:prstGeom>
        </p:spPr>
        <p:txBody>
          <a:bodyPr wrap="square" lIns="0" tIns="0" rIns="0" bIns="0">
            <a:spAutoFit/>
          </a:bodyPr>
          <a:lstStyle>
            <a:lvl1pPr>
              <a:defRPr/>
            </a:lvl1pPr>
          </a:lstStyle>
          <a:p>
            <a:endParaRPr/>
          </a:p>
        </p:txBody>
      </p:sp>
      <p:sp>
        <p:nvSpPr>
          <p:cNvPr id="3" name="Holder 3"/>
          <p:cNvSpPr>
            <a:spLocks noGrp="1"/>
          </p:cNvSpPr>
          <p:nvPr>
            <p:ph type="subTitle" idx="4"/>
          </p:nvPr>
        </p:nvSpPr>
        <p:spPr>
          <a:xfrm>
            <a:off x="1371600" y="2880360"/>
            <a:ext cx="6400800" cy="1285875"/>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2/9/2023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rgbClr val="046633"/>
                </a:solidFill>
                <a:latin typeface="Arial"/>
                <a:cs typeface="Arial"/>
              </a:defRPr>
            </a:lvl1pPr>
          </a:lstStyle>
          <a:p>
            <a:endParaRPr/>
          </a:p>
        </p:txBody>
      </p:sp>
      <p:sp>
        <p:nvSpPr>
          <p:cNvPr id="3" name="Holder 3"/>
          <p:cNvSpPr>
            <a:spLocks noGrp="1"/>
          </p:cNvSpPr>
          <p:nvPr>
            <p:ph type="body" idx="1"/>
          </p:nvPr>
        </p:nvSpPr>
        <p:spPr/>
        <p:txBody>
          <a:bodyPr lIns="0" tIns="0" rIns="0" bIns="0"/>
          <a:lstStyle>
            <a:lvl1pPr>
              <a:defRPr sz="1200" b="0" i="0">
                <a:solidFill>
                  <a:schemeClr val="tx1"/>
                </a:solidFill>
                <a:latin typeface="Arial MT"/>
                <a:cs typeface="Arial MT"/>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2/9/2023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rgbClr val="046633"/>
                </a:solidFill>
                <a:latin typeface="Arial"/>
                <a:cs typeface="Arial"/>
              </a:defRPr>
            </a:lvl1pPr>
          </a:lstStyle>
          <a:p>
            <a:endParaRPr/>
          </a:p>
        </p:txBody>
      </p:sp>
      <p:sp>
        <p:nvSpPr>
          <p:cNvPr id="3" name="Holder 3"/>
          <p:cNvSpPr>
            <a:spLocks noGrp="1"/>
          </p:cNvSpPr>
          <p:nvPr>
            <p:ph sz="half" idx="2"/>
          </p:nvPr>
        </p:nvSpPr>
        <p:spPr>
          <a:xfrm>
            <a:off x="457200" y="1183005"/>
            <a:ext cx="3977640" cy="339471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4709160" y="1183005"/>
            <a:ext cx="3977640" cy="339471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2/9/2023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rgbClr val="046633"/>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2/9/2023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2/9/2023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‹N›</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RL_interno ">
    <p:spTree>
      <p:nvGrpSpPr>
        <p:cNvPr id="1" name=""/>
        <p:cNvGrpSpPr/>
        <p:nvPr/>
      </p:nvGrpSpPr>
      <p:grpSpPr>
        <a:xfrm>
          <a:off x="0" y="0"/>
          <a:ext cx="0" cy="0"/>
          <a:chOff x="0" y="0"/>
          <a:chExt cx="0" cy="0"/>
        </a:xfrm>
      </p:grpSpPr>
      <p:pic>
        <p:nvPicPr>
          <p:cNvPr id="8" name="Immagin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3" y="0"/>
            <a:ext cx="9143193" cy="5143349"/>
          </a:xfrm>
          <a:prstGeom prst="rect">
            <a:avLst/>
          </a:prstGeom>
        </p:spPr>
      </p:pic>
      <p:sp>
        <p:nvSpPr>
          <p:cNvPr id="9" name="Titolo 1"/>
          <p:cNvSpPr>
            <a:spLocks noGrp="1"/>
          </p:cNvSpPr>
          <p:nvPr>
            <p:ph type="ctrTitle" hasCustomPrompt="1"/>
          </p:nvPr>
        </p:nvSpPr>
        <p:spPr>
          <a:xfrm>
            <a:off x="685800" y="329222"/>
            <a:ext cx="7772400" cy="660502"/>
          </a:xfrm>
        </p:spPr>
        <p:txBody>
          <a:bodyPr>
            <a:normAutofit/>
          </a:bodyPr>
          <a:lstStyle>
            <a:lvl1pPr algn="l">
              <a:defRPr sz="3000">
                <a:solidFill>
                  <a:srgbClr val="056633"/>
                </a:solidFill>
              </a:defRPr>
            </a:lvl1pPr>
          </a:lstStyle>
          <a:p>
            <a:r>
              <a:rPr lang="it-IT" dirty="0"/>
              <a:t>Titolo</a:t>
            </a:r>
          </a:p>
        </p:txBody>
      </p:sp>
      <p:sp>
        <p:nvSpPr>
          <p:cNvPr id="10" name="Sottotitolo 2"/>
          <p:cNvSpPr>
            <a:spLocks noGrp="1"/>
          </p:cNvSpPr>
          <p:nvPr>
            <p:ph type="subTitle" idx="1" hasCustomPrompt="1"/>
          </p:nvPr>
        </p:nvSpPr>
        <p:spPr>
          <a:xfrm>
            <a:off x="685800" y="1401379"/>
            <a:ext cx="7772400" cy="3310759"/>
          </a:xfrm>
          <a:prstGeom prst="rect">
            <a:avLst/>
          </a:prstGeom>
        </p:spPr>
        <p:txBody>
          <a:bodyPr/>
          <a:lstStyle>
            <a:lvl1pPr marL="0" indent="0" algn="l">
              <a:buNone/>
              <a:defRPr sz="1800">
                <a:solidFill>
                  <a:schemeClr val="tx1"/>
                </a:solidFill>
                <a:latin typeface="Helvetica"/>
                <a:cs typeface="Helvetica"/>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a:t>Testo</a:t>
            </a:r>
          </a:p>
        </p:txBody>
      </p:sp>
      <p:sp>
        <p:nvSpPr>
          <p:cNvPr id="11" name="CasellaDiTesto 10"/>
          <p:cNvSpPr txBox="1"/>
          <p:nvPr userDrawn="1"/>
        </p:nvSpPr>
        <p:spPr>
          <a:xfrm>
            <a:off x="-87586" y="1488966"/>
            <a:ext cx="184666" cy="369332"/>
          </a:xfrm>
          <a:prstGeom prst="rect">
            <a:avLst/>
          </a:prstGeom>
          <a:noFill/>
        </p:spPr>
        <p:txBody>
          <a:bodyPr wrap="none" rtlCol="0">
            <a:spAutoFit/>
          </a:bodyPr>
          <a:lstStyle/>
          <a:p>
            <a:endParaRPr lang="it-IT" dirty="0"/>
          </a:p>
        </p:txBody>
      </p:sp>
    </p:spTree>
    <p:extLst>
      <p:ext uri="{BB962C8B-B14F-4D97-AF65-F5344CB8AC3E}">
        <p14:creationId xmlns:p14="http://schemas.microsoft.com/office/powerpoint/2010/main" val="2762707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8" cstate="print"/>
          <a:stretch>
            <a:fillRect/>
          </a:stretch>
        </p:blipFill>
        <p:spPr>
          <a:xfrm>
            <a:off x="0" y="0"/>
            <a:ext cx="9144000" cy="5143499"/>
          </a:xfrm>
          <a:prstGeom prst="rect">
            <a:avLst/>
          </a:prstGeom>
        </p:spPr>
      </p:pic>
      <p:sp>
        <p:nvSpPr>
          <p:cNvPr id="2" name="Holder 2"/>
          <p:cNvSpPr>
            <a:spLocks noGrp="1"/>
          </p:cNvSpPr>
          <p:nvPr>
            <p:ph type="title"/>
          </p:nvPr>
        </p:nvSpPr>
        <p:spPr>
          <a:xfrm>
            <a:off x="317093" y="102870"/>
            <a:ext cx="3689985" cy="482600"/>
          </a:xfrm>
          <a:prstGeom prst="rect">
            <a:avLst/>
          </a:prstGeom>
        </p:spPr>
        <p:txBody>
          <a:bodyPr wrap="square" lIns="0" tIns="0" rIns="0" bIns="0">
            <a:spAutoFit/>
          </a:bodyPr>
          <a:lstStyle>
            <a:lvl1pPr>
              <a:defRPr sz="3000" b="1" i="0">
                <a:solidFill>
                  <a:srgbClr val="046633"/>
                </a:solidFill>
                <a:latin typeface="Arial"/>
                <a:cs typeface="Arial"/>
              </a:defRPr>
            </a:lvl1pPr>
          </a:lstStyle>
          <a:p>
            <a:endParaRPr/>
          </a:p>
        </p:txBody>
      </p:sp>
      <p:sp>
        <p:nvSpPr>
          <p:cNvPr id="3" name="Holder 3"/>
          <p:cNvSpPr>
            <a:spLocks noGrp="1"/>
          </p:cNvSpPr>
          <p:nvPr>
            <p:ph type="body" idx="1"/>
          </p:nvPr>
        </p:nvSpPr>
        <p:spPr>
          <a:xfrm>
            <a:off x="433222" y="1191006"/>
            <a:ext cx="3727450" cy="2083435"/>
          </a:xfrm>
          <a:prstGeom prst="rect">
            <a:avLst/>
          </a:prstGeom>
        </p:spPr>
        <p:txBody>
          <a:bodyPr wrap="square" lIns="0" tIns="0" rIns="0" bIns="0">
            <a:spAutoFit/>
          </a:bodyPr>
          <a:lstStyle>
            <a:lvl1pPr>
              <a:defRPr sz="1200" b="0" i="0">
                <a:solidFill>
                  <a:schemeClr val="tx1"/>
                </a:solidFill>
                <a:latin typeface="Arial MT"/>
                <a:cs typeface="Arial MT"/>
              </a:defRPr>
            </a:lvl1pPr>
          </a:lstStyle>
          <a:p>
            <a:endParaRPr/>
          </a:p>
        </p:txBody>
      </p:sp>
      <p:sp>
        <p:nvSpPr>
          <p:cNvPr id="4" name="Holder 4"/>
          <p:cNvSpPr>
            <a:spLocks noGrp="1"/>
          </p:cNvSpPr>
          <p:nvPr>
            <p:ph type="ftr" sz="quarter" idx="5"/>
          </p:nvPr>
        </p:nvSpPr>
        <p:spPr>
          <a:xfrm>
            <a:off x="3108960" y="4783455"/>
            <a:ext cx="2926080" cy="257175"/>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457200" y="4783455"/>
            <a:ext cx="2103120" cy="257175"/>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2/9/2023</a:t>
            </a:fld>
            <a:endParaRPr lang="en-US"/>
          </a:p>
        </p:txBody>
      </p:sp>
      <p:sp>
        <p:nvSpPr>
          <p:cNvPr id="6" name="Holder 6"/>
          <p:cNvSpPr>
            <a:spLocks noGrp="1"/>
          </p:cNvSpPr>
          <p:nvPr>
            <p:ph type="sldNum" sz="quarter" idx="7"/>
          </p:nvPr>
        </p:nvSpPr>
        <p:spPr>
          <a:xfrm>
            <a:off x="6583680" y="4783455"/>
            <a:ext cx="2103120" cy="257175"/>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‹N›</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0.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emf"/><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9.xml"/><Relationship Id="rId1" Type="http://schemas.openxmlformats.org/officeDocument/2006/relationships/slideLayout" Target="../slideLayouts/slideLayout6.xml"/><Relationship Id="rId4" Type="http://schemas.openxmlformats.org/officeDocument/2006/relationships/image" Target="../media/image14.sv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5.xml"/><Relationship Id="rId1" Type="http://schemas.openxmlformats.org/officeDocument/2006/relationships/slideLayout" Target="../slideLayouts/slideLayout6.xml"/><Relationship Id="rId4" Type="http://schemas.openxmlformats.org/officeDocument/2006/relationships/image" Target="../media/image12.sv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8" Type="http://schemas.openxmlformats.org/officeDocument/2006/relationships/hyperlink" Target="https://www.argalombardia.eu/il-distretto-culturale-della-valtellina-si-unisce-allalleanza-mondiale-per-il-paesaggio-terrazzato/" TargetMode="External"/><Relationship Id="rId3" Type="http://schemas.openxmlformats.org/officeDocument/2006/relationships/image" Target="../media/image15.jpg"/><Relationship Id="rId7" Type="http://schemas.openxmlformats.org/officeDocument/2006/relationships/image" Target="../media/image17.jpg"/><Relationship Id="rId2" Type="http://schemas.openxmlformats.org/officeDocument/2006/relationships/notesSlide" Target="../notesSlides/notesSlide53.xml"/><Relationship Id="rId1" Type="http://schemas.openxmlformats.org/officeDocument/2006/relationships/slideLayout" Target="../slideLayouts/slideLayout2.xml"/><Relationship Id="rId6" Type="http://schemas.openxmlformats.org/officeDocument/2006/relationships/hyperlink" Target="https://pxhere.com/it/photo/4834" TargetMode="External"/><Relationship Id="rId5" Type="http://schemas.openxmlformats.org/officeDocument/2006/relationships/image" Target="../media/image16.jpeg"/><Relationship Id="rId10" Type="http://schemas.openxmlformats.org/officeDocument/2006/relationships/hyperlink" Target="https://max510.com/2016/05/18/piemonte-langhe-panchine-giganti-o-lillipuziani/" TargetMode="External"/><Relationship Id="rId4" Type="http://schemas.openxmlformats.org/officeDocument/2006/relationships/hyperlink" Target="https://www.flickr.com/photos/8706293@N06/7266886282" TargetMode="External"/><Relationship Id="rId9" Type="http://schemas.openxmlformats.org/officeDocument/2006/relationships/image" Target="../media/image18.jpeg"/></Relationships>
</file>

<file path=ppt/slides/_rels/slide6.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9144000" cy="5143500"/>
          </a:xfrm>
          <a:prstGeom prst="rect">
            <a:avLst/>
          </a:prstGeom>
        </p:spPr>
      </p:pic>
      <p:sp>
        <p:nvSpPr>
          <p:cNvPr id="3" name="object 3"/>
          <p:cNvSpPr txBox="1">
            <a:spLocks noGrp="1"/>
          </p:cNvSpPr>
          <p:nvPr>
            <p:ph type="title"/>
          </p:nvPr>
        </p:nvSpPr>
        <p:spPr>
          <a:xfrm>
            <a:off x="314960" y="2438834"/>
            <a:ext cx="8514080" cy="936154"/>
          </a:xfrm>
          <a:prstGeom prst="rect">
            <a:avLst/>
          </a:prstGeom>
        </p:spPr>
        <p:txBody>
          <a:bodyPr vert="horz" wrap="square" lIns="0" tIns="12700" rIns="0" bIns="0" rtlCol="0">
            <a:spAutoFit/>
          </a:bodyPr>
          <a:lstStyle/>
          <a:p>
            <a:pPr marL="12700" algn="ctr">
              <a:lnSpc>
                <a:spcPct val="100000"/>
              </a:lnSpc>
              <a:spcBef>
                <a:spcPts val="100"/>
              </a:spcBef>
            </a:pPr>
            <a:r>
              <a:rPr lang="it-IT" sz="3600" dirty="0">
                <a:latin typeface="Tahoma" panose="020B0604030504040204" pitchFamily="34" charset="0"/>
                <a:ea typeface="Tahoma" panose="020B0604030504040204" pitchFamily="34" charset="0"/>
                <a:cs typeface="Tahoma" panose="020B0604030504040204" pitchFamily="34" charset="0"/>
              </a:rPr>
              <a:t>Interventi agroambientali</a:t>
            </a:r>
            <a:br>
              <a:rPr lang="it-IT" sz="3600" dirty="0">
                <a:latin typeface="Tahoma" panose="020B0604030504040204" pitchFamily="34" charset="0"/>
                <a:ea typeface="Tahoma" panose="020B0604030504040204" pitchFamily="34" charset="0"/>
                <a:cs typeface="Tahoma" panose="020B0604030504040204" pitchFamily="34" charset="0"/>
              </a:rPr>
            </a:br>
            <a:r>
              <a:rPr lang="it-IT" sz="2400" dirty="0">
                <a:latin typeface="Tahoma" panose="020B0604030504040204" pitchFamily="34" charset="0"/>
                <a:ea typeface="Tahoma" panose="020B0604030504040204" pitchFamily="34" charset="0"/>
                <a:cs typeface="Tahoma" panose="020B0604030504040204" pitchFamily="34" charset="0"/>
              </a:rPr>
              <a:t>7 febbraio 2023</a:t>
            </a:r>
            <a:endParaRPr sz="2400" dirty="0"/>
          </a:p>
        </p:txBody>
      </p:sp>
      <p:sp>
        <p:nvSpPr>
          <p:cNvPr id="4" name="CasellaDiTesto 3">
            <a:extLst>
              <a:ext uri="{FF2B5EF4-FFF2-40B4-BE49-F238E27FC236}">
                <a16:creationId xmlns:a16="http://schemas.microsoft.com/office/drawing/2014/main" id="{DD1DC977-16C4-7724-8F23-50F8B48DEE2E}"/>
              </a:ext>
            </a:extLst>
          </p:cNvPr>
          <p:cNvSpPr txBox="1"/>
          <p:nvPr/>
        </p:nvSpPr>
        <p:spPr>
          <a:xfrm>
            <a:off x="546100" y="1096059"/>
            <a:ext cx="8051800" cy="1120820"/>
          </a:xfrm>
          <a:prstGeom prst="rect">
            <a:avLst/>
          </a:prstGeom>
          <a:noFill/>
        </p:spPr>
        <p:txBody>
          <a:bodyPr wrap="square" lIns="0" tIns="0" rIns="0" bIns="0" rtlCol="0">
            <a:spAutoFit/>
          </a:bodyPr>
          <a:lstStyle/>
          <a:p>
            <a:pPr marL="12700" algn="ctr">
              <a:spcBef>
                <a:spcPts val="100"/>
              </a:spcBef>
            </a:pPr>
            <a:r>
              <a:rPr lang="it-IT" sz="3600" b="1" dirty="0">
                <a:solidFill>
                  <a:srgbClr val="046633"/>
                </a:solidFill>
                <a:latin typeface="Tahoma" panose="020B0604030504040204" pitchFamily="34" charset="0"/>
                <a:ea typeface="Tahoma" panose="020B0604030504040204" pitchFamily="34" charset="0"/>
                <a:cs typeface="Tahoma" panose="020B0604030504040204" pitchFamily="34" charset="0"/>
              </a:rPr>
              <a:t>PAC 2023-2027  </a:t>
            </a:r>
          </a:p>
          <a:p>
            <a:pPr marL="12700" algn="ctr">
              <a:spcBef>
                <a:spcPts val="100"/>
              </a:spcBef>
            </a:pPr>
            <a:r>
              <a:rPr lang="it-IT" sz="3600" b="1" dirty="0">
                <a:solidFill>
                  <a:srgbClr val="046633"/>
                </a:solidFill>
                <a:latin typeface="Tahoma" panose="020B0604030504040204" pitchFamily="34" charset="0"/>
                <a:ea typeface="Tahoma" panose="020B0604030504040204" pitchFamily="34" charset="0"/>
                <a:cs typeface="Tahoma" panose="020B0604030504040204" pitchFamily="34" charset="0"/>
              </a:rPr>
              <a:t>L’attuazione in Regione Lombardia</a:t>
            </a:r>
          </a:p>
        </p:txBody>
      </p:sp>
      <p:sp>
        <p:nvSpPr>
          <p:cNvPr id="5" name="CasellaDiTesto 4">
            <a:extLst>
              <a:ext uri="{FF2B5EF4-FFF2-40B4-BE49-F238E27FC236}">
                <a16:creationId xmlns:a16="http://schemas.microsoft.com/office/drawing/2014/main" id="{8878A9D9-7D56-6C12-03CE-43548F51BBFB}"/>
              </a:ext>
            </a:extLst>
          </p:cNvPr>
          <p:cNvSpPr txBox="1"/>
          <p:nvPr/>
        </p:nvSpPr>
        <p:spPr>
          <a:xfrm>
            <a:off x="501226" y="3623334"/>
            <a:ext cx="5747174" cy="553998"/>
          </a:xfrm>
          <a:prstGeom prst="rect">
            <a:avLst/>
          </a:prstGeom>
          <a:noFill/>
        </p:spPr>
        <p:txBody>
          <a:bodyPr wrap="square" lIns="0" tIns="0" rIns="0" bIns="0" rtlCol="0">
            <a:spAutoFit/>
          </a:bodyPr>
          <a:lstStyle/>
          <a:p>
            <a:r>
              <a:rPr lang="it-IT" sz="1200" b="1" dirty="0">
                <a:latin typeface="Tahoma" panose="020B0604030504040204" pitchFamily="34" charset="0"/>
                <a:ea typeface="Tahoma" panose="020B0604030504040204" pitchFamily="34" charset="0"/>
                <a:cs typeface="Tahoma" panose="020B0604030504040204" pitchFamily="34" charset="0"/>
              </a:rPr>
              <a:t>Tiziana Laconi</a:t>
            </a:r>
          </a:p>
          <a:p>
            <a:r>
              <a:rPr lang="it-IT" sz="1200" b="1" i="1" dirty="0">
                <a:latin typeface="Tahoma" panose="020B0604030504040204" pitchFamily="34" charset="0"/>
                <a:ea typeface="Tahoma" panose="020B0604030504040204" pitchFamily="34" charset="0"/>
                <a:cs typeface="Tahoma" panose="020B0604030504040204" pitchFamily="34" charset="0"/>
              </a:rPr>
              <a:t>DG Agricoltura, Alimentazione e Sistemi Verdi</a:t>
            </a:r>
          </a:p>
          <a:p>
            <a:r>
              <a:rPr lang="it-IT" sz="1200" b="1" i="1" dirty="0">
                <a:latin typeface="Tahoma" panose="020B0604030504040204" pitchFamily="34" charset="0"/>
                <a:ea typeface="Tahoma" panose="020B0604030504040204" pitchFamily="34" charset="0"/>
                <a:cs typeface="Tahoma" panose="020B0604030504040204" pitchFamily="34" charset="0"/>
              </a:rPr>
              <a:t>U.O. Programmazione Sviluppo Rurale e Sistemi Informativi</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0" y="147600"/>
            <a:ext cx="9144000" cy="382156"/>
          </a:xfrm>
          <a:prstGeom prst="rect">
            <a:avLst/>
          </a:prstGeom>
        </p:spPr>
        <p:txBody>
          <a:bodyPr vert="horz" wrap="square" lIns="0" tIns="0" rIns="0" bIns="0" rtlCol="0" anchor="t">
            <a:spAutoFit/>
          </a:bodyPr>
          <a:lstStyle/>
          <a:p>
            <a:pPr algn="ctr"/>
            <a:r>
              <a:rPr lang="it-IT" sz="2400" dirty="0">
                <a:solidFill>
                  <a:srgbClr val="C00000"/>
                </a:solidFill>
                <a:latin typeface="Tahoma"/>
                <a:ea typeface="Tahoma"/>
                <a:cs typeface="Tahoma"/>
              </a:rPr>
              <a:t>Principi di selezione - Altri</a:t>
            </a:r>
            <a:endParaRPr lang="it-IT" sz="24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graphicFrame>
        <p:nvGraphicFramePr>
          <p:cNvPr id="6" name="Tabella 6">
            <a:extLst>
              <a:ext uri="{FF2B5EF4-FFF2-40B4-BE49-F238E27FC236}">
                <a16:creationId xmlns:a16="http://schemas.microsoft.com/office/drawing/2014/main" id="{F435C695-35C1-9445-B8C9-D0FA41C53638}"/>
              </a:ext>
            </a:extLst>
          </p:cNvPr>
          <p:cNvGraphicFramePr>
            <a:graphicFrameLocks noGrp="1"/>
          </p:cNvGraphicFramePr>
          <p:nvPr>
            <p:extLst>
              <p:ext uri="{D42A27DB-BD31-4B8C-83A1-F6EECF244321}">
                <p14:modId xmlns:p14="http://schemas.microsoft.com/office/powerpoint/2010/main" val="3885522632"/>
              </p:ext>
            </p:extLst>
          </p:nvPr>
        </p:nvGraphicFramePr>
        <p:xfrm>
          <a:off x="435863" y="756000"/>
          <a:ext cx="8280000" cy="2620800"/>
        </p:xfrm>
        <a:graphic>
          <a:graphicData uri="http://schemas.openxmlformats.org/drawingml/2006/table">
            <a:tbl>
              <a:tblPr firstRow="1" bandRow="1">
                <a:tableStyleId>{85BE263C-DBD7-4A20-BB59-AAB30ACAA65A}</a:tableStyleId>
              </a:tblPr>
              <a:tblGrid>
                <a:gridCol w="3420000">
                  <a:extLst>
                    <a:ext uri="{9D8B030D-6E8A-4147-A177-3AD203B41FA5}">
                      <a16:colId xmlns:a16="http://schemas.microsoft.com/office/drawing/2014/main" val="376484155"/>
                    </a:ext>
                  </a:extLst>
                </a:gridCol>
                <a:gridCol w="4860000">
                  <a:extLst>
                    <a:ext uri="{9D8B030D-6E8A-4147-A177-3AD203B41FA5}">
                      <a16:colId xmlns:a16="http://schemas.microsoft.com/office/drawing/2014/main" val="4198606992"/>
                    </a:ext>
                  </a:extLst>
                </a:gridCol>
              </a:tblGrid>
              <a:tr h="0">
                <a:tc>
                  <a:txBody>
                    <a:bodyPr/>
                    <a:lstStyle/>
                    <a:p>
                      <a:pPr algn="ctr">
                        <a:spcAft>
                          <a:spcPts val="0"/>
                        </a:spcAft>
                      </a:pPr>
                      <a:r>
                        <a:rPr lang="it-IT" sz="1000" u="none" noProof="0">
                          <a:latin typeface="Tahoma" panose="020B0604030504040204" pitchFamily="34" charset="0"/>
                          <a:ea typeface="Tahoma" panose="020B0604030504040204" pitchFamily="34" charset="0"/>
                          <a:cs typeface="Tahoma" panose="020B0604030504040204" pitchFamily="34" charset="0"/>
                        </a:rPr>
                        <a:t>Interventi</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u="none" noProof="0">
                          <a:latin typeface="Tahoma" panose="020B0604030504040204" pitchFamily="34" charset="0"/>
                          <a:ea typeface="Tahoma" panose="020B0604030504040204" pitchFamily="34" charset="0"/>
                          <a:cs typeface="Tahoma" panose="020B0604030504040204" pitchFamily="34" charset="0"/>
                        </a:rPr>
                        <a:t>Altri principi di selezione</a:t>
                      </a:r>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tcPr>
                </a:tc>
                <a:extLst>
                  <a:ext uri="{0D108BD9-81ED-4DB2-BD59-A6C34878D82A}">
                    <a16:rowId xmlns:a16="http://schemas.microsoft.com/office/drawing/2014/main" val="2303151774"/>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a:solidFill>
                            <a:schemeClr val="tx1"/>
                          </a:solidFill>
                          <a:effectLst/>
                          <a:latin typeface="Tahoma" panose="020B0604030504040204" pitchFamily="34" charset="0"/>
                          <a:ea typeface="Tahoma" panose="020B0604030504040204" pitchFamily="34" charset="0"/>
                          <a:cs typeface="Tahoma" panose="020B0604030504040204" pitchFamily="34" charset="0"/>
                        </a:rPr>
                        <a:t>SRA01</a:t>
                      </a:r>
                      <a:r>
                        <a:rPr lang="it-IT" sz="1000" b="0" noProof="0">
                          <a:solidFill>
                            <a:schemeClr val="tx1"/>
                          </a:solidFill>
                          <a:effectLst/>
                          <a:latin typeface="Tahoma" panose="020B0604030504040204" pitchFamily="34" charset="0"/>
                          <a:ea typeface="Tahoma" panose="020B0604030504040204" pitchFamily="34" charset="0"/>
                          <a:cs typeface="Tahoma" panose="020B0604030504040204" pitchFamily="34" charset="0"/>
                        </a:rPr>
                        <a:t> Produzione integrata</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spcAft>
                          <a:spcPts val="0"/>
                        </a:spcAft>
                      </a:pPr>
                      <a:r>
                        <a:rPr lang="it-IT" sz="1000" b="0" noProof="0">
                          <a:solidFill>
                            <a:schemeClr val="tx1"/>
                          </a:solidFill>
                          <a:latin typeface="Tahoma" panose="020B0604030504040204" pitchFamily="34" charset="0"/>
                          <a:ea typeface="Tahoma" panose="020B0604030504040204" pitchFamily="34" charset="0"/>
                          <a:cs typeface="Tahoma" panose="020B0604030504040204" pitchFamily="34" charset="0"/>
                        </a:rPr>
                        <a:t>Entità della superficie soggetta ad impegno (SOI)</a:t>
                      </a:r>
                    </a:p>
                  </a:txBody>
                  <a:tcPr marL="36000" marR="36000" marT="36000" marB="36000">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tcPr>
                </a:tc>
                <a:extLst>
                  <a:ext uri="{0D108BD9-81ED-4DB2-BD59-A6C34878D82A}">
                    <a16:rowId xmlns:a16="http://schemas.microsoft.com/office/drawing/2014/main" val="1293996963"/>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a:solidFill>
                            <a:schemeClr val="tx1"/>
                          </a:solidFill>
                          <a:latin typeface="Tahoma" panose="020B0604030504040204" pitchFamily="34" charset="0"/>
                          <a:ea typeface="Tahoma" panose="020B0604030504040204" pitchFamily="34" charset="0"/>
                          <a:cs typeface="Tahoma" panose="020B0604030504040204" pitchFamily="34" charset="0"/>
                        </a:rPr>
                        <a:t>SRA03 </a:t>
                      </a:r>
                      <a:r>
                        <a:rPr lang="it-IT" sz="1000" b="0" noProof="0">
                          <a:solidFill>
                            <a:schemeClr val="tx1"/>
                          </a:solidFill>
                          <a:latin typeface="Tahoma" panose="020B0604030504040204" pitchFamily="34" charset="0"/>
                          <a:ea typeface="Tahoma" panose="020B0604030504040204" pitchFamily="34" charset="0"/>
                          <a:cs typeface="Tahoma" panose="020B0604030504040204" pitchFamily="34" charset="0"/>
                        </a:rPr>
                        <a:t>Tecniche lavorazione ridotta dei suoli</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spcAft>
                          <a:spcPts val="0"/>
                        </a:spcAft>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Richiedenti con la maggiore quantità di SAU richiesta a premio</a:t>
                      </a:r>
                    </a:p>
                  </a:txBody>
                  <a:tcPr marL="36000" marR="36000" marT="36000" marB="36000">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tcPr>
                </a:tc>
                <a:extLst>
                  <a:ext uri="{0D108BD9-81ED-4DB2-BD59-A6C34878D82A}">
                    <a16:rowId xmlns:a16="http://schemas.microsoft.com/office/drawing/2014/main" val="642030726"/>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a:solidFill>
                            <a:schemeClr val="tx1"/>
                          </a:solidFill>
                          <a:latin typeface="Tahoma" panose="020B0604030504040204" pitchFamily="34" charset="0"/>
                          <a:ea typeface="Tahoma" panose="020B0604030504040204" pitchFamily="34" charset="0"/>
                          <a:cs typeface="Tahoma" panose="020B0604030504040204" pitchFamily="34" charset="0"/>
                        </a:rPr>
                        <a:t>SRA06</a:t>
                      </a:r>
                      <a:r>
                        <a:rPr lang="it-IT" sz="1000" b="0" noProof="0">
                          <a:solidFill>
                            <a:schemeClr val="tx1"/>
                          </a:solidFill>
                          <a:latin typeface="Tahoma" panose="020B0604030504040204" pitchFamily="34" charset="0"/>
                          <a:ea typeface="Tahoma" panose="020B0604030504040204" pitchFamily="34" charset="0"/>
                          <a:cs typeface="Tahoma" panose="020B0604030504040204" pitchFamily="34" charset="0"/>
                        </a:rPr>
                        <a:t> Cover crops</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Entità della superficie soggetta ad impegno (SOI)</a:t>
                      </a:r>
                    </a:p>
                  </a:txBody>
                  <a:tcPr marL="36000" marR="36000" marT="36000" marB="36000">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tcPr>
                </a:tc>
                <a:extLst>
                  <a:ext uri="{0D108BD9-81ED-4DB2-BD59-A6C34878D82A}">
                    <a16:rowId xmlns:a16="http://schemas.microsoft.com/office/drawing/2014/main" val="2824123246"/>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SRA08</a:t>
                      </a:r>
                      <a:r>
                        <a:rPr lang="it-IT" sz="1000" b="0"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 G</a:t>
                      </a: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estione prati e pascoli permanenti</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it-IT" sz="1000" b="0" noProof="0">
                          <a:solidFill>
                            <a:schemeClr val="tx1"/>
                          </a:solidFill>
                          <a:latin typeface="Tahoma" panose="020B0604030504040204" pitchFamily="34" charset="0"/>
                          <a:ea typeface="Tahoma" panose="020B0604030504040204" pitchFamily="34" charset="0"/>
                          <a:cs typeface="Tahoma" panose="020B0604030504040204" pitchFamily="34" charset="0"/>
                        </a:rPr>
                        <a:t>Entità della superficie soggetta ad impegno (SOI)</a:t>
                      </a:r>
                    </a:p>
                  </a:txBody>
                  <a:tcPr marL="36000" marR="36000" marT="36000" marB="36000">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tcPr>
                </a:tc>
                <a:extLst>
                  <a:ext uri="{0D108BD9-81ED-4DB2-BD59-A6C34878D82A}">
                    <a16:rowId xmlns:a16="http://schemas.microsoft.com/office/drawing/2014/main" val="3304191782"/>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a:solidFill>
                            <a:schemeClr val="tx1"/>
                          </a:solidFill>
                          <a:effectLst/>
                          <a:latin typeface="Tahoma" panose="020B0604030504040204" pitchFamily="34" charset="0"/>
                          <a:ea typeface="Tahoma" panose="020B0604030504040204" pitchFamily="34" charset="0"/>
                          <a:cs typeface="Tahoma" panose="020B0604030504040204" pitchFamily="34" charset="0"/>
                        </a:rPr>
                        <a:t>SRA10</a:t>
                      </a:r>
                      <a:r>
                        <a:rPr lang="it-IT" sz="1000" b="0" noProof="0">
                          <a:solidFill>
                            <a:schemeClr val="tx1"/>
                          </a:solidFill>
                          <a:effectLst/>
                          <a:latin typeface="Tahoma" panose="020B0604030504040204" pitchFamily="34" charset="0"/>
                          <a:ea typeface="Tahoma" panose="020B0604030504040204" pitchFamily="34" charset="0"/>
                          <a:cs typeface="Tahoma" panose="020B0604030504040204" pitchFamily="34" charset="0"/>
                        </a:rPr>
                        <a:t> Gestione attiva infrastrutture ecologiche</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0" noProof="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tcPr>
                </a:tc>
                <a:extLst>
                  <a:ext uri="{0D108BD9-81ED-4DB2-BD59-A6C34878D82A}">
                    <a16:rowId xmlns:a16="http://schemas.microsoft.com/office/drawing/2014/main" val="2722274553"/>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a:solidFill>
                            <a:schemeClr val="tx1"/>
                          </a:solidFill>
                          <a:effectLst/>
                          <a:latin typeface="Tahoma" panose="020B0604030504040204" pitchFamily="34" charset="0"/>
                          <a:ea typeface="Tahoma" panose="020B0604030504040204" pitchFamily="34" charset="0"/>
                          <a:cs typeface="Tahoma" panose="020B0604030504040204" pitchFamily="34" charset="0"/>
                        </a:rPr>
                        <a:t>SRA14</a:t>
                      </a:r>
                      <a:r>
                        <a:rPr lang="it-IT" sz="1000" b="0" noProof="0">
                          <a:solidFill>
                            <a:schemeClr val="tx1"/>
                          </a:solidFill>
                          <a:effectLst/>
                          <a:latin typeface="Tahoma" panose="020B0604030504040204" pitchFamily="34" charset="0"/>
                          <a:ea typeface="Tahoma" panose="020B0604030504040204" pitchFamily="34" charset="0"/>
                          <a:cs typeface="Tahoma" panose="020B0604030504040204" pitchFamily="34" charset="0"/>
                        </a:rPr>
                        <a:t> Allevatori custodi agrobiodiversità</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0" noProof="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tcPr>
                </a:tc>
                <a:extLst>
                  <a:ext uri="{0D108BD9-81ED-4DB2-BD59-A6C34878D82A}">
                    <a16:rowId xmlns:a16="http://schemas.microsoft.com/office/drawing/2014/main" val="396466908"/>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SRA19</a:t>
                      </a:r>
                      <a:r>
                        <a:rPr lang="it-IT" sz="1000" b="0"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 Riduzione impiego fitofarmaci</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it-IT" sz="1000" b="0" noProof="0">
                          <a:solidFill>
                            <a:schemeClr val="tx1"/>
                          </a:solidFill>
                          <a:latin typeface="Tahoma" panose="020B0604030504040204" pitchFamily="34" charset="0"/>
                          <a:ea typeface="Tahoma" panose="020B0604030504040204" pitchFamily="34" charset="0"/>
                          <a:cs typeface="Tahoma" panose="020B0604030504040204" pitchFamily="34" charset="0"/>
                        </a:rPr>
                        <a:t>Entità della superficie soggetta ad impegno (SOI)</a:t>
                      </a:r>
                    </a:p>
                  </a:txBody>
                  <a:tcPr marL="36000" marR="36000" marT="36000" marB="36000">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tcPr>
                </a:tc>
                <a:extLst>
                  <a:ext uri="{0D108BD9-81ED-4DB2-BD59-A6C34878D82A}">
                    <a16:rowId xmlns:a16="http://schemas.microsoft.com/office/drawing/2014/main" val="1187268550"/>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SRA20</a:t>
                      </a:r>
                      <a:r>
                        <a:rPr lang="it-IT" sz="1000" b="0"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 Impegni specifici uso sostenibile dei nutrienti</a:t>
                      </a:r>
                      <a:endPar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spcAft>
                          <a:spcPts val="0"/>
                        </a:spcAft>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Priorità per le aziende che utilizzano effluenti di allevamento e/o del </a:t>
                      </a:r>
                      <a:r>
                        <a:rPr lang="it-IT" sz="1000" b="0" u="sng" noProof="0" dirty="0">
                          <a:solidFill>
                            <a:schemeClr val="tx1"/>
                          </a:solidFill>
                          <a:latin typeface="Tahoma" panose="020B0604030504040204" pitchFamily="34" charset="0"/>
                          <a:ea typeface="Tahoma" panose="020B0604030504040204" pitchFamily="34" charset="0"/>
                          <a:cs typeface="Tahoma" panose="020B0604030504040204" pitchFamily="34" charset="0"/>
                        </a:rPr>
                        <a:t>digestato</a:t>
                      </a: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 agrozootecnico</a:t>
                      </a:r>
                    </a:p>
                  </a:txBody>
                  <a:tcPr marL="36000" marR="36000" marT="36000" marB="36000">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tcPr>
                </a:tc>
                <a:extLst>
                  <a:ext uri="{0D108BD9-81ED-4DB2-BD59-A6C34878D82A}">
                    <a16:rowId xmlns:a16="http://schemas.microsoft.com/office/drawing/2014/main" val="4177227203"/>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SRA22</a:t>
                      </a:r>
                      <a:r>
                        <a:rPr lang="it-IT" sz="1000" b="0"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 I</a:t>
                      </a: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mpegni specifici risaie</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spcAft>
                          <a:spcPts val="0"/>
                        </a:spcAft>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Aziende </a:t>
                      </a:r>
                      <a:r>
                        <a:rPr lang="it-IT" sz="1000" b="0" u="sng" noProof="0" dirty="0">
                          <a:solidFill>
                            <a:schemeClr val="tx1"/>
                          </a:solidFill>
                          <a:latin typeface="Tahoma" panose="020B0604030504040204" pitchFamily="34" charset="0"/>
                          <a:ea typeface="Tahoma" panose="020B0604030504040204" pitchFamily="34" charset="0"/>
                          <a:cs typeface="Tahoma" panose="020B0604030504040204" pitchFamily="34" charset="0"/>
                        </a:rPr>
                        <a:t>BIO</a:t>
                      </a: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 o che aderisce a </a:t>
                      </a:r>
                      <a:r>
                        <a:rPr lang="it-IT" sz="1000" b="0" u="sng" noProof="0" dirty="0">
                          <a:solidFill>
                            <a:schemeClr val="tx1"/>
                          </a:solidFill>
                          <a:latin typeface="Tahoma" panose="020B0604030504040204" pitchFamily="34" charset="0"/>
                          <a:ea typeface="Tahoma" panose="020B0604030504040204" pitchFamily="34" charset="0"/>
                          <a:cs typeface="Tahoma" panose="020B0604030504040204" pitchFamily="34" charset="0"/>
                        </a:rPr>
                        <a:t>SQNPI</a:t>
                      </a:r>
                    </a:p>
                  </a:txBody>
                  <a:tcPr marL="36000" marR="36000" marT="36000" marB="36000">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tcPr>
                </a:tc>
                <a:extLst>
                  <a:ext uri="{0D108BD9-81ED-4DB2-BD59-A6C34878D82A}">
                    <a16:rowId xmlns:a16="http://schemas.microsoft.com/office/drawing/2014/main" val="2090270168"/>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a:solidFill>
                            <a:schemeClr val="tx1"/>
                          </a:solidFill>
                          <a:effectLst/>
                          <a:latin typeface="Tahoma" panose="020B0604030504040204" pitchFamily="34" charset="0"/>
                          <a:ea typeface="Tahoma" panose="020B0604030504040204" pitchFamily="34" charset="0"/>
                          <a:cs typeface="Tahoma" panose="020B0604030504040204" pitchFamily="34" charset="0"/>
                        </a:rPr>
                        <a:t>SRA29</a:t>
                      </a:r>
                      <a:r>
                        <a:rPr lang="it-IT" sz="1000" b="0" noProof="0">
                          <a:solidFill>
                            <a:schemeClr val="tx1"/>
                          </a:solidFill>
                          <a:effectLst/>
                          <a:latin typeface="Tahoma" panose="020B0604030504040204" pitchFamily="34" charset="0"/>
                          <a:ea typeface="Tahoma" panose="020B0604030504040204" pitchFamily="34" charset="0"/>
                          <a:cs typeface="Tahoma" panose="020B0604030504040204" pitchFamily="34" charset="0"/>
                        </a:rPr>
                        <a:t> P</a:t>
                      </a:r>
                      <a:r>
                        <a:rPr lang="it-IT" sz="1000" b="0" noProof="0">
                          <a:solidFill>
                            <a:schemeClr val="tx1"/>
                          </a:solidFill>
                          <a:latin typeface="Tahoma" panose="020B0604030504040204" pitchFamily="34" charset="0"/>
                          <a:ea typeface="Tahoma" panose="020B0604030504040204" pitchFamily="34" charset="0"/>
                          <a:cs typeface="Tahoma" panose="020B0604030504040204" pitchFamily="34" charset="0"/>
                        </a:rPr>
                        <a:t>roduzione biologica</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Aziende in </a:t>
                      </a:r>
                      <a:r>
                        <a:rPr lang="it-IT" sz="1000" b="0" u="sng" noProof="0" dirty="0">
                          <a:solidFill>
                            <a:schemeClr val="tx1"/>
                          </a:solidFill>
                          <a:latin typeface="Tahoma" panose="020B0604030504040204" pitchFamily="34" charset="0"/>
                          <a:ea typeface="Tahoma" panose="020B0604030504040204" pitchFamily="34" charset="0"/>
                          <a:cs typeface="Tahoma" panose="020B0604030504040204" pitchFamily="34" charset="0"/>
                        </a:rPr>
                        <a:t>conversione</a:t>
                      </a:r>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tcPr>
                </a:tc>
                <a:extLst>
                  <a:ext uri="{0D108BD9-81ED-4DB2-BD59-A6C34878D82A}">
                    <a16:rowId xmlns:a16="http://schemas.microsoft.com/office/drawing/2014/main" val="2345020405"/>
                  </a:ext>
                </a:extLst>
              </a:tr>
            </a:tbl>
          </a:graphicData>
        </a:graphic>
      </p:graphicFrame>
      <p:sp>
        <p:nvSpPr>
          <p:cNvPr id="2" name="CasellaDiTesto 1">
            <a:extLst>
              <a:ext uri="{FF2B5EF4-FFF2-40B4-BE49-F238E27FC236}">
                <a16:creationId xmlns:a16="http://schemas.microsoft.com/office/drawing/2014/main" id="{AC5F812C-719F-4A9A-59B9-05091C440DA5}"/>
              </a:ext>
            </a:extLst>
          </p:cNvPr>
          <p:cNvSpPr txBox="1"/>
          <p:nvPr/>
        </p:nvSpPr>
        <p:spPr>
          <a:xfrm>
            <a:off x="435863" y="3476086"/>
            <a:ext cx="8280000" cy="261610"/>
          </a:xfrm>
          <a:prstGeom prst="rect">
            <a:avLst/>
          </a:prstGeom>
          <a:noFill/>
        </p:spPr>
        <p:txBody>
          <a:bodyPr wrap="square" rtlCol="0">
            <a:spAutoFit/>
          </a:bodyPr>
          <a:lstStyle/>
          <a:p>
            <a:pPr algn="just"/>
            <a:r>
              <a:rPr lang="it-IT" sz="1100" i="1" dirty="0">
                <a:latin typeface="Tahoma" panose="020B0604030504040204" pitchFamily="34" charset="0"/>
                <a:ea typeface="Tahoma" panose="020B0604030504040204" pitchFamily="34" charset="0"/>
                <a:cs typeface="Tahoma" panose="020B0604030504040204" pitchFamily="34" charset="0"/>
              </a:rPr>
              <a:t>NB: per gli interventi SRA28 e SRB01 non sono previsti Principi di Selezione</a:t>
            </a:r>
          </a:p>
        </p:txBody>
      </p:sp>
    </p:spTree>
    <p:extLst>
      <p:ext uri="{BB962C8B-B14F-4D97-AF65-F5344CB8AC3E}">
        <p14:creationId xmlns:p14="http://schemas.microsoft.com/office/powerpoint/2010/main" val="32328199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29">
            <a:extLst>
              <a:ext uri="{FF2B5EF4-FFF2-40B4-BE49-F238E27FC236}">
                <a16:creationId xmlns:a16="http://schemas.microsoft.com/office/drawing/2014/main" id="{38606CC8-970A-49B2-AE6C-610E555CF6E7}"/>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7" name="CasellaDiTesto 6">
            <a:extLst>
              <a:ext uri="{FF2B5EF4-FFF2-40B4-BE49-F238E27FC236}">
                <a16:creationId xmlns:a16="http://schemas.microsoft.com/office/drawing/2014/main" id="{25870164-1E3E-8562-4CF4-2996DE10ABA6}"/>
              </a:ext>
            </a:extLst>
          </p:cNvPr>
          <p:cNvSpPr txBox="1"/>
          <p:nvPr/>
        </p:nvSpPr>
        <p:spPr>
          <a:xfrm>
            <a:off x="681397" y="1959286"/>
            <a:ext cx="8280400" cy="461665"/>
          </a:xfrm>
          <a:prstGeom prst="rect">
            <a:avLst/>
          </a:prstGeom>
          <a:noFill/>
        </p:spPr>
        <p:txBody>
          <a:bodyPr wrap="square">
            <a:spAutoFit/>
          </a:bodyPr>
          <a:lstStyle/>
          <a:p>
            <a:r>
              <a:rPr lang="it-IT" sz="2400" b="1" dirty="0">
                <a:solidFill>
                  <a:schemeClr val="bg1"/>
                </a:solidFill>
                <a:highlight>
                  <a:srgbClr val="00823B"/>
                </a:highlight>
                <a:latin typeface="Tahoma"/>
                <a:ea typeface="Tahoma"/>
                <a:cs typeface="Tahoma"/>
              </a:rPr>
              <a:t>I beneficiari e i territori ammissibili per SRA e SRB</a:t>
            </a:r>
            <a:endParaRPr lang="it-IT" sz="2400" b="1" dirty="0">
              <a:solidFill>
                <a:schemeClr val="bg1"/>
              </a:solidFill>
              <a:highlight>
                <a:srgbClr val="00823B"/>
              </a:highlight>
            </a:endParaRPr>
          </a:p>
        </p:txBody>
      </p:sp>
    </p:spTree>
    <p:extLst>
      <p:ext uri="{BB962C8B-B14F-4D97-AF65-F5344CB8AC3E}">
        <p14:creationId xmlns:p14="http://schemas.microsoft.com/office/powerpoint/2010/main" val="2320791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0" y="147600"/>
            <a:ext cx="9144000" cy="382156"/>
          </a:xfrm>
          <a:prstGeom prst="rect">
            <a:avLst/>
          </a:prstGeom>
        </p:spPr>
        <p:txBody>
          <a:bodyPr vert="horz" wrap="square" lIns="0" tIns="0" rIns="0" bIns="0" rtlCol="0" anchor="t">
            <a:spAutoFit/>
          </a:bodyPr>
          <a:lstStyle/>
          <a:p>
            <a:pPr algn="ctr"/>
            <a:r>
              <a:rPr lang="it-IT" sz="2400" dirty="0">
                <a:solidFill>
                  <a:srgbClr val="297A38"/>
                </a:solidFill>
                <a:latin typeface="Tahoma"/>
                <a:ea typeface="Tahoma"/>
                <a:cs typeface="Tahoma"/>
              </a:rPr>
              <a:t>Criteri di ammissibilità - Beneficiari e territori</a:t>
            </a:r>
            <a:endParaRPr lang="it-IT" sz="2400" dirty="0">
              <a:solidFill>
                <a:srgbClr val="297A38"/>
              </a:solidFill>
              <a:latin typeface="Tahoma" panose="020B0604030504040204" pitchFamily="34" charset="0"/>
              <a:ea typeface="Tahoma" panose="020B0604030504040204" pitchFamily="34" charset="0"/>
              <a:cs typeface="Tahoma" panose="020B0604030504040204" pitchFamily="34" charset="0"/>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graphicFrame>
        <p:nvGraphicFramePr>
          <p:cNvPr id="6" name="Tabella 6">
            <a:extLst>
              <a:ext uri="{FF2B5EF4-FFF2-40B4-BE49-F238E27FC236}">
                <a16:creationId xmlns:a16="http://schemas.microsoft.com/office/drawing/2014/main" id="{F435C695-35C1-9445-B8C9-D0FA41C53638}"/>
              </a:ext>
            </a:extLst>
          </p:cNvPr>
          <p:cNvGraphicFramePr>
            <a:graphicFrameLocks noGrp="1"/>
          </p:cNvGraphicFramePr>
          <p:nvPr>
            <p:extLst>
              <p:ext uri="{D42A27DB-BD31-4B8C-83A1-F6EECF244321}">
                <p14:modId xmlns:p14="http://schemas.microsoft.com/office/powerpoint/2010/main" val="3232663399"/>
              </p:ext>
            </p:extLst>
          </p:nvPr>
        </p:nvGraphicFramePr>
        <p:xfrm>
          <a:off x="-1" y="612000"/>
          <a:ext cx="9144001" cy="3766440"/>
        </p:xfrm>
        <a:graphic>
          <a:graphicData uri="http://schemas.openxmlformats.org/drawingml/2006/table">
            <a:tbl>
              <a:tblPr firstRow="1" bandRow="1">
                <a:tableStyleId>{EB344D84-9AFB-497E-A393-DC336BA19D2E}</a:tableStyleId>
              </a:tblPr>
              <a:tblGrid>
                <a:gridCol w="2665291">
                  <a:extLst>
                    <a:ext uri="{9D8B030D-6E8A-4147-A177-3AD203B41FA5}">
                      <a16:colId xmlns:a16="http://schemas.microsoft.com/office/drawing/2014/main" val="376484155"/>
                    </a:ext>
                  </a:extLst>
                </a:gridCol>
                <a:gridCol w="924577">
                  <a:extLst>
                    <a:ext uri="{9D8B030D-6E8A-4147-A177-3AD203B41FA5}">
                      <a16:colId xmlns:a16="http://schemas.microsoft.com/office/drawing/2014/main" val="3184729425"/>
                    </a:ext>
                  </a:extLst>
                </a:gridCol>
                <a:gridCol w="965200">
                  <a:extLst>
                    <a:ext uri="{9D8B030D-6E8A-4147-A177-3AD203B41FA5}">
                      <a16:colId xmlns:a16="http://schemas.microsoft.com/office/drawing/2014/main" val="1681569994"/>
                    </a:ext>
                  </a:extLst>
                </a:gridCol>
                <a:gridCol w="914400">
                  <a:extLst>
                    <a:ext uri="{9D8B030D-6E8A-4147-A177-3AD203B41FA5}">
                      <a16:colId xmlns:a16="http://schemas.microsoft.com/office/drawing/2014/main" val="833457461"/>
                    </a:ext>
                  </a:extLst>
                </a:gridCol>
                <a:gridCol w="905933">
                  <a:extLst>
                    <a:ext uri="{9D8B030D-6E8A-4147-A177-3AD203B41FA5}">
                      <a16:colId xmlns:a16="http://schemas.microsoft.com/office/drawing/2014/main" val="3898246335"/>
                    </a:ext>
                  </a:extLst>
                </a:gridCol>
                <a:gridCol w="2768600">
                  <a:extLst>
                    <a:ext uri="{9D8B030D-6E8A-4147-A177-3AD203B41FA5}">
                      <a16:colId xmlns:a16="http://schemas.microsoft.com/office/drawing/2014/main" val="3290079544"/>
                    </a:ext>
                  </a:extLst>
                </a:gridCol>
              </a:tblGrid>
              <a:tr h="188400">
                <a:tc rowSpan="2">
                  <a:txBody>
                    <a:bodyPr/>
                    <a:lstStyle/>
                    <a:p>
                      <a:pPr algn="ctr">
                        <a:spcAft>
                          <a:spcPts val="0"/>
                        </a:spcAft>
                      </a:pPr>
                      <a:r>
                        <a:rPr lang="it-IT" sz="900" u="none" dirty="0">
                          <a:latin typeface="Tahoma" panose="020B0604030504040204" pitchFamily="34" charset="0"/>
                          <a:ea typeface="Tahoma" panose="020B0604030504040204" pitchFamily="34" charset="0"/>
                          <a:cs typeface="Tahoma" panose="020B0604030504040204" pitchFamily="34" charset="0"/>
                        </a:rPr>
                        <a:t>Interventi</a:t>
                      </a:r>
                    </a:p>
                  </a:txBody>
                  <a:tcPr marL="36000" marR="36000" marT="36000" marB="36000" anchor="ctr">
                    <a:lnR w="1270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tc gridSpan="4">
                  <a:txBody>
                    <a:bodyPr/>
                    <a:lstStyle/>
                    <a:p>
                      <a:pPr algn="ctr">
                        <a:spcAft>
                          <a:spcPts val="0"/>
                        </a:spcAft>
                      </a:pPr>
                      <a:r>
                        <a:rPr lang="it-IT" sz="1000" u="none" dirty="0">
                          <a:latin typeface="Tahoma" panose="020B0604030504040204" pitchFamily="34" charset="0"/>
                          <a:ea typeface="Tahoma" panose="020B0604030504040204" pitchFamily="34" charset="0"/>
                          <a:cs typeface="Tahoma" panose="020B0604030504040204" pitchFamily="34" charset="0"/>
                        </a:rPr>
                        <a:t>Beneficiari</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pPr algn="ctr">
                        <a:spcAft>
                          <a:spcPts val="0"/>
                        </a:spcAft>
                      </a:pPr>
                      <a:endParaRPr lang="it-IT" sz="1000" u="none" dirty="0">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tc>
                <a:tc hMerge="1">
                  <a:txBody>
                    <a:bodyPr/>
                    <a:lstStyle/>
                    <a:p>
                      <a:pPr algn="ctr">
                        <a:spcAft>
                          <a:spcPts val="0"/>
                        </a:spcAft>
                      </a:pPr>
                      <a:endParaRPr lang="it-IT" sz="1000" u="none" dirty="0">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tc>
                <a:tc hMerge="1">
                  <a:txBody>
                    <a:bodyPr/>
                    <a:lstStyle/>
                    <a:p>
                      <a:pPr algn="ctr">
                        <a:spcAft>
                          <a:spcPts val="0"/>
                        </a:spcAft>
                      </a:pPr>
                      <a:endParaRPr lang="it-IT" sz="1000" u="none" dirty="0">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rowSpan="2">
                  <a:txBody>
                    <a:bodyPr/>
                    <a:lstStyle/>
                    <a:p>
                      <a:pPr algn="ctr">
                        <a:spcAft>
                          <a:spcPts val="0"/>
                        </a:spcAft>
                      </a:pPr>
                      <a:r>
                        <a:rPr lang="it-IT" sz="900" u="none" dirty="0">
                          <a:latin typeface="Tahoma" panose="020B0604030504040204" pitchFamily="34" charset="0"/>
                          <a:ea typeface="Tahoma" panose="020B0604030504040204" pitchFamily="34" charset="0"/>
                          <a:cs typeface="Tahoma" panose="020B0604030504040204" pitchFamily="34" charset="0"/>
                        </a:rPr>
                        <a:t>Territorializzazione</a:t>
                      </a:r>
                    </a:p>
                  </a:txBody>
                  <a:tcPr marL="36000" marR="36000" marT="36000" marB="36000" anchor="ctr">
                    <a:lnL w="1270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03151774"/>
                  </a:ext>
                </a:extLst>
              </a:tr>
              <a:tr h="188400">
                <a:tc vMerge="1">
                  <a:txBody>
                    <a:bodyPr/>
                    <a:lstStyle/>
                    <a:p>
                      <a:endParaRPr lang="it-IT"/>
                    </a:p>
                  </a:txBody>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900" u="none" dirty="0">
                          <a:solidFill>
                            <a:schemeClr val="bg1"/>
                          </a:solidFill>
                          <a:latin typeface="Tahoma" panose="020B0604030504040204" pitchFamily="34" charset="0"/>
                          <a:ea typeface="Tahoma" panose="020B0604030504040204" pitchFamily="34" charset="0"/>
                          <a:cs typeface="Tahoma" panose="020B0604030504040204" pitchFamily="34" charset="0"/>
                        </a:rPr>
                        <a:t>Agricoltori singoli o associati</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900" u="none" dirty="0">
                          <a:solidFill>
                            <a:schemeClr val="bg1"/>
                          </a:solidFill>
                          <a:latin typeface="Tahoma" panose="020B0604030504040204" pitchFamily="34" charset="0"/>
                          <a:ea typeface="Tahoma" panose="020B0604030504040204" pitchFamily="34" charset="0"/>
                          <a:cs typeface="Tahoma" panose="020B0604030504040204" pitchFamily="34" charset="0"/>
                        </a:rPr>
                        <a:t>Enti pubblici gestori di aziende agricole</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900" u="none" dirty="0">
                          <a:solidFill>
                            <a:schemeClr val="bg1"/>
                          </a:solidFill>
                          <a:latin typeface="Tahoma" panose="020B0604030504040204" pitchFamily="34" charset="0"/>
                          <a:ea typeface="Tahoma" panose="020B0604030504040204" pitchFamily="34" charset="0"/>
                          <a:cs typeface="Tahoma" panose="020B0604030504040204" pitchFamily="34" charset="0"/>
                        </a:rPr>
                        <a:t>Altri gestori del territorio</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900" u="none" dirty="0">
                          <a:solidFill>
                            <a:schemeClr val="bg1"/>
                          </a:solidFill>
                          <a:latin typeface="Tahoma" panose="020B0604030504040204" pitchFamily="34" charset="0"/>
                          <a:ea typeface="Tahoma" panose="020B0604030504040204" pitchFamily="34" charset="0"/>
                          <a:cs typeface="Tahoma" panose="020B0604030504040204" pitchFamily="34" charset="0"/>
                        </a:rPr>
                        <a:t>Altri soggetti pubblici e privati</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3"/>
                    </a:solidFill>
                  </a:tcPr>
                </a:tc>
                <a:tc vMerge="1">
                  <a:txBody>
                    <a:bodyPr/>
                    <a:lstStyle/>
                    <a:p>
                      <a:endParaRPr lang="it-IT"/>
                    </a:p>
                  </a:txBody>
                  <a:tcPr/>
                </a:tc>
                <a:extLst>
                  <a:ext uri="{0D108BD9-81ED-4DB2-BD59-A6C34878D82A}">
                    <a16:rowId xmlns:a16="http://schemas.microsoft.com/office/drawing/2014/main" val="872373786"/>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9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SRA01</a:t>
                      </a:r>
                      <a:r>
                        <a:rPr lang="it-IT" sz="9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 Produzione integrata</a:t>
                      </a:r>
                    </a:p>
                  </a:txBody>
                  <a:tcPr marL="36000" marR="36000" marT="36000" marB="36000" anchor="ctr">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a:txBody>
                    <a:bodyPr/>
                    <a:lstStyle/>
                    <a:p>
                      <a:pPr algn="ctr">
                        <a:spcAft>
                          <a:spcPts val="0"/>
                        </a:spcAft>
                      </a:pPr>
                      <a:r>
                        <a:rPr lang="it-IT" sz="900" b="0" noProof="0" dirty="0">
                          <a:solidFill>
                            <a:schemeClr val="accent2"/>
                          </a:solidFill>
                          <a:latin typeface="Tahoma" panose="020B0604030504040204" pitchFamily="34" charset="0"/>
                          <a:ea typeface="Tahoma" panose="020B0604030504040204" pitchFamily="34" charset="0"/>
                          <a:cs typeface="Tahoma" panose="020B0604030504040204" pitchFamily="34" charset="0"/>
                        </a:rPr>
                        <a:t>Tutto il territorio</a:t>
                      </a:r>
                    </a:p>
                  </a:txBody>
                  <a:tcPr marL="36000" marR="36000" marT="36000" marB="36000" anchor="ctr">
                    <a:lnL w="1270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293996963"/>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900" b="1" dirty="0">
                          <a:solidFill>
                            <a:schemeClr val="tx1"/>
                          </a:solidFill>
                          <a:latin typeface="Tahoma" panose="020B0604030504040204" pitchFamily="34" charset="0"/>
                          <a:ea typeface="Tahoma" panose="020B0604030504040204" pitchFamily="34" charset="0"/>
                          <a:cs typeface="Tahoma" panose="020B0604030504040204" pitchFamily="34" charset="0"/>
                        </a:rPr>
                        <a:t>SRA03 </a:t>
                      </a:r>
                      <a:r>
                        <a:rPr lang="it-IT" sz="900" b="0" dirty="0">
                          <a:solidFill>
                            <a:schemeClr val="tx1"/>
                          </a:solidFill>
                          <a:latin typeface="Tahoma" panose="020B0604030504040204" pitchFamily="34" charset="0"/>
                          <a:ea typeface="Tahoma" panose="020B0604030504040204" pitchFamily="34" charset="0"/>
                          <a:cs typeface="Tahoma" panose="020B0604030504040204" pitchFamily="34" charset="0"/>
                        </a:rPr>
                        <a:t>Tecniche lavorazione ridotta dei suoli</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accent2"/>
                          </a:solidFill>
                          <a:latin typeface="Tahoma" panose="020B0604030504040204" pitchFamily="34" charset="0"/>
                          <a:ea typeface="Tahoma" panose="020B0604030504040204" pitchFamily="34" charset="0"/>
                          <a:cs typeface="Tahoma" panose="020B0604030504040204" pitchFamily="34" charset="0"/>
                        </a:rPr>
                        <a:t>Tutto il territorio</a:t>
                      </a:r>
                    </a:p>
                  </a:txBody>
                  <a:tcPr marL="36000" marR="36000" marT="36000" marB="3600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642030726"/>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900" b="1" dirty="0">
                          <a:solidFill>
                            <a:schemeClr val="tx1"/>
                          </a:solidFill>
                          <a:latin typeface="Tahoma" panose="020B0604030504040204" pitchFamily="34" charset="0"/>
                          <a:ea typeface="Tahoma" panose="020B0604030504040204" pitchFamily="34" charset="0"/>
                          <a:cs typeface="Tahoma" panose="020B0604030504040204" pitchFamily="34" charset="0"/>
                        </a:rPr>
                        <a:t>SRA06</a:t>
                      </a:r>
                      <a:r>
                        <a:rPr lang="it-IT" sz="900" b="0" dirty="0">
                          <a:solidFill>
                            <a:schemeClr val="tx1"/>
                          </a:solidFill>
                          <a:latin typeface="Tahoma" panose="020B0604030504040204" pitchFamily="34" charset="0"/>
                          <a:ea typeface="Tahoma" panose="020B0604030504040204" pitchFamily="34" charset="0"/>
                          <a:cs typeface="Tahoma" panose="020B0604030504040204" pitchFamily="34" charset="0"/>
                        </a:rPr>
                        <a:t> Cover </a:t>
                      </a:r>
                      <a:r>
                        <a:rPr lang="it-IT" sz="900" b="0" dirty="0" err="1">
                          <a:solidFill>
                            <a:schemeClr val="tx1"/>
                          </a:solidFill>
                          <a:latin typeface="Tahoma" panose="020B0604030504040204" pitchFamily="34" charset="0"/>
                          <a:ea typeface="Tahoma" panose="020B0604030504040204" pitchFamily="34" charset="0"/>
                          <a:cs typeface="Tahoma" panose="020B0604030504040204" pitchFamily="34" charset="0"/>
                        </a:rPr>
                        <a:t>crops</a:t>
                      </a:r>
                      <a:endParaRPr lang="it-IT" sz="900" b="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accent2"/>
                          </a:solidFill>
                          <a:latin typeface="Tahoma" panose="020B0604030504040204" pitchFamily="34" charset="0"/>
                          <a:ea typeface="Tahoma" panose="020B0604030504040204" pitchFamily="34" charset="0"/>
                          <a:cs typeface="Tahoma" panose="020B0604030504040204" pitchFamily="34" charset="0"/>
                        </a:rPr>
                        <a:t>Tutto il territorio</a:t>
                      </a:r>
                    </a:p>
                  </a:txBody>
                  <a:tcPr marL="36000" marR="36000" marT="36000" marB="3600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824123246"/>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9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SRA08</a:t>
                      </a:r>
                      <a:r>
                        <a:rPr lang="it-IT" sz="9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 G</a:t>
                      </a:r>
                      <a:r>
                        <a:rPr lang="it-IT" sz="900" b="0" dirty="0">
                          <a:solidFill>
                            <a:schemeClr val="tx1"/>
                          </a:solidFill>
                          <a:latin typeface="Tahoma" panose="020B0604030504040204" pitchFamily="34" charset="0"/>
                          <a:ea typeface="Tahoma" panose="020B0604030504040204" pitchFamily="34" charset="0"/>
                          <a:cs typeface="Tahoma" panose="020B0604030504040204" pitchFamily="34" charset="0"/>
                        </a:rPr>
                        <a:t>estione prati e pascoli permanenti</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rgbClr val="00823B"/>
                          </a:solidFill>
                          <a:latin typeface="Tahoma" panose="020B0604030504040204" pitchFamily="34" charset="0"/>
                          <a:ea typeface="Tahoma" panose="020B0604030504040204" pitchFamily="34" charset="0"/>
                          <a:cs typeface="Tahoma" panose="020B0604030504040204" pitchFamily="34" charset="0"/>
                        </a:rPr>
                        <a:t>Pianura ISTAT</a:t>
                      </a:r>
                    </a:p>
                  </a:txBody>
                  <a:tcPr marL="36000" marR="36000" marT="36000" marB="3600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304191782"/>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9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SRA10</a:t>
                      </a:r>
                      <a:r>
                        <a:rPr lang="it-IT" sz="9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 Gestione attiva infrastrutture ecologiche</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it-IT" sz="900" b="0" noProof="0" dirty="0">
                          <a:solidFill>
                            <a:schemeClr val="accent2"/>
                          </a:solidFill>
                          <a:latin typeface="Tahoma" panose="020B0604030504040204" pitchFamily="34" charset="0"/>
                          <a:ea typeface="Tahoma" panose="020B0604030504040204" pitchFamily="34" charset="0"/>
                          <a:cs typeface="Tahoma" panose="020B0604030504040204" pitchFamily="34" charset="0"/>
                        </a:rPr>
                        <a:t>Azione 10.5 «Marcite»: Tutto il territorio</a:t>
                      </a:r>
                    </a:p>
                    <a:p>
                      <a:pPr algn="just">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Per le altre azioni, come da intervento strutturale corrispondente</a:t>
                      </a:r>
                    </a:p>
                  </a:txBody>
                  <a:tcPr marL="36000" marR="36000" marT="36000" marB="3600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722274553"/>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9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SRA14</a:t>
                      </a:r>
                      <a:r>
                        <a:rPr lang="it-IT" sz="9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 Allevatori custodi </a:t>
                      </a:r>
                      <a:r>
                        <a:rPr lang="it-IT" sz="900" b="0" dirty="0" err="1">
                          <a:solidFill>
                            <a:schemeClr val="tx1"/>
                          </a:solidFill>
                          <a:effectLst/>
                          <a:latin typeface="Tahoma" panose="020B0604030504040204" pitchFamily="34" charset="0"/>
                          <a:ea typeface="Tahoma" panose="020B0604030504040204" pitchFamily="34" charset="0"/>
                          <a:cs typeface="Tahoma" panose="020B0604030504040204" pitchFamily="34" charset="0"/>
                        </a:rPr>
                        <a:t>agrobiodiversità</a:t>
                      </a:r>
                      <a:endParaRPr lang="it-IT" sz="900" b="0" dirty="0">
                        <a:solidFill>
                          <a:schemeClr val="tx1"/>
                        </a:solidFill>
                        <a:effectLst/>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900" b="0" noProof="0" dirty="0">
                          <a:solidFill>
                            <a:schemeClr val="accent2"/>
                          </a:solidFill>
                          <a:latin typeface="Tahoma" panose="020B0604030504040204" pitchFamily="34" charset="0"/>
                          <a:ea typeface="Tahoma" panose="020B0604030504040204" pitchFamily="34" charset="0"/>
                          <a:cs typeface="Tahoma" panose="020B0604030504040204" pitchFamily="34" charset="0"/>
                        </a:rPr>
                        <a:t>Tutto il territorio</a:t>
                      </a:r>
                    </a:p>
                  </a:txBody>
                  <a:tcPr marL="36000" marR="36000" marT="36000" marB="3600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396466908"/>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9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SRA19</a:t>
                      </a:r>
                      <a:r>
                        <a:rPr lang="it-IT" sz="9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 Riduzione impiego fitofarmaci</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accent2"/>
                          </a:solidFill>
                          <a:latin typeface="Tahoma" panose="020B0604030504040204" pitchFamily="34" charset="0"/>
                          <a:ea typeface="Tahoma" panose="020B0604030504040204" pitchFamily="34" charset="0"/>
                          <a:cs typeface="Tahoma" panose="020B0604030504040204" pitchFamily="34" charset="0"/>
                        </a:rPr>
                        <a:t>Tutto il territorio</a:t>
                      </a:r>
                    </a:p>
                  </a:txBody>
                  <a:tcPr marL="36000" marR="36000" marT="36000" marB="3600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187268550"/>
                  </a:ext>
                </a:extLst>
              </a:tr>
              <a:tr h="201431">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9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SRA20</a:t>
                      </a:r>
                      <a:r>
                        <a:rPr lang="it-IT" sz="9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 Impegni specifici uso sostenibile dei nutrienti</a:t>
                      </a:r>
                      <a:endParaRPr lang="it-IT" sz="900" b="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rgbClr val="00823B"/>
                          </a:solidFill>
                          <a:latin typeface="Tahoma" panose="020B0604030504040204" pitchFamily="34" charset="0"/>
                          <a:ea typeface="Tahoma" panose="020B0604030504040204" pitchFamily="34" charset="0"/>
                          <a:cs typeface="Tahoma" panose="020B0604030504040204" pitchFamily="34" charset="0"/>
                        </a:rPr>
                        <a:t>Pianura ISTAT</a:t>
                      </a:r>
                    </a:p>
                  </a:txBody>
                  <a:tcPr marL="36000" marR="36000" marT="36000" marB="3600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177227203"/>
                  </a:ext>
                </a:extLst>
              </a:tr>
              <a:tr h="117577">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9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SRA22</a:t>
                      </a:r>
                      <a:r>
                        <a:rPr lang="it-IT" sz="9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 I</a:t>
                      </a:r>
                      <a:r>
                        <a:rPr lang="it-IT" sz="900" b="0" dirty="0">
                          <a:solidFill>
                            <a:schemeClr val="tx1"/>
                          </a:solidFill>
                          <a:latin typeface="Tahoma" panose="020B0604030504040204" pitchFamily="34" charset="0"/>
                          <a:ea typeface="Tahoma" panose="020B0604030504040204" pitchFamily="34" charset="0"/>
                          <a:cs typeface="Tahoma" panose="020B0604030504040204" pitchFamily="34" charset="0"/>
                        </a:rPr>
                        <a:t>mpegni specifici risaie</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strike="noStrike" noProof="0" dirty="0">
                          <a:solidFill>
                            <a:schemeClr val="accent2"/>
                          </a:solidFill>
                          <a:latin typeface="Tahoma" panose="020B0604030504040204" pitchFamily="34" charset="0"/>
                          <a:ea typeface="Tahoma" panose="020B0604030504040204" pitchFamily="34" charset="0"/>
                          <a:cs typeface="Tahoma" panose="020B0604030504040204" pitchFamily="34" charset="0"/>
                        </a:rPr>
                        <a:t>Tutto il territorio</a:t>
                      </a:r>
                    </a:p>
                  </a:txBody>
                  <a:tcPr marL="36000" marR="36000" marT="36000" marB="3600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090270168"/>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900" b="1" dirty="0">
                          <a:solidFill>
                            <a:schemeClr val="tx1"/>
                          </a:solidFill>
                          <a:latin typeface="Tahoma" panose="020B0604030504040204" pitchFamily="34" charset="0"/>
                          <a:ea typeface="Tahoma" panose="020B0604030504040204" pitchFamily="34" charset="0"/>
                          <a:cs typeface="Tahoma" panose="020B0604030504040204" pitchFamily="34" charset="0"/>
                        </a:rPr>
                        <a:t>SRA28</a:t>
                      </a:r>
                      <a:r>
                        <a:rPr lang="it-IT" sz="900" b="0" dirty="0">
                          <a:solidFill>
                            <a:schemeClr val="tx1"/>
                          </a:solidFill>
                          <a:latin typeface="Tahoma" panose="020B0604030504040204" pitchFamily="34" charset="0"/>
                          <a:ea typeface="Tahoma" panose="020B0604030504040204" pitchFamily="34" charset="0"/>
                          <a:cs typeface="Tahoma" panose="020B0604030504040204" pitchFamily="34" charset="0"/>
                        </a:rPr>
                        <a:t> M</a:t>
                      </a:r>
                      <a:r>
                        <a:rPr lang="it-IT" sz="9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antenimento forestazione/imboschimento</a:t>
                      </a:r>
                      <a:endParaRPr lang="it-IT" sz="900" b="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lnR w="12700" cap="flat" cmpd="sng" algn="ctr">
                      <a:solidFill>
                        <a:schemeClr val="tx1"/>
                      </a:solidFill>
                      <a:prstDash val="solid"/>
                      <a:round/>
                      <a:headEnd type="none" w="med" len="med"/>
                      <a:tailEnd type="none" w="med" len="med"/>
                    </a:lnR>
                  </a:tcPr>
                </a:tc>
                <a:tc gridSpan="4">
                  <a:txBody>
                    <a:bodyPr/>
                    <a:lstStyle/>
                    <a:p>
                      <a:pPr algn="ctr">
                        <a:spcAft>
                          <a:spcPts val="0"/>
                        </a:spcAft>
                      </a:pPr>
                      <a:r>
                        <a:rPr lang="it-IT" sz="900" b="0" noProof="0" dirty="0">
                          <a:solidFill>
                            <a:srgbClr val="00B0F0"/>
                          </a:solidFill>
                          <a:latin typeface="Tahoma" panose="020B0604030504040204" pitchFamily="34" charset="0"/>
                          <a:ea typeface="Tahoma" panose="020B0604030504040204" pitchFamily="34" charset="0"/>
                          <a:cs typeface="Tahoma" panose="020B0604030504040204" pitchFamily="34" charset="0"/>
                        </a:rPr>
                        <a:t>Quelli ammissibili per SRD05,SRD10, 8.1.01 tipologia B</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pPr algn="ctr">
                        <a:spcAft>
                          <a:spcPts val="0"/>
                        </a:spcAft>
                      </a:pPr>
                      <a:r>
                        <a:rPr lang="it-IT" sz="900" b="1" noProof="0" dirty="0">
                          <a:solidFill>
                            <a:srgbClr val="00B0F0"/>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pPr algn="ctr">
                        <a:spcAft>
                          <a:spcPts val="0"/>
                        </a:spcAft>
                      </a:pPr>
                      <a:r>
                        <a:rPr lang="it-IT" sz="900" b="1" noProof="0" dirty="0">
                          <a:solidFill>
                            <a:srgbClr val="00B0F0"/>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hMerge="1">
                  <a:txBody>
                    <a:bodyPr/>
                    <a:lstStyle/>
                    <a:p>
                      <a:pPr algn="ctr">
                        <a:spcAft>
                          <a:spcPts val="0"/>
                        </a:spcAft>
                      </a:pPr>
                      <a:r>
                        <a:rPr lang="it-IT" sz="900" b="1" noProof="0" dirty="0">
                          <a:solidFill>
                            <a:srgbClr val="00B0F0"/>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900" b="0" noProof="0" dirty="0">
                          <a:solidFill>
                            <a:srgbClr val="00B0F0"/>
                          </a:solidFill>
                          <a:latin typeface="Tahoma" panose="020B0604030504040204" pitchFamily="34" charset="0"/>
                          <a:ea typeface="Tahoma" panose="020B0604030504040204" pitchFamily="34" charset="0"/>
                          <a:cs typeface="Tahoma" panose="020B0604030504040204" pitchFamily="34" charset="0"/>
                        </a:rPr>
                        <a:t>Come da intervento strutturale corrispondente</a:t>
                      </a:r>
                    </a:p>
                  </a:txBody>
                  <a:tcPr marL="36000" marR="36000" marT="36000" marB="3600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36016847"/>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9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SRA29</a:t>
                      </a:r>
                      <a:r>
                        <a:rPr lang="it-IT" sz="9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 P</a:t>
                      </a:r>
                      <a:r>
                        <a:rPr lang="it-IT" sz="900" b="0" dirty="0">
                          <a:solidFill>
                            <a:schemeClr val="tx1"/>
                          </a:solidFill>
                          <a:latin typeface="Tahoma" panose="020B0604030504040204" pitchFamily="34" charset="0"/>
                          <a:ea typeface="Tahoma" panose="020B0604030504040204" pitchFamily="34" charset="0"/>
                          <a:cs typeface="Tahoma" panose="020B0604030504040204" pitchFamily="34" charset="0"/>
                        </a:rPr>
                        <a:t>roduzione biologica</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900" b="0" noProof="0" dirty="0">
                          <a:solidFill>
                            <a:schemeClr val="accent2"/>
                          </a:solidFill>
                          <a:latin typeface="Tahoma" panose="020B0604030504040204" pitchFamily="34" charset="0"/>
                          <a:ea typeface="Tahoma" panose="020B0604030504040204" pitchFamily="34" charset="0"/>
                          <a:cs typeface="Tahoma" panose="020B0604030504040204" pitchFamily="34" charset="0"/>
                        </a:rPr>
                        <a:t>Tutto il territorio</a:t>
                      </a:r>
                    </a:p>
                  </a:txBody>
                  <a:tcPr marL="36000" marR="36000" marT="36000" marB="3600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2345020405"/>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900" b="1" dirty="0">
                          <a:solidFill>
                            <a:schemeClr val="tx1"/>
                          </a:solidFill>
                          <a:latin typeface="Tahoma" panose="020B0604030504040204" pitchFamily="34" charset="0"/>
                          <a:ea typeface="Tahoma" panose="020B0604030504040204" pitchFamily="34" charset="0"/>
                          <a:cs typeface="Tahoma" panose="020B0604030504040204" pitchFamily="34" charset="0"/>
                        </a:rPr>
                        <a:t>SRB01</a:t>
                      </a:r>
                      <a:r>
                        <a:rPr lang="it-IT" sz="900" b="0" dirty="0">
                          <a:solidFill>
                            <a:schemeClr val="tx1"/>
                          </a:solidFill>
                          <a:latin typeface="Tahoma" panose="020B0604030504040204" pitchFamily="34" charset="0"/>
                          <a:ea typeface="Tahoma" panose="020B0604030504040204" pitchFamily="34" charset="0"/>
                          <a:cs typeface="Tahoma" panose="020B0604030504040204" pitchFamily="34" charset="0"/>
                        </a:rPr>
                        <a:t> Sostegno zone con svantaggi naturali montagna</a:t>
                      </a:r>
                      <a:endParaRPr lang="en-US" sz="900" b="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X (*)</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9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900" b="0" noProof="0" dirty="0">
                          <a:solidFill>
                            <a:srgbClr val="FF0000"/>
                          </a:solidFill>
                          <a:latin typeface="Tahoma" panose="020B0604030504040204" pitchFamily="34" charset="0"/>
                          <a:ea typeface="Tahoma" panose="020B0604030504040204" pitchFamily="34" charset="0"/>
                          <a:cs typeface="Tahoma" panose="020B0604030504040204" pitchFamily="34" charset="0"/>
                        </a:rPr>
                        <a:t>Zone montane </a:t>
                      </a:r>
                    </a:p>
                    <a:p>
                      <a:pPr marL="0" marR="0" lvl="0" indent="0" algn="ctr" defTabSz="914400" eaLnBrk="1" fontAlgn="auto" latinLnBrk="0" hangingPunct="1">
                        <a:lnSpc>
                          <a:spcPct val="100000"/>
                        </a:lnSpc>
                        <a:spcBef>
                          <a:spcPts val="0"/>
                        </a:spcBef>
                        <a:spcAft>
                          <a:spcPts val="0"/>
                        </a:spcAft>
                        <a:buClrTx/>
                        <a:buSzTx/>
                        <a:buFontTx/>
                        <a:buNone/>
                        <a:tabLst/>
                        <a:defRPr/>
                      </a:pPr>
                      <a:r>
                        <a:rPr lang="it-IT" sz="900" b="0" noProof="0" dirty="0">
                          <a:solidFill>
                            <a:srgbClr val="FF0000"/>
                          </a:solidFill>
                          <a:latin typeface="Tahoma" panose="020B0604030504040204" pitchFamily="34" charset="0"/>
                          <a:ea typeface="Tahoma" panose="020B0604030504040204" pitchFamily="34" charset="0"/>
                          <a:cs typeface="Tahoma" panose="020B0604030504040204" pitchFamily="34" charset="0"/>
                        </a:rPr>
                        <a:t>art. 32, par. 1, lett. a) del Reg. (UE) n. 1305/2013</a:t>
                      </a:r>
                    </a:p>
                  </a:txBody>
                  <a:tcPr marL="36000" marR="36000" marT="36000" marB="3600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777683438"/>
                  </a:ext>
                </a:extLst>
              </a:tr>
            </a:tbl>
          </a:graphicData>
        </a:graphic>
      </p:graphicFrame>
      <p:sp>
        <p:nvSpPr>
          <p:cNvPr id="5" name="CasellaDiTesto 4">
            <a:extLst>
              <a:ext uri="{FF2B5EF4-FFF2-40B4-BE49-F238E27FC236}">
                <a16:creationId xmlns:a16="http://schemas.microsoft.com/office/drawing/2014/main" id="{C33B74EA-524A-3EE9-5836-A62A8911ABA0}"/>
              </a:ext>
            </a:extLst>
          </p:cNvPr>
          <p:cNvSpPr txBox="1"/>
          <p:nvPr/>
        </p:nvSpPr>
        <p:spPr>
          <a:xfrm>
            <a:off x="-1" y="4372442"/>
            <a:ext cx="9144000" cy="415498"/>
          </a:xfrm>
          <a:prstGeom prst="rect">
            <a:avLst/>
          </a:prstGeom>
          <a:noFill/>
        </p:spPr>
        <p:txBody>
          <a:bodyPr wrap="square" rtlCol="0">
            <a:spAutoFit/>
          </a:bodyPr>
          <a:lstStyle/>
          <a:p>
            <a:pPr algn="just"/>
            <a:r>
              <a:rPr lang="it-IT" sz="1050" i="1" dirty="0"/>
              <a:t>(*) Agricoltore in attività ai sensi dell’Art. 4, par. 5 del Reg. (UE) 2021/2115 e Art. 4 del DM ‘Disposizioni nazionali di applicazione del regolamento (UE) 2021/2115 del Parlamento europeo e del Consiglio del 2 dicembre 2021 per quanto concerne i pagamenti diretti’.</a:t>
            </a:r>
          </a:p>
        </p:txBody>
      </p:sp>
    </p:spTree>
    <p:extLst>
      <p:ext uri="{BB962C8B-B14F-4D97-AF65-F5344CB8AC3E}">
        <p14:creationId xmlns:p14="http://schemas.microsoft.com/office/powerpoint/2010/main" val="18151651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32D25D37-EFDE-4114-AB06-C3F7039F8974}"/>
              </a:ext>
            </a:extLst>
          </p:cNvPr>
          <p:cNvSpPr/>
          <p:nvPr/>
        </p:nvSpPr>
        <p:spPr>
          <a:xfrm>
            <a:off x="0" y="0"/>
            <a:ext cx="9144000" cy="4838400"/>
          </a:xfrm>
          <a:prstGeom prst="rect">
            <a:avLst/>
          </a:prstGeom>
          <a:solidFill>
            <a:srgbClr val="297A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Titolo 11">
            <a:extLst>
              <a:ext uri="{FF2B5EF4-FFF2-40B4-BE49-F238E27FC236}">
                <a16:creationId xmlns:a16="http://schemas.microsoft.com/office/drawing/2014/main" id="{90A07EF7-4DE0-4C1C-8F61-A507FF77DBC3}"/>
              </a:ext>
            </a:extLst>
          </p:cNvPr>
          <p:cNvSpPr txBox="1">
            <a:spLocks/>
          </p:cNvSpPr>
          <p:nvPr/>
        </p:nvSpPr>
        <p:spPr>
          <a:xfrm>
            <a:off x="685800" y="986701"/>
            <a:ext cx="7772400" cy="3170099"/>
          </a:xfrm>
          <a:prstGeom prst="rect">
            <a:avLst/>
          </a:prstGeom>
        </p:spPr>
        <p:txBody>
          <a:bodyPr vert="horz" lIns="91440" tIns="45720" rIns="91440" bIns="45720" rtlCol="0" anchor="ctr">
            <a:sp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MACROTEMA</a:t>
            </a:r>
          </a:p>
          <a:p>
            <a:pPr algn="ct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Biodiversità</a:t>
            </a:r>
          </a:p>
          <a:p>
            <a:pPr algn="ctr"/>
            <a:endPar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ct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ELENCO INTERVENTI</a:t>
            </a:r>
          </a:p>
          <a:p>
            <a:pPr algn="ct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SRA08</a:t>
            </a:r>
          </a:p>
          <a:p>
            <a:pPr algn="ct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SRA10</a:t>
            </a:r>
          </a:p>
          <a:p>
            <a:pPr algn="ct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SRA14</a:t>
            </a:r>
          </a:p>
          <a:p>
            <a:pPr algn="ct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SRA22</a:t>
            </a:r>
          </a:p>
          <a:p>
            <a:pPr algn="ct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SRA28</a:t>
            </a:r>
          </a:p>
          <a:p>
            <a:pPr algn="ct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SRB01</a:t>
            </a:r>
          </a:p>
        </p:txBody>
      </p:sp>
      <p:sp>
        <p:nvSpPr>
          <p:cNvPr id="5" name="object 29">
            <a:extLst>
              <a:ext uri="{FF2B5EF4-FFF2-40B4-BE49-F238E27FC236}">
                <a16:creationId xmlns:a16="http://schemas.microsoft.com/office/drawing/2014/main" id="{38606CC8-970A-49B2-AE6C-610E555CF6E7}"/>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pic>
        <p:nvPicPr>
          <p:cNvPr id="4" name="Elemento grafico 3" descr="Scena collina contorno">
            <a:extLst>
              <a:ext uri="{FF2B5EF4-FFF2-40B4-BE49-F238E27FC236}">
                <a16:creationId xmlns:a16="http://schemas.microsoft.com/office/drawing/2014/main" id="{8EC85266-35E8-4F75-EC18-E5F552972FF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12000" y="2114550"/>
            <a:ext cx="914400" cy="9144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844631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26948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08 - Gestione prati e pascoli permanenti </a:t>
            </a:r>
            <a:r>
              <a:rPr lang="it-IT" sz="2000" b="0" dirty="0">
                <a:solidFill>
                  <a:srgbClr val="297A38"/>
                </a:solidFill>
                <a:latin typeface="Tahoma"/>
                <a:ea typeface="Tahoma"/>
                <a:cs typeface="Tahoma"/>
              </a:rPr>
              <a:t>(1)</a:t>
            </a: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80000" y="1441821"/>
            <a:ext cx="8784000" cy="1754326"/>
          </a:xfrm>
          <a:prstGeom prst="rect">
            <a:avLst/>
          </a:prstGeom>
          <a:noFill/>
        </p:spPr>
        <p:txBody>
          <a:bodyPr wrap="square" rtlCol="0">
            <a:spAutoFit/>
          </a:bodyPr>
          <a:lstStyle/>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FINALITÀ: </a:t>
            </a:r>
            <a:r>
              <a:rPr lang="it-IT" sz="1200" dirty="0">
                <a:latin typeface="Tahoma" panose="020B0604030504040204" pitchFamily="34" charset="0"/>
                <a:ea typeface="Tahoma" panose="020B0604030504040204" pitchFamily="34" charset="0"/>
                <a:cs typeface="Tahoma" panose="020B0604030504040204" pitchFamily="34" charset="0"/>
              </a:rPr>
              <a:t>Salvaguardare la biodiversità (in particolare fauna selvatica). Concorrere alla mitigazione dei cambiamenti climatici e all’adattamento agli stessi, grazie ad una gestione più sostenibile dei prati permanenti di pianura.</a:t>
            </a:r>
          </a:p>
          <a:p>
            <a:pPr algn="just"/>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algn="just"/>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…ALTRI CRITERI DI AMMISSIBILITÀ</a:t>
            </a:r>
          </a:p>
          <a:p>
            <a:pPr algn="just"/>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Superficie ammissibile: prato permanente di pianura ISTAT</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spcAft>
                <a:spcPts val="1200"/>
              </a:spcAf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Superficie minima:</a:t>
            </a:r>
            <a:r>
              <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 1 ha</a:t>
            </a:r>
            <a:endParaRPr lang="it-IT" sz="1200" dirty="0">
              <a:latin typeface="Tahoma" panose="020B0604030504040204" pitchFamily="34" charset="0"/>
              <a:ea typeface="Tahoma" panose="020B0604030504040204" pitchFamily="34" charset="0"/>
              <a:cs typeface="Tahoma" panose="020B0604030504040204" pitchFamily="34" charset="0"/>
            </a:endParaRPr>
          </a:p>
        </p:txBody>
      </p:sp>
      <p:sp>
        <p:nvSpPr>
          <p:cNvPr id="5" name="CasellaDiTesto 4">
            <a:extLst>
              <a:ext uri="{FF2B5EF4-FFF2-40B4-BE49-F238E27FC236}">
                <a16:creationId xmlns:a16="http://schemas.microsoft.com/office/drawing/2014/main" id="{6770ABB6-956F-C0B9-2299-6D3860827616}"/>
              </a:ext>
            </a:extLst>
          </p:cNvPr>
          <p:cNvSpPr txBox="1"/>
          <p:nvPr/>
        </p:nvSpPr>
        <p:spPr>
          <a:xfrm>
            <a:off x="612000" y="810099"/>
            <a:ext cx="7920000" cy="276999"/>
          </a:xfrm>
          <a:prstGeom prst="rect">
            <a:avLst/>
          </a:prstGeom>
          <a:solidFill>
            <a:srgbClr val="00B050"/>
          </a:solidFill>
        </p:spPr>
        <p:txBody>
          <a:bodyPr wrap="square">
            <a:spAutoFit/>
          </a:bodyPr>
          <a:lstStyle/>
          <a:p>
            <a:pPr algn="ctr"/>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SRA attivata solo come Azione 8.1 – Gestione sostenibile dei prati permanenti</a:t>
            </a:r>
          </a:p>
        </p:txBody>
      </p:sp>
      <p:sp>
        <p:nvSpPr>
          <p:cNvPr id="7" name="Rettangolo 6">
            <a:extLst>
              <a:ext uri="{FF2B5EF4-FFF2-40B4-BE49-F238E27FC236}">
                <a16:creationId xmlns:a16="http://schemas.microsoft.com/office/drawing/2014/main" id="{45380E49-64B2-3501-6FEF-B24424DAE0B9}"/>
              </a:ext>
            </a:extLst>
          </p:cNvPr>
          <p:cNvSpPr/>
          <p:nvPr/>
        </p:nvSpPr>
        <p:spPr>
          <a:xfrm>
            <a:off x="432000" y="755999"/>
            <a:ext cx="8280000" cy="385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solidFill>
                <a:schemeClr val="bg1"/>
              </a:solidFill>
            </a:endParaRPr>
          </a:p>
        </p:txBody>
      </p:sp>
      <p:sp>
        <p:nvSpPr>
          <p:cNvPr id="2" name="Triangolo rettangolo 1">
            <a:extLst>
              <a:ext uri="{FF2B5EF4-FFF2-40B4-BE49-F238E27FC236}">
                <a16:creationId xmlns:a16="http://schemas.microsoft.com/office/drawing/2014/main" id="{36A11DC9-6ECE-0EFF-0A29-DF2DB3172A72}"/>
              </a:ext>
            </a:extLst>
          </p:cNvPr>
          <p:cNvSpPr/>
          <p:nvPr/>
        </p:nvSpPr>
        <p:spPr>
          <a:xfrm rot="10800000">
            <a:off x="8424000" y="1949"/>
            <a:ext cx="720000" cy="720000"/>
          </a:xfrm>
          <a:prstGeom prst="rtTriangle">
            <a:avLst/>
          </a:prstGeom>
          <a:solidFill>
            <a:schemeClr val="accent3">
              <a:lumMod val="40000"/>
              <a:lumOff val="60000"/>
            </a:schemeClr>
          </a:solidFill>
          <a:ln w="12700"/>
        </p:spPr>
        <p:style>
          <a:lnRef idx="3">
            <a:schemeClr val="lt1"/>
          </a:lnRef>
          <a:fillRef idx="1">
            <a:schemeClr val="accent3"/>
          </a:fillRef>
          <a:effectRef idx="1">
            <a:schemeClr val="accent3"/>
          </a:effectRef>
          <a:fontRef idx="minor">
            <a:schemeClr val="lt1"/>
          </a:fontRef>
        </p:style>
        <p:txBody>
          <a:bodyPr vert="wordArtVert" rtlCol="0" anchor="ctr"/>
          <a:lstStyle/>
          <a:p>
            <a:pPr defTabSz="0"/>
            <a:endParaRPr lang="it-IT" sz="1200" b="1" dirty="0">
              <a:solidFill>
                <a:schemeClr val="tx1"/>
              </a:solidFill>
            </a:endParaRPr>
          </a:p>
        </p:txBody>
      </p:sp>
      <p:sp>
        <p:nvSpPr>
          <p:cNvPr id="3" name="CasellaDiTesto 2">
            <a:extLst>
              <a:ext uri="{FF2B5EF4-FFF2-40B4-BE49-F238E27FC236}">
                <a16:creationId xmlns:a16="http://schemas.microsoft.com/office/drawing/2014/main" id="{E2A05B06-66E3-4923-76C5-A9AE6D733862}"/>
              </a:ext>
            </a:extLst>
          </p:cNvPr>
          <p:cNvSpPr txBox="1"/>
          <p:nvPr/>
        </p:nvSpPr>
        <p:spPr>
          <a:xfrm rot="2657238">
            <a:off x="8572469" y="79374"/>
            <a:ext cx="622735" cy="369332"/>
          </a:xfrm>
          <a:prstGeom prst="rect">
            <a:avLst/>
          </a:prstGeom>
          <a:noFill/>
        </p:spPr>
        <p:txBody>
          <a:bodyPr wrap="none" rtlCol="0">
            <a:spAutoFit/>
          </a:bodyPr>
          <a:lstStyle/>
          <a:p>
            <a:r>
              <a:rPr lang="it-IT" b="1" dirty="0">
                <a:ln w="12700">
                  <a:solidFill>
                    <a:srgbClr val="297A38"/>
                  </a:solidFill>
                  <a:prstDash val="solid"/>
                </a:ln>
                <a:solidFill>
                  <a:srgbClr val="92D050"/>
                </a:solidFill>
              </a:rPr>
              <a:t>New</a:t>
            </a:r>
            <a:endParaRPr lang="it-IT" dirty="0">
              <a:ln w="12700">
                <a:solidFill>
                  <a:srgbClr val="297A38"/>
                </a:solidFill>
                <a:prstDash val="solid"/>
              </a:ln>
              <a:solidFill>
                <a:srgbClr val="92D050"/>
              </a:solidFill>
            </a:endParaRPr>
          </a:p>
        </p:txBody>
      </p:sp>
    </p:spTree>
    <p:extLst>
      <p:ext uri="{BB962C8B-B14F-4D97-AF65-F5344CB8AC3E}">
        <p14:creationId xmlns:p14="http://schemas.microsoft.com/office/powerpoint/2010/main" val="41137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26948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08 - Gestione prati e pascoli permanenti </a:t>
            </a:r>
            <a:r>
              <a:rPr lang="it-IT" sz="2000" b="0" dirty="0">
                <a:solidFill>
                  <a:srgbClr val="297A38"/>
                </a:solidFill>
                <a:latin typeface="Tahoma"/>
                <a:ea typeface="Tahoma"/>
                <a:cs typeface="Tahoma"/>
              </a:rPr>
              <a:t>(2)</a:t>
            </a: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57140" y="714603"/>
            <a:ext cx="8784000" cy="3231654"/>
          </a:xfrm>
          <a:prstGeom prst="rect">
            <a:avLst/>
          </a:prstGeom>
          <a:noFill/>
        </p:spPr>
        <p:txBody>
          <a:bodyPr wrap="square" rtlCol="0">
            <a:spAutoFit/>
          </a:bodyPr>
          <a:lstStyle/>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IMPEGNI: AZIONE 8.1 – Gestione sostenibile dei prati permanenti</a:t>
            </a:r>
          </a:p>
          <a:p>
            <a:pPr algn="just"/>
            <a:endParaRPr lang="it-IT" sz="1200" b="1"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Obbligo di </a:t>
            </a:r>
            <a:r>
              <a:rPr lang="it-IT" sz="1200" u="sng" dirty="0">
                <a:latin typeface="Tahoma" panose="020B0604030504040204" pitchFamily="34" charset="0"/>
                <a:ea typeface="Tahoma" panose="020B0604030504040204" pitchFamily="34" charset="0"/>
                <a:cs typeface="Tahoma" panose="020B0604030504040204" pitchFamily="34" charset="0"/>
              </a:rPr>
              <a:t>utilizzare le barre di involo</a:t>
            </a:r>
            <a:r>
              <a:rPr lang="it-IT" sz="1200" dirty="0">
                <a:latin typeface="Tahoma" panose="020B0604030504040204" pitchFamily="34" charset="0"/>
                <a:ea typeface="Tahoma" panose="020B0604030504040204" pitchFamily="34" charset="0"/>
                <a:cs typeface="Tahoma" panose="020B0604030504040204" pitchFamily="34" charset="0"/>
              </a:rPr>
              <a:t> per effettuare gli sfalci</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u="sng" dirty="0">
                <a:latin typeface="Tahoma" panose="020B0604030504040204" pitchFamily="34" charset="0"/>
                <a:ea typeface="Tahoma" panose="020B0604030504040204" pitchFamily="34" charset="0"/>
                <a:cs typeface="Tahoma" panose="020B0604030504040204" pitchFamily="34" charset="0"/>
              </a:rPr>
              <a:t>Effettuare 4 sfalci</a:t>
            </a:r>
            <a:r>
              <a:rPr lang="it-IT" sz="1200" dirty="0">
                <a:latin typeface="Tahoma" panose="020B0604030504040204" pitchFamily="34" charset="0"/>
                <a:ea typeface="Tahoma" panose="020B0604030504040204" pitchFamily="34" charset="0"/>
                <a:cs typeface="Tahoma" panose="020B0604030504040204" pitchFamily="34" charset="0"/>
              </a:rPr>
              <a:t> all'anno anziché i 5 sfalci che rappresentano la pratica ordinaria e il 4° sfalcio deve avvenire entro le tempistiche definite a livello di bando</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Contenimento meccanico/manuale della flora invasiva (arbustiva, arborea e erbacea) con interventi localizzati utilizzando ad es. decespugliatori, </a:t>
            </a:r>
            <a:r>
              <a:rPr lang="it-IT" sz="1200" dirty="0" err="1">
                <a:latin typeface="Tahoma" panose="020B0604030504040204" pitchFamily="34" charset="0"/>
                <a:ea typeface="Tahoma" panose="020B0604030504040204" pitchFamily="34" charset="0"/>
                <a:cs typeface="Tahoma" panose="020B0604030504040204" pitchFamily="34" charset="0"/>
              </a:rPr>
              <a:t>trince</a:t>
            </a:r>
            <a:r>
              <a:rPr lang="it-IT" sz="1200" dirty="0">
                <a:latin typeface="Tahoma" panose="020B0604030504040204" pitchFamily="34" charset="0"/>
                <a:ea typeface="Tahoma" panose="020B0604030504040204" pitchFamily="34" charset="0"/>
                <a:cs typeface="Tahoma" panose="020B0604030504040204" pitchFamily="34" charset="0"/>
              </a:rPr>
              <a:t> e scarificatori</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È consentito solo l’utilizzo di diserbanti e altri prodotti fitosanitari ammessi dall’agricoltura biologica</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utilizzo di fanghi in agricoltura e di ogni altro rifiuto recuperato in operazioni R10 ai sensi della Parte IV del D.lgs. n. 152/2006. Divieto di utilizzo dei fertilizzanti chimici di sintesi. Divieto di utilizzo dei fertilizzanti organici le cui matrici costituenti non siano ricomprese nel Reg. (UE) 2019/1009</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Compilare e aggiornare il registro delle operazioni colturali per l’intero periodo di impegno</a:t>
            </a:r>
          </a:p>
        </p:txBody>
      </p:sp>
    </p:spTree>
    <p:extLst>
      <p:ext uri="{BB962C8B-B14F-4D97-AF65-F5344CB8AC3E}">
        <p14:creationId xmlns:p14="http://schemas.microsoft.com/office/powerpoint/2010/main" val="358184080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10 - Gestione attiva infrastrutture ecologiche</a:t>
            </a:r>
            <a:r>
              <a:rPr lang="it-IT" sz="2000" b="0" dirty="0">
                <a:solidFill>
                  <a:srgbClr val="297A38"/>
                </a:solidFill>
                <a:latin typeface="Tahoma"/>
                <a:ea typeface="Tahoma"/>
                <a:cs typeface="Tahoma"/>
              </a:rPr>
              <a:t> (1)</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80000" y="3288623"/>
            <a:ext cx="8784000" cy="646331"/>
          </a:xfrm>
          <a:prstGeom prst="rect">
            <a:avLst/>
          </a:prstGeom>
          <a:noFill/>
        </p:spPr>
        <p:txBody>
          <a:bodyPr wrap="square" rtlCol="0">
            <a:spAutoFit/>
          </a:bodyPr>
          <a:lstStyle/>
          <a:p>
            <a:pPr algn="just"/>
            <a:r>
              <a:rPr lang="it-IT" sz="1200" b="1" dirty="0">
                <a:solidFill>
                  <a:srgbClr val="297A38"/>
                </a:solidFill>
                <a:effectLst/>
                <a:latin typeface="Tahoma" panose="020B0604030504040204" pitchFamily="34" charset="0"/>
                <a:ea typeface="Tahoma" panose="020B0604030504040204" pitchFamily="34" charset="0"/>
                <a:cs typeface="Tahoma" panose="020B0604030504040204" pitchFamily="34" charset="0"/>
              </a:rPr>
              <a:t>FINALITÀ: </a:t>
            </a:r>
            <a:r>
              <a:rPr lang="it-IT" sz="1200" dirty="0">
                <a:effectLst/>
                <a:latin typeface="Tahoma" panose="020B0604030504040204" pitchFamily="34" charset="0"/>
                <a:ea typeface="Tahoma" panose="020B0604030504040204" pitchFamily="34" charset="0"/>
                <a:cs typeface="Tahoma" panose="020B0604030504040204" pitchFamily="34" charset="0"/>
              </a:rPr>
              <a:t>Le azioni attivate contribuiscono alle funzioni di connessione ecologica, </a:t>
            </a:r>
            <a:r>
              <a:rPr lang="it-IT" sz="1200" u="sng" dirty="0">
                <a:effectLst/>
                <a:latin typeface="Tahoma" panose="020B0604030504040204" pitchFamily="34" charset="0"/>
                <a:ea typeface="Tahoma" panose="020B0604030504040204" pitchFamily="34" charset="0"/>
                <a:cs typeface="Tahoma" panose="020B0604030504040204" pitchFamily="34" charset="0"/>
              </a:rPr>
              <a:t>sosta, rifugio, alimentazione e riproduzione della fauna selvatica</a:t>
            </a:r>
            <a:r>
              <a:rPr lang="it-IT" sz="1200" dirty="0">
                <a:effectLst/>
                <a:latin typeface="Tahoma" panose="020B0604030504040204" pitchFamily="34" charset="0"/>
                <a:ea typeface="Tahoma" panose="020B0604030504040204" pitchFamily="34" charset="0"/>
                <a:cs typeface="Tahoma" panose="020B0604030504040204" pitchFamily="34" charset="0"/>
              </a:rPr>
              <a:t>, nonché al mantenimento delle funzioni di </a:t>
            </a:r>
            <a:r>
              <a:rPr lang="it-IT" sz="1200" u="sng" dirty="0">
                <a:effectLst/>
                <a:latin typeface="Tahoma" panose="020B0604030504040204" pitchFamily="34" charset="0"/>
                <a:ea typeface="Tahoma" panose="020B0604030504040204" pitchFamily="34" charset="0"/>
                <a:cs typeface="Tahoma" panose="020B0604030504040204" pitchFamily="34" charset="0"/>
              </a:rPr>
              <a:t>protezione del suolo</a:t>
            </a:r>
            <a:r>
              <a:rPr lang="it-IT" sz="1200" dirty="0">
                <a:effectLst/>
                <a:latin typeface="Tahoma" panose="020B0604030504040204" pitchFamily="34" charset="0"/>
                <a:ea typeface="Tahoma" panose="020B0604030504040204" pitchFamily="34" charset="0"/>
                <a:cs typeface="Tahoma" panose="020B0604030504040204" pitchFamily="34" charset="0"/>
              </a:rPr>
              <a:t> dall’erosione, alla </a:t>
            </a:r>
            <a:r>
              <a:rPr lang="it-IT" sz="1200" u="sng" dirty="0">
                <a:effectLst/>
                <a:latin typeface="Tahoma" panose="020B0604030504040204" pitchFamily="34" charset="0"/>
                <a:ea typeface="Tahoma" panose="020B0604030504040204" pitchFamily="34" charset="0"/>
                <a:cs typeface="Tahoma" panose="020B0604030504040204" pitchFamily="34" charset="0"/>
              </a:rPr>
              <a:t>salvaguardia delle risorse idriche</a:t>
            </a:r>
            <a:r>
              <a:rPr lang="it-IT" sz="1200" dirty="0">
                <a:effectLst/>
                <a:latin typeface="Tahoma" panose="020B0604030504040204" pitchFamily="34" charset="0"/>
                <a:ea typeface="Tahoma" panose="020B0604030504040204" pitchFamily="34" charset="0"/>
                <a:cs typeface="Tahoma" panose="020B0604030504040204" pitchFamily="34" charset="0"/>
              </a:rPr>
              <a:t> e alla </a:t>
            </a:r>
            <a:r>
              <a:rPr lang="it-IT" sz="1200" u="sng" dirty="0">
                <a:effectLst/>
                <a:latin typeface="Tahoma" panose="020B0604030504040204" pitchFamily="34" charset="0"/>
                <a:ea typeface="Tahoma" panose="020B0604030504040204" pitchFamily="34" charset="0"/>
                <a:cs typeface="Tahoma" panose="020B0604030504040204" pitchFamily="34" charset="0"/>
              </a:rPr>
              <a:t>riduzione delle perdite di nutrienti</a:t>
            </a:r>
            <a:r>
              <a:rPr lang="it-IT" sz="1200" dirty="0">
                <a:effectLst/>
                <a:latin typeface="Tahoma" panose="020B0604030504040204" pitchFamily="34" charset="0"/>
                <a:ea typeface="Tahoma" panose="020B0604030504040204" pitchFamily="34" charset="0"/>
                <a:cs typeface="Tahoma" panose="020B0604030504040204" pitchFamily="34" charset="0"/>
              </a:rPr>
              <a:t> nelle acque superficiali e sotterranee.</a:t>
            </a:r>
            <a:endParaRPr lang="it-IT" sz="1200" b="1" dirty="0">
              <a:latin typeface="Tahoma" panose="020B0604030504040204" pitchFamily="34" charset="0"/>
              <a:ea typeface="Tahoma" panose="020B0604030504040204" pitchFamily="34" charset="0"/>
              <a:cs typeface="Tahoma" panose="020B0604030504040204" pitchFamily="34" charset="0"/>
            </a:endParaRPr>
          </a:p>
        </p:txBody>
      </p:sp>
      <p:sp>
        <p:nvSpPr>
          <p:cNvPr id="2" name="CasellaDiTesto 1">
            <a:extLst>
              <a:ext uri="{FF2B5EF4-FFF2-40B4-BE49-F238E27FC236}">
                <a16:creationId xmlns:a16="http://schemas.microsoft.com/office/drawing/2014/main" id="{85EA94D6-CB01-3F7C-FF6B-3F7FCC44C156}"/>
              </a:ext>
            </a:extLst>
          </p:cNvPr>
          <p:cNvSpPr txBox="1"/>
          <p:nvPr/>
        </p:nvSpPr>
        <p:spPr>
          <a:xfrm>
            <a:off x="612000" y="810171"/>
            <a:ext cx="7920000" cy="2123658"/>
          </a:xfrm>
          <a:prstGeom prst="rect">
            <a:avLst/>
          </a:prstGeom>
          <a:solidFill>
            <a:srgbClr val="00B050"/>
          </a:solidFill>
        </p:spPr>
        <p:txBody>
          <a:bodyPr wrap="square">
            <a:spAutoFit/>
          </a:bodyPr>
          <a:lstStyle/>
          <a:p>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SRA attivata con le seguenti Azioni/Sotto azioni:</a:t>
            </a:r>
          </a:p>
          <a:p>
            <a:pPr marL="171450" indent="-171450">
              <a:buFont typeface="Arial" panose="020B0604020202020204" pitchFamily="34" charset="0"/>
              <a:buChar char="•"/>
            </a:pPr>
            <a:endParaRPr lang="it-IT"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171450" indent="-171450">
              <a:buFont typeface="Wingdings" panose="05000000000000000000" pitchFamily="2" charset="2"/>
              <a:buChar char="q"/>
            </a:pPr>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Azione 10.1– Formazioni arboreo/arbustive</a:t>
            </a:r>
          </a:p>
          <a:p>
            <a:pPr marL="628650" lvl="1" indent="-171450">
              <a:buFont typeface="Courier New" panose="02070309020205020404" pitchFamily="49" charset="0"/>
              <a:buChar char="o"/>
            </a:pPr>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Sotto Azione 10.1.1 – Fasce tampone</a:t>
            </a:r>
          </a:p>
          <a:p>
            <a:pPr marL="628650" lvl="1" indent="-171450">
              <a:buFont typeface="Courier New" panose="02070309020205020404" pitchFamily="49" charset="0"/>
              <a:buChar char="o"/>
            </a:pPr>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Sotto Azione 10.1.2 – Siepi o filari</a:t>
            </a:r>
          </a:p>
          <a:p>
            <a:pPr marL="171450" indent="-171450">
              <a:buFont typeface="Wingdings" panose="05000000000000000000" pitchFamily="2" charset="2"/>
              <a:buChar char="q"/>
            </a:pPr>
            <a:endParaRPr lang="it-IT"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171450" indent="-171450">
              <a:buFont typeface="Wingdings" panose="05000000000000000000" pitchFamily="2" charset="2"/>
              <a:buChar char="q"/>
            </a:pPr>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Azione 10.4 – Prati umidi e zone umide</a:t>
            </a:r>
          </a:p>
          <a:p>
            <a:pPr marL="628650" lvl="1" indent="-171450">
              <a:buFont typeface="Courier New" panose="02070309020205020404" pitchFamily="49" charset="0"/>
              <a:buChar char="o"/>
            </a:pPr>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Sotto Azione 10.4.2 – Zone Umide</a:t>
            </a:r>
          </a:p>
          <a:p>
            <a:pPr marL="171450" indent="-171450">
              <a:buFont typeface="Wingdings" panose="05000000000000000000" pitchFamily="2" charset="2"/>
              <a:buChar char="q"/>
            </a:pPr>
            <a:endParaRPr lang="it-IT"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171450" indent="-171450">
              <a:buFont typeface="Wingdings" panose="05000000000000000000" pitchFamily="2" charset="2"/>
              <a:buChar char="q"/>
            </a:pPr>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Azione 10.5.1 – Marcite </a:t>
            </a:r>
            <a:r>
              <a:rPr lang="it-IT" sz="1200" b="1" dirty="0">
                <a:solidFill>
                  <a:schemeClr val="bg1"/>
                </a:solidFill>
                <a:latin typeface="Tahoma" panose="020B0604030504040204" pitchFamily="34" charset="0"/>
                <a:ea typeface="Tahoma" panose="020B0604030504040204" pitchFamily="34" charset="0"/>
                <a:cs typeface="Tahoma" panose="020B0604030504040204" pitchFamily="34" charset="0"/>
              </a:rPr>
              <a:t>(NEW)</a:t>
            </a:r>
          </a:p>
          <a:p>
            <a:pPr marL="628650" lvl="1" indent="-171450">
              <a:buFont typeface="Courier New" panose="02070309020205020404" pitchFamily="49" charset="0"/>
              <a:buChar char="o"/>
            </a:pPr>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Sotto Azione 10.5.1 - Marcite</a:t>
            </a:r>
          </a:p>
        </p:txBody>
      </p:sp>
      <p:sp>
        <p:nvSpPr>
          <p:cNvPr id="4" name="Rettangolo 3">
            <a:extLst>
              <a:ext uri="{FF2B5EF4-FFF2-40B4-BE49-F238E27FC236}">
                <a16:creationId xmlns:a16="http://schemas.microsoft.com/office/drawing/2014/main" id="{32FE12CE-7D8C-A741-5B18-AD5E2A54AF4B}"/>
              </a:ext>
            </a:extLst>
          </p:cNvPr>
          <p:cNvSpPr/>
          <p:nvPr/>
        </p:nvSpPr>
        <p:spPr>
          <a:xfrm>
            <a:off x="432000" y="756000"/>
            <a:ext cx="8280000" cy="2232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bg1"/>
              </a:solidFill>
            </a:endParaRPr>
          </a:p>
        </p:txBody>
      </p:sp>
    </p:spTree>
    <p:extLst>
      <p:ext uri="{BB962C8B-B14F-4D97-AF65-F5344CB8AC3E}">
        <p14:creationId xmlns:p14="http://schemas.microsoft.com/office/powerpoint/2010/main" val="1652751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10 - Gestione attiva infrastrutture ecologiche</a:t>
            </a:r>
            <a:r>
              <a:rPr lang="it-IT" sz="2000" b="0" dirty="0">
                <a:solidFill>
                  <a:srgbClr val="297A38"/>
                </a:solidFill>
                <a:latin typeface="Tahoma"/>
                <a:ea typeface="Tahoma"/>
                <a:cs typeface="Tahoma"/>
              </a:rPr>
              <a:t> (2)</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22471" y="437290"/>
            <a:ext cx="8784000" cy="461665"/>
          </a:xfrm>
          <a:prstGeom prst="rect">
            <a:avLst/>
          </a:prstGeom>
          <a:noFill/>
        </p:spPr>
        <p:txBody>
          <a:bodyPr wrap="square" rtlCol="0">
            <a:spAutoFit/>
          </a:bodyPr>
          <a:lstStyle/>
          <a:p>
            <a:pPr algn="just"/>
            <a:endPar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endParaRPr>
          </a:p>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 ALTRI CRITERI DI AMMISSIBILITÀ</a:t>
            </a:r>
            <a:endParaRPr lang="it-IT" sz="1200" dirty="0">
              <a:latin typeface="Tahoma" panose="020B0604030504040204" pitchFamily="34" charset="0"/>
              <a:ea typeface="Tahoma" panose="020B0604030504040204" pitchFamily="34" charset="0"/>
              <a:cs typeface="Tahoma" panose="020B0604030504040204" pitchFamily="34" charset="0"/>
            </a:endParaRPr>
          </a:p>
        </p:txBody>
      </p:sp>
      <p:graphicFrame>
        <p:nvGraphicFramePr>
          <p:cNvPr id="4" name="Tabella 4">
            <a:extLst>
              <a:ext uri="{FF2B5EF4-FFF2-40B4-BE49-F238E27FC236}">
                <a16:creationId xmlns:a16="http://schemas.microsoft.com/office/drawing/2014/main" id="{74822390-4750-D1B0-35C9-22C58399FC61}"/>
              </a:ext>
            </a:extLst>
          </p:cNvPr>
          <p:cNvGraphicFramePr>
            <a:graphicFrameLocks noGrp="1"/>
          </p:cNvGraphicFramePr>
          <p:nvPr>
            <p:extLst>
              <p:ext uri="{D42A27DB-BD31-4B8C-83A1-F6EECF244321}">
                <p14:modId xmlns:p14="http://schemas.microsoft.com/office/powerpoint/2010/main" val="2419867083"/>
              </p:ext>
            </p:extLst>
          </p:nvPr>
        </p:nvGraphicFramePr>
        <p:xfrm>
          <a:off x="180001" y="1033370"/>
          <a:ext cx="8783999" cy="3337560"/>
        </p:xfrm>
        <a:graphic>
          <a:graphicData uri="http://schemas.openxmlformats.org/drawingml/2006/table">
            <a:tbl>
              <a:tblPr firstRow="1" bandRow="1">
                <a:tableStyleId>{F5AB1C69-6EDB-4FF4-983F-18BD219EF322}</a:tableStyleId>
              </a:tblPr>
              <a:tblGrid>
                <a:gridCol w="1768594">
                  <a:extLst>
                    <a:ext uri="{9D8B030D-6E8A-4147-A177-3AD203B41FA5}">
                      <a16:colId xmlns:a16="http://schemas.microsoft.com/office/drawing/2014/main" val="3008367487"/>
                    </a:ext>
                  </a:extLst>
                </a:gridCol>
                <a:gridCol w="2477821">
                  <a:extLst>
                    <a:ext uri="{9D8B030D-6E8A-4147-A177-3AD203B41FA5}">
                      <a16:colId xmlns:a16="http://schemas.microsoft.com/office/drawing/2014/main" val="3748465375"/>
                    </a:ext>
                  </a:extLst>
                </a:gridCol>
                <a:gridCol w="2793913">
                  <a:extLst>
                    <a:ext uri="{9D8B030D-6E8A-4147-A177-3AD203B41FA5}">
                      <a16:colId xmlns:a16="http://schemas.microsoft.com/office/drawing/2014/main" val="2693716338"/>
                    </a:ext>
                  </a:extLst>
                </a:gridCol>
                <a:gridCol w="1743671">
                  <a:extLst>
                    <a:ext uri="{9D8B030D-6E8A-4147-A177-3AD203B41FA5}">
                      <a16:colId xmlns:a16="http://schemas.microsoft.com/office/drawing/2014/main" val="166633535"/>
                    </a:ext>
                  </a:extLst>
                </a:gridCol>
              </a:tblGrid>
              <a:tr h="370840">
                <a:tc>
                  <a:txBody>
                    <a:bodyPr/>
                    <a:lstStyle/>
                    <a:p>
                      <a:pPr algn="ctr"/>
                      <a:r>
                        <a:rPr lang="it-IT" sz="1100" dirty="0"/>
                        <a:t>Sotto Azione</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100" dirty="0"/>
                        <a:t>Infrastruttura ecologica esistente nella SAT aziendale al momento della domanda di sostegno SRA 10</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100" dirty="0"/>
                        <a:t>Infrastruttura ecologica  realizzata con:</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100" dirty="0"/>
                        <a:t>Superficie minima</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1557386402"/>
                  </a:ext>
                </a:extLst>
              </a:tr>
              <a:tr h="370840">
                <a:tc>
                  <a:txBody>
                    <a:bodyPr/>
                    <a:lstStyle/>
                    <a:p>
                      <a:r>
                        <a:rPr lang="it-IT" sz="1200" dirty="0"/>
                        <a:t>10.1.1 – Fasce tampone</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indent="0" algn="ctr">
                        <a:buFontTx/>
                        <a:buNone/>
                      </a:pPr>
                      <a:r>
                        <a:rPr lang="it-IT" sz="1200" dirty="0"/>
                        <a:t>x</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200" dirty="0"/>
                        <a:t>SRD04 </a:t>
                      </a:r>
                      <a:r>
                        <a:rPr lang="it-IT" sz="1200" dirty="0">
                          <a:solidFill>
                            <a:schemeClr val="tx1"/>
                          </a:solidFill>
                        </a:rPr>
                        <a:t>Azione 2.2 (PSP 2023-2027)</a:t>
                      </a:r>
                    </a:p>
                    <a:p>
                      <a:pPr marL="171450" indent="-171450">
                        <a:buFont typeface="Arial" panose="020B0604020202020204" pitchFamily="34" charset="0"/>
                        <a:buChar char="•"/>
                      </a:pPr>
                      <a:r>
                        <a:rPr lang="it-IT" sz="1200" dirty="0">
                          <a:solidFill>
                            <a:schemeClr val="tx1"/>
                          </a:solidFill>
                        </a:rPr>
                        <a:t>Op. 4.4.02 (PSR 2014-2022</a:t>
                      </a:r>
                      <a:r>
                        <a:rPr lang="it-IT" sz="1200" dirty="0"/>
                        <a:t>, collaudata a partire dal 2022 (NON richiesto in Op. 10.1.06)</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rowSpan="3">
                  <a:txBody>
                    <a:bodyPr/>
                    <a:lstStyle/>
                    <a:p>
                      <a:pPr algn="l">
                        <a:spcBef>
                          <a:spcPts val="1800"/>
                        </a:spcBef>
                      </a:pPr>
                      <a:r>
                        <a:rPr lang="it-IT" sz="1200" dirty="0"/>
                        <a:t>Uguale a quella collaudata con il corrispondente intervento strutturale</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3342586193"/>
                  </a:ext>
                </a:extLst>
              </a:tr>
              <a:tr h="370840">
                <a:tc>
                  <a:txBody>
                    <a:bodyPr/>
                    <a:lstStyle/>
                    <a:p>
                      <a:r>
                        <a:rPr lang="it-IT" sz="1200" dirty="0"/>
                        <a:t>10.1.2 – Siepi e filari</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indent="0" algn="ctr">
                        <a:buFontTx/>
                        <a:buNone/>
                      </a:pPr>
                      <a:r>
                        <a:rPr lang="it-IT" sz="1200" dirty="0"/>
                        <a:t>x</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171450" marR="0" lvl="0" indent="-1714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it-IT" sz="1200" dirty="0">
                          <a:solidFill>
                            <a:schemeClr val="tx1"/>
                          </a:solidFill>
                        </a:rPr>
                        <a:t>SRD04 Azione 1.1 (PSP 2023-2027)</a:t>
                      </a:r>
                    </a:p>
                    <a:p>
                      <a:pPr marL="171450" indent="-171450">
                        <a:buFont typeface="Arial" panose="020B0604020202020204" pitchFamily="34" charset="0"/>
                        <a:buChar char="•"/>
                      </a:pPr>
                      <a:r>
                        <a:rPr lang="it-IT" sz="1200" dirty="0">
                          <a:solidFill>
                            <a:schemeClr val="tx1"/>
                          </a:solidFill>
                        </a:rPr>
                        <a:t>Op. 4.4.01 (PSR 2014-2022</a:t>
                      </a:r>
                      <a:r>
                        <a:rPr lang="it-IT" sz="1200" dirty="0"/>
                        <a:t>) collaudata a partire dal 2022 (NON richiesto in Op. 10.1.06)</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vMerge="1">
                  <a:txBody>
                    <a:bodyPr/>
                    <a:lstStyle/>
                    <a:p>
                      <a:endParaRPr lang="it-IT" sz="1200" dirty="0">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3318756148"/>
                  </a:ext>
                </a:extLst>
              </a:tr>
              <a:tr h="0">
                <a:tc>
                  <a:txBody>
                    <a:bodyPr/>
                    <a:lstStyle/>
                    <a:p>
                      <a:r>
                        <a:rPr lang="it-IT" sz="1200" dirty="0"/>
                        <a:t>10.4.2 – Zone umide</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indent="0" algn="ctr">
                        <a:buFontTx/>
                        <a:buNone/>
                      </a:pPr>
                      <a:r>
                        <a:rPr lang="it-IT" sz="1200" dirty="0"/>
                        <a:t>x</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171450" indent="-171450">
                        <a:buFont typeface="Arial" panose="020B0604020202020204" pitchFamily="34" charset="0"/>
                        <a:buChar char="•"/>
                      </a:pPr>
                      <a:r>
                        <a:rPr lang="it-IT" sz="1200" dirty="0"/>
                        <a:t>SRD04 Azione 1.2 (PSP 2023-2027)</a:t>
                      </a:r>
                    </a:p>
                    <a:p>
                      <a:pPr marL="171450" indent="-171450">
                        <a:buFont typeface="Arial" panose="020B0604020202020204" pitchFamily="34" charset="0"/>
                        <a:buChar char="•"/>
                      </a:pPr>
                      <a:r>
                        <a:rPr lang="it-IT" sz="1200" dirty="0"/>
                        <a:t>Op. 4.4.02 (PSR 2014-2022) collaudata a partire dal 2022 (NON richiesto in Op. 10.1.07)</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vMerge="1">
                  <a:txBody>
                    <a:bodyPr/>
                    <a:lstStyle/>
                    <a:p>
                      <a:endParaRPr lang="it-IT" sz="1200" dirty="0">
                        <a:latin typeface="Tahoma" panose="020B0604030504040204" pitchFamily="34" charset="0"/>
                        <a:ea typeface="Tahoma" panose="020B0604030504040204" pitchFamily="34" charset="0"/>
                        <a:cs typeface="Tahoma" panose="020B0604030504040204" pitchFamily="34" charset="0"/>
                      </a:endParaRPr>
                    </a:p>
                  </a:txBody>
                  <a:tcP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886724812"/>
                  </a:ext>
                </a:extLst>
              </a:tr>
              <a:tr h="228600">
                <a:tc>
                  <a:txBody>
                    <a:bodyPr/>
                    <a:lstStyle/>
                    <a:p>
                      <a:r>
                        <a:rPr lang="it-IT" sz="1200" dirty="0"/>
                        <a:t>10.5.1 - Marcite</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it-IT" sz="1200" dirty="0"/>
                        <a:t>x</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it-IT" sz="1200" dirty="0"/>
                        <a:t>-</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it-IT" sz="1200" dirty="0"/>
                        <a:t>1 ha</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3896043611"/>
                  </a:ext>
                </a:extLst>
              </a:tr>
            </a:tbl>
          </a:graphicData>
        </a:graphic>
      </p:graphicFrame>
    </p:spTree>
    <p:extLst>
      <p:ext uri="{BB962C8B-B14F-4D97-AF65-F5344CB8AC3E}">
        <p14:creationId xmlns:p14="http://schemas.microsoft.com/office/powerpoint/2010/main" val="31270871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10 - Gestione attiva infrastrutture ecologiche</a:t>
            </a:r>
            <a:r>
              <a:rPr lang="it-IT" sz="2000" b="0" dirty="0">
                <a:solidFill>
                  <a:srgbClr val="297A38"/>
                </a:solidFill>
                <a:latin typeface="Tahoma"/>
                <a:ea typeface="Tahoma"/>
                <a:cs typeface="Tahoma"/>
              </a:rPr>
              <a:t> (3)</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80000" y="576000"/>
            <a:ext cx="8784000" cy="3231654"/>
          </a:xfrm>
          <a:prstGeom prst="rect">
            <a:avLst/>
          </a:prstGeom>
          <a:noFill/>
        </p:spPr>
        <p:txBody>
          <a:bodyPr wrap="square" rtlCol="0">
            <a:spAutoFit/>
          </a:bodyPr>
          <a:lstStyle/>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IMPEGNI: </a:t>
            </a:r>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SOTTO AZIONE 10.1.01 – Fasce tampone e SOTTO AZIONE 10.1.02 – Siepi e filari</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Mantenere la formazione arboreo-arbustiva</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Mantenere la densità della formazione lineare, con reintegrazione delle fallanze</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Contenere le specie arboree e arbustive alloctone e/o invadenti</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Effettuare potature strutturali regolamentate e asportare i residui di potatura</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impiego di prodotti fitosanitari compresi i diserbanti non residuali</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impiego di effluenti zootecnici e materiali assimilati ai sensi del DM 25/02/2016, dei fertilizzanti immessi sul mercato ai sensi del Dlgs. n 75/2010 o del Regolamento (UE) 2019/1009, nonché dei fanghi in agricoltura e di ogni altro rifiuto recuperato in operazioni R10 ai sensi della Parte IV del D.lgs. n. 152/2006</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eliminazione delle formazioni arboreo/arbustive</a:t>
            </a:r>
          </a:p>
        </p:txBody>
      </p:sp>
    </p:spTree>
    <p:extLst>
      <p:ext uri="{BB962C8B-B14F-4D97-AF65-F5344CB8AC3E}">
        <p14:creationId xmlns:p14="http://schemas.microsoft.com/office/powerpoint/2010/main" val="581436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10 - Gestione attiva infrastrutture ecologiche</a:t>
            </a:r>
            <a:r>
              <a:rPr lang="it-IT" sz="2000" b="0" dirty="0">
                <a:solidFill>
                  <a:srgbClr val="297A38"/>
                </a:solidFill>
                <a:latin typeface="Tahoma"/>
                <a:ea typeface="Tahoma"/>
                <a:cs typeface="Tahoma"/>
              </a:rPr>
              <a:t> (4)</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80000" y="576000"/>
            <a:ext cx="8784000" cy="3600986"/>
          </a:xfrm>
          <a:prstGeom prst="rect">
            <a:avLst/>
          </a:prstGeom>
          <a:noFill/>
        </p:spPr>
        <p:txBody>
          <a:bodyPr wrap="square" rtlCol="0">
            <a:spAutoFit/>
          </a:bodyPr>
          <a:lstStyle/>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IMPEGNI: SOTTO AZIONE 10.4.02 – Zone umide</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Assicurare la presenza di acqua per non meno del 50% e non più dell’80% dell'area interessata, per almeno 8 mesi l'anno. Le zone allagate devono avere differenti profondità della lama d'acqua (profondità massima 2 m)</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Nella componente vegetale della parte emersa (a corredo dell’area umida) devono essere mantenute la densità di impianto e le specie arboree e arbustive così come collaudate con l’Op. 4.4.02 del PSR 2014-22 o con l’Az. 1 dell’intervento SRD04 del PSP 2023-27 attraverso la sostituzione delle fallanze e la pulizia della vegetazione alloctona</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Asportare l’erba sfalciata</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Eseguire la manutenzione delle arginature che delimitano le zone umide, laddove pertinenti, secondo le modalità indicate nel bando</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impiego di prodotti fitosanitari, compresi i diserbanti non residuali</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impiego di effluenti zootecnici e materiali assimilati ai sensi del DM 25/02/2016, dei fertilizzanti immessi sul mercato ai sensi del Dlgs. n 75/2010 o del Regolamento (UE) 2019/1009, nonché dei fanghi in agricoltura e di ogni altro rifiuto recuperato in operazioni R10 ai sensi della Parte IV del </a:t>
            </a:r>
            <a:r>
              <a:rPr lang="it-IT" sz="1200" dirty="0" err="1">
                <a:latin typeface="Tahoma" panose="020B0604030504040204" pitchFamily="34" charset="0"/>
                <a:ea typeface="Tahoma" panose="020B0604030504040204" pitchFamily="34" charset="0"/>
                <a:cs typeface="Tahoma" panose="020B0604030504040204" pitchFamily="34" charset="0"/>
              </a:rPr>
              <a:t>D.Lgs.</a:t>
            </a:r>
            <a:r>
              <a:rPr lang="it-IT" sz="1200" dirty="0">
                <a:latin typeface="Tahoma" panose="020B0604030504040204" pitchFamily="34" charset="0"/>
                <a:ea typeface="Tahoma" panose="020B0604030504040204" pitchFamily="34" charset="0"/>
                <a:cs typeface="Tahoma" panose="020B0604030504040204" pitchFamily="34" charset="0"/>
              </a:rPr>
              <a:t> n. 152/2006</a:t>
            </a:r>
          </a:p>
        </p:txBody>
      </p:sp>
    </p:spTree>
    <p:extLst>
      <p:ext uri="{BB962C8B-B14F-4D97-AF65-F5344CB8AC3E}">
        <p14:creationId xmlns:p14="http://schemas.microsoft.com/office/powerpoint/2010/main" val="34885911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E9DAB8C-1042-30C4-E427-623C2F5C70C2}"/>
              </a:ext>
            </a:extLst>
          </p:cNvPr>
          <p:cNvSpPr>
            <a:spLocks noGrp="1"/>
          </p:cNvSpPr>
          <p:nvPr>
            <p:ph type="ctrTitle"/>
          </p:nvPr>
        </p:nvSpPr>
        <p:spPr>
          <a:xfrm>
            <a:off x="0" y="147600"/>
            <a:ext cx="9144000" cy="369332"/>
          </a:xfrm>
        </p:spPr>
        <p:txBody>
          <a:bodyPr/>
          <a:lstStyle/>
          <a:p>
            <a:pPr algn="ctr"/>
            <a:r>
              <a:rPr lang="it-IT" sz="2400" dirty="0">
                <a:solidFill>
                  <a:srgbClr val="297A38"/>
                </a:solidFill>
                <a:latin typeface="Tahoma" panose="020B0604030504040204" pitchFamily="34" charset="0"/>
                <a:ea typeface="Tahoma" panose="020B0604030504040204" pitchFamily="34" charset="0"/>
                <a:cs typeface="Tahoma" panose="020B0604030504040204" pitchFamily="34" charset="0"/>
              </a:rPr>
              <a:t>PAC 2023-2027: interventi a superficie/capo </a:t>
            </a:r>
          </a:p>
        </p:txBody>
      </p:sp>
      <p:sp>
        <p:nvSpPr>
          <p:cNvPr id="3" name="Sottotitolo 2">
            <a:extLst>
              <a:ext uri="{FF2B5EF4-FFF2-40B4-BE49-F238E27FC236}">
                <a16:creationId xmlns:a16="http://schemas.microsoft.com/office/drawing/2014/main" id="{DA7B5B2C-D334-53E6-AD68-615E3C613C68}"/>
              </a:ext>
            </a:extLst>
          </p:cNvPr>
          <p:cNvSpPr>
            <a:spLocks noGrp="1"/>
          </p:cNvSpPr>
          <p:nvPr>
            <p:ph type="subTitle" idx="4"/>
          </p:nvPr>
        </p:nvSpPr>
        <p:spPr>
          <a:xfrm>
            <a:off x="180000" y="763343"/>
            <a:ext cx="8784000" cy="1092607"/>
          </a:xfrm>
          <a:ln>
            <a:noFill/>
          </a:ln>
        </p:spPr>
        <p:style>
          <a:lnRef idx="2">
            <a:schemeClr val="accent1"/>
          </a:lnRef>
          <a:fillRef idx="1">
            <a:schemeClr val="lt1"/>
          </a:fillRef>
          <a:effectRef idx="0">
            <a:schemeClr val="accent1"/>
          </a:effectRef>
          <a:fontRef idx="minor">
            <a:schemeClr val="dk1"/>
          </a:fontRef>
        </p:style>
        <p:txBody>
          <a:bodyPr anchor="t"/>
          <a:lstStyle/>
          <a:p>
            <a:pPr marL="474300" indent="-285750" algn="just">
              <a:spcAft>
                <a:spcPts val="1800"/>
              </a:spcAft>
              <a:buFont typeface="Wingdings" panose="05000000000000000000" pitchFamily="2" charset="2"/>
              <a:buChar char="q"/>
            </a:pPr>
            <a:r>
              <a:rPr lang="it-IT" sz="1400" b="1" dirty="0">
                <a:latin typeface="Tahoma" panose="020B0604030504040204" pitchFamily="34" charset="0"/>
                <a:ea typeface="Tahoma" panose="020B0604030504040204" pitchFamily="34" charset="0"/>
                <a:cs typeface="Tahoma" panose="020B0604030504040204" pitchFamily="34" charset="0"/>
              </a:rPr>
              <a:t>Interventi SRA</a:t>
            </a:r>
            <a:r>
              <a:rPr lang="it-IT" sz="1400" dirty="0">
                <a:latin typeface="Tahoma" panose="020B0604030504040204" pitchFamily="34" charset="0"/>
                <a:ea typeface="Tahoma" panose="020B0604030504040204" pitchFamily="34" charset="0"/>
                <a:cs typeface="Tahoma" panose="020B0604030504040204" pitchFamily="34" charset="0"/>
              </a:rPr>
              <a:t> </a:t>
            </a:r>
            <a:r>
              <a:rPr lang="it-IT" sz="1400" b="1" dirty="0">
                <a:latin typeface="Tahoma" panose="020B0604030504040204" pitchFamily="34" charset="0"/>
                <a:ea typeface="Tahoma" panose="020B0604030504040204" pitchFamily="34" charset="0"/>
                <a:cs typeface="Tahoma" panose="020B0604030504040204" pitchFamily="34" charset="0"/>
              </a:rPr>
              <a:t>(ACA) </a:t>
            </a:r>
            <a:r>
              <a:rPr lang="it-IT" sz="1400" dirty="0">
                <a:latin typeface="Tahoma" panose="020B0604030504040204" pitchFamily="34" charset="0"/>
                <a:ea typeface="Tahoma" panose="020B0604030504040204" pitchFamily="34" charset="0"/>
                <a:cs typeface="Tahoma" panose="020B0604030504040204" pitchFamily="34" charset="0"/>
              </a:rPr>
              <a:t>= Impegni in materia di ambiente e di clima e altri impegni in materia di gestione, ai sensi dell’art. 70, Reg. (UE) 2021/2115</a:t>
            </a:r>
          </a:p>
          <a:p>
            <a:pPr marL="474300" indent="-285750" algn="just">
              <a:spcAft>
                <a:spcPts val="1800"/>
              </a:spcAft>
              <a:buFont typeface="Wingdings" panose="05000000000000000000" pitchFamily="2" charset="2"/>
              <a:buChar char="q"/>
            </a:pPr>
            <a:r>
              <a:rPr lang="it-IT" sz="1400" b="1" dirty="0">
                <a:latin typeface="Tahoma" panose="020B0604030504040204" pitchFamily="34" charset="0"/>
                <a:ea typeface="Tahoma" panose="020B0604030504040204" pitchFamily="34" charset="0"/>
                <a:cs typeface="Tahoma" panose="020B0604030504040204" pitchFamily="34" charset="0"/>
              </a:rPr>
              <a:t>Interventi SRB</a:t>
            </a:r>
            <a:r>
              <a:rPr lang="it-IT" sz="1400" dirty="0">
                <a:latin typeface="Tahoma" panose="020B0604030504040204" pitchFamily="34" charset="0"/>
                <a:ea typeface="Tahoma" panose="020B0604030504040204" pitchFamily="34" charset="0"/>
                <a:cs typeface="Tahoma" panose="020B0604030504040204" pitchFamily="34" charset="0"/>
              </a:rPr>
              <a:t> = Vincoli naturali o altri vincoli territoriali specifici, ai sensi dell’art. 71, Reg. (UE) 2021/2115</a:t>
            </a:r>
          </a:p>
        </p:txBody>
      </p:sp>
      <p:sp>
        <p:nvSpPr>
          <p:cNvPr id="4" name="object 29">
            <a:extLst>
              <a:ext uri="{FF2B5EF4-FFF2-40B4-BE49-F238E27FC236}">
                <a16:creationId xmlns:a16="http://schemas.microsoft.com/office/drawing/2014/main" id="{04CD17F2-E639-34CD-954B-79F634AE2BB8}"/>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1BEA3C0B-AB3B-805D-BA08-1B6314987A8B}"/>
              </a:ext>
            </a:extLst>
          </p:cNvPr>
          <p:cNvSpPr txBox="1"/>
          <p:nvPr/>
        </p:nvSpPr>
        <p:spPr>
          <a:xfrm>
            <a:off x="180000" y="1794834"/>
            <a:ext cx="8784000" cy="2677656"/>
          </a:xfrm>
          <a:prstGeom prst="rect">
            <a:avLst/>
          </a:prstGeom>
          <a:noFill/>
        </p:spPr>
        <p:txBody>
          <a:bodyPr wrap="square">
            <a:spAutoFit/>
          </a:bodyPr>
          <a:lstStyle/>
          <a:p>
            <a:pPr algn="just"/>
            <a:endParaRPr lang="it-IT" sz="14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algn="just"/>
            <a:r>
              <a:rPr lang="it-IT" sz="1400" b="1" dirty="0">
                <a:solidFill>
                  <a:srgbClr val="297A38"/>
                </a:solidFill>
                <a:latin typeface="Tahoma" panose="020B0604030504040204" pitchFamily="34" charset="0"/>
                <a:ea typeface="Tahoma" panose="020B0604030504040204" pitchFamily="34" charset="0"/>
                <a:cs typeface="Tahoma" panose="020B0604030504040204" pitchFamily="34" charset="0"/>
              </a:rPr>
              <a:t>Premi:</a:t>
            </a:r>
          </a:p>
          <a:p>
            <a:pPr algn="just"/>
            <a:endParaRPr lang="it-IT" sz="1400" dirty="0">
              <a:latin typeface="Tahoma" panose="020B0604030504040204" pitchFamily="34" charset="0"/>
              <a:ea typeface="Tahoma" panose="020B0604030504040204" pitchFamily="34" charset="0"/>
              <a:cs typeface="Tahoma" panose="020B0604030504040204" pitchFamily="34" charset="0"/>
            </a:endParaRPr>
          </a:p>
          <a:p>
            <a:pPr algn="just"/>
            <a:endParaRPr lang="it-IT" sz="1400" dirty="0">
              <a:latin typeface="Tahoma" panose="020B0604030504040204" pitchFamily="34" charset="0"/>
              <a:ea typeface="Tahoma" panose="020B0604030504040204" pitchFamily="34" charset="0"/>
              <a:cs typeface="Tahoma" panose="020B0604030504040204" pitchFamily="34" charset="0"/>
            </a:endParaRPr>
          </a:p>
          <a:p>
            <a:pPr algn="just"/>
            <a:endParaRPr lang="it-IT" sz="1400" dirty="0">
              <a:latin typeface="Tahoma" panose="020B0604030504040204" pitchFamily="34" charset="0"/>
              <a:ea typeface="Tahoma" panose="020B0604030504040204" pitchFamily="34" charset="0"/>
              <a:cs typeface="Tahoma" panose="020B0604030504040204" pitchFamily="34" charset="0"/>
            </a:endParaRPr>
          </a:p>
          <a:p>
            <a:pPr algn="just"/>
            <a:endParaRPr lang="it-IT" sz="1400" dirty="0">
              <a:latin typeface="Tahoma" panose="020B0604030504040204" pitchFamily="34" charset="0"/>
              <a:ea typeface="Tahoma" panose="020B0604030504040204" pitchFamily="34" charset="0"/>
              <a:cs typeface="Tahoma" panose="020B0604030504040204" pitchFamily="34" charset="0"/>
            </a:endParaRPr>
          </a:p>
          <a:p>
            <a:pPr algn="just"/>
            <a:endParaRPr lang="it-IT" sz="14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algn="just"/>
            <a:r>
              <a:rPr lang="it-IT" sz="1400" dirty="0">
                <a:latin typeface="Tahoma" panose="020B0604030504040204" pitchFamily="34" charset="0"/>
                <a:ea typeface="Tahoma" panose="020B0604030504040204" pitchFamily="34" charset="0"/>
                <a:cs typeface="Tahoma" panose="020B0604030504040204" pitchFamily="34" charset="0"/>
              </a:rPr>
              <a:t>I premi compensano i beneficiari per la totalità o parte dei maggiori costi sostenuti, del mancato guadagno e degli eventuali costi di transazione derivanti dall’adesione agli impegni</a:t>
            </a:r>
          </a:p>
          <a:p>
            <a:pPr algn="just"/>
            <a:endParaRPr lang="it-IT" sz="1400" dirty="0">
              <a:latin typeface="Tahoma" panose="020B0604030504040204" pitchFamily="34" charset="0"/>
              <a:ea typeface="Tahoma" panose="020B0604030504040204" pitchFamily="34" charset="0"/>
              <a:cs typeface="Tahoma" panose="020B0604030504040204" pitchFamily="34" charset="0"/>
            </a:endParaRPr>
          </a:p>
          <a:p>
            <a:pPr algn="just"/>
            <a:r>
              <a:rPr lang="it-IT" sz="1400" b="1" dirty="0">
                <a:latin typeface="Tahoma" panose="020B0604030504040204" pitchFamily="34" charset="0"/>
                <a:ea typeface="Tahoma" panose="020B0604030504040204" pitchFamily="34" charset="0"/>
                <a:cs typeface="Tahoma" panose="020B0604030504040204" pitchFamily="34" charset="0"/>
              </a:rPr>
              <a:t>Interventi SRA e SRB </a:t>
            </a:r>
            <a:r>
              <a:rPr lang="it-IT" sz="1400" dirty="0">
                <a:latin typeface="Tahoma" panose="020B0604030504040204" pitchFamily="34" charset="0"/>
                <a:ea typeface="Tahoma" panose="020B0604030504040204" pitchFamily="34" charset="0"/>
                <a:cs typeface="Tahoma" panose="020B0604030504040204" pitchFamily="34" charset="0"/>
              </a:rPr>
              <a:t>contribuiscono al raggiungimento del </a:t>
            </a:r>
            <a:r>
              <a:rPr lang="it-IT" sz="1400" b="1" dirty="0">
                <a:latin typeface="Tahoma" panose="020B0604030504040204" pitchFamily="34" charset="0"/>
                <a:ea typeface="Tahoma" panose="020B0604030504040204" pitchFamily="34" charset="0"/>
                <a:cs typeface="Tahoma" panose="020B0604030504040204" pitchFamily="34" charset="0"/>
              </a:rPr>
              <a:t>35% di quota FEASR </a:t>
            </a:r>
            <a:r>
              <a:rPr lang="it-IT" sz="1400" dirty="0">
                <a:latin typeface="Tahoma" panose="020B0604030504040204" pitchFamily="34" charset="0"/>
                <a:ea typeface="Tahoma" panose="020B0604030504040204" pitchFamily="34" charset="0"/>
                <a:cs typeface="Tahoma" panose="020B0604030504040204" pitchFamily="34" charset="0"/>
              </a:rPr>
              <a:t>da destinare al sostegno delle azioni per il </a:t>
            </a:r>
            <a:r>
              <a:rPr lang="it-IT" sz="1400" b="1" dirty="0">
                <a:latin typeface="Tahoma" panose="020B0604030504040204" pitchFamily="34" charset="0"/>
                <a:ea typeface="Tahoma" panose="020B0604030504040204" pitchFamily="34" charset="0"/>
                <a:cs typeface="Tahoma" panose="020B0604030504040204" pitchFamily="34" charset="0"/>
              </a:rPr>
              <a:t>clima e l’ambiente</a:t>
            </a:r>
            <a:r>
              <a:rPr lang="it-IT" sz="1400" dirty="0">
                <a:latin typeface="Tahoma" panose="020B0604030504040204" pitchFamily="34" charset="0"/>
                <a:ea typeface="Tahoma" panose="020B0604030504040204" pitchFamily="34" charset="0"/>
                <a:cs typeface="Tahoma" panose="020B0604030504040204" pitchFamily="34" charset="0"/>
              </a:rPr>
              <a:t>!</a:t>
            </a:r>
          </a:p>
        </p:txBody>
      </p:sp>
      <p:graphicFrame>
        <p:nvGraphicFramePr>
          <p:cNvPr id="5" name="Tabella 6">
            <a:extLst>
              <a:ext uri="{FF2B5EF4-FFF2-40B4-BE49-F238E27FC236}">
                <a16:creationId xmlns:a16="http://schemas.microsoft.com/office/drawing/2014/main" id="{0072DD29-B28B-FC01-2E63-D33C1AC5526D}"/>
              </a:ext>
            </a:extLst>
          </p:cNvPr>
          <p:cNvGraphicFramePr>
            <a:graphicFrameLocks noGrp="1"/>
          </p:cNvGraphicFramePr>
          <p:nvPr>
            <p:extLst>
              <p:ext uri="{D42A27DB-BD31-4B8C-83A1-F6EECF244321}">
                <p14:modId xmlns:p14="http://schemas.microsoft.com/office/powerpoint/2010/main" val="3882363243"/>
              </p:ext>
            </p:extLst>
          </p:nvPr>
        </p:nvGraphicFramePr>
        <p:xfrm>
          <a:off x="267628" y="2306244"/>
          <a:ext cx="8652558" cy="914400"/>
        </p:xfrm>
        <a:graphic>
          <a:graphicData uri="http://schemas.openxmlformats.org/drawingml/2006/table">
            <a:tbl>
              <a:tblPr firstRow="1" bandRow="1">
                <a:tableStyleId>{0505E3EF-67EA-436B-97B2-0124C06EBD24}</a:tableStyleId>
              </a:tblPr>
              <a:tblGrid>
                <a:gridCol w="4326279">
                  <a:extLst>
                    <a:ext uri="{9D8B030D-6E8A-4147-A177-3AD203B41FA5}">
                      <a16:colId xmlns:a16="http://schemas.microsoft.com/office/drawing/2014/main" val="758668861"/>
                    </a:ext>
                  </a:extLst>
                </a:gridCol>
                <a:gridCol w="4326279">
                  <a:extLst>
                    <a:ext uri="{9D8B030D-6E8A-4147-A177-3AD203B41FA5}">
                      <a16:colId xmlns:a16="http://schemas.microsoft.com/office/drawing/2014/main" val="2619382203"/>
                    </a:ext>
                  </a:extLst>
                </a:gridCol>
              </a:tblGrid>
              <a:tr h="288000">
                <a:tc>
                  <a:txBody>
                    <a:bodyPr/>
                    <a:lstStyle/>
                    <a:p>
                      <a:pPr algn="l"/>
                      <a:r>
                        <a:rPr lang="it-IT" sz="1400" b="1" dirty="0"/>
                        <a:t>Interventi SRB </a:t>
                      </a:r>
                    </a:p>
                  </a:txBody>
                  <a:tcPr marL="45720" marR="45720" anchor="ctr"/>
                </a:tc>
                <a:tc>
                  <a:txBody>
                    <a:bodyPr/>
                    <a:lstStyle/>
                    <a:p>
                      <a:pPr algn="ctr"/>
                      <a:r>
                        <a:rPr lang="it-IT" sz="1400" b="0" dirty="0"/>
                        <a:t>Premio </a:t>
                      </a:r>
                      <a:r>
                        <a:rPr lang="it-IT" sz="1400" b="0" dirty="0">
                          <a:solidFill>
                            <a:schemeClr val="tx1"/>
                          </a:solidFill>
                        </a:rPr>
                        <a:t>ad ettaro</a:t>
                      </a:r>
                      <a:endParaRPr lang="it-IT" sz="1400" b="0" dirty="0"/>
                    </a:p>
                  </a:txBody>
                  <a:tcPr marL="45720" marR="45720" anchor="ctr"/>
                </a:tc>
                <a:extLst>
                  <a:ext uri="{0D108BD9-81ED-4DB2-BD59-A6C34878D82A}">
                    <a16:rowId xmlns:a16="http://schemas.microsoft.com/office/drawing/2014/main" val="1847863218"/>
                  </a:ext>
                </a:extLst>
              </a:tr>
              <a:tr h="288000">
                <a:tc>
                  <a:txBody>
                    <a:bodyPr/>
                    <a:lstStyle/>
                    <a:p>
                      <a:pPr algn="l"/>
                      <a:r>
                        <a:rPr lang="it-IT" sz="1400" b="1" dirty="0"/>
                        <a:t>Interventi SRA (tranne SRA 14) </a:t>
                      </a:r>
                    </a:p>
                  </a:txBody>
                  <a:tcPr marL="45720" marR="45720" anchor="ctr"/>
                </a:tc>
                <a:tc>
                  <a:txBody>
                    <a:bodyPr/>
                    <a:lstStyle/>
                    <a:p>
                      <a:pPr algn="ctr"/>
                      <a:r>
                        <a:rPr lang="it-IT" sz="1400" dirty="0"/>
                        <a:t>Premio </a:t>
                      </a:r>
                      <a:r>
                        <a:rPr lang="it-IT" sz="1400" dirty="0">
                          <a:solidFill>
                            <a:schemeClr val="tx1"/>
                          </a:solidFill>
                        </a:rPr>
                        <a:t>ad ettaro</a:t>
                      </a:r>
                      <a:endParaRPr lang="it-IT" sz="1400" b="0" dirty="0"/>
                    </a:p>
                  </a:txBody>
                  <a:tcPr marL="45720" marR="45720" anchor="ctr"/>
                </a:tc>
                <a:extLst>
                  <a:ext uri="{0D108BD9-81ED-4DB2-BD59-A6C34878D82A}">
                    <a16:rowId xmlns:a16="http://schemas.microsoft.com/office/drawing/2014/main" val="2453150181"/>
                  </a:ext>
                </a:extLst>
              </a:tr>
              <a:tr h="288000">
                <a:tc>
                  <a:txBody>
                    <a:bodyPr/>
                    <a:lstStyle/>
                    <a:p>
                      <a:pPr algn="l"/>
                      <a:r>
                        <a:rPr lang="it-IT" sz="1400" b="1" dirty="0"/>
                        <a:t>Intervento SRA 14 </a:t>
                      </a:r>
                    </a:p>
                  </a:txBody>
                  <a:tcPr marL="45720" marR="45720" anchor="ctr"/>
                </a:tc>
                <a:tc>
                  <a:txBody>
                    <a:bodyPr/>
                    <a:lstStyle/>
                    <a:p>
                      <a:pPr algn="ctr"/>
                      <a:r>
                        <a:rPr lang="it-IT" sz="1400" dirty="0"/>
                        <a:t>Premio a UBA </a:t>
                      </a:r>
                      <a:endParaRPr lang="it-IT" sz="1400" b="0" dirty="0"/>
                    </a:p>
                  </a:txBody>
                  <a:tcPr marL="45720" marR="45720" anchor="ctr"/>
                </a:tc>
                <a:extLst>
                  <a:ext uri="{0D108BD9-81ED-4DB2-BD59-A6C34878D82A}">
                    <a16:rowId xmlns:a16="http://schemas.microsoft.com/office/drawing/2014/main" val="2959315585"/>
                  </a:ext>
                </a:extLst>
              </a:tr>
            </a:tbl>
          </a:graphicData>
        </a:graphic>
      </p:graphicFrame>
    </p:spTree>
    <p:extLst>
      <p:ext uri="{BB962C8B-B14F-4D97-AF65-F5344CB8AC3E}">
        <p14:creationId xmlns:p14="http://schemas.microsoft.com/office/powerpoint/2010/main" val="17408262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10 - Gestione attiva infrastrutture ecologiche</a:t>
            </a:r>
            <a:r>
              <a:rPr lang="it-IT" sz="2000" b="0" dirty="0">
                <a:solidFill>
                  <a:srgbClr val="297A38"/>
                </a:solidFill>
                <a:latin typeface="Tahoma"/>
                <a:ea typeface="Tahoma"/>
                <a:cs typeface="Tahoma"/>
              </a:rPr>
              <a:t> (5)</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80000" y="576000"/>
            <a:ext cx="8784000" cy="3754874"/>
          </a:xfrm>
          <a:prstGeom prst="rect">
            <a:avLst/>
          </a:prstGeom>
          <a:noFill/>
        </p:spPr>
        <p:txBody>
          <a:bodyPr wrap="square" rtlCol="0">
            <a:spAutoFit/>
          </a:bodyPr>
          <a:lstStyle/>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IMPEGNI: SOTTO AZIONE 10.5 – Marcite</a:t>
            </a:r>
          </a:p>
          <a:p>
            <a:pPr algn="just"/>
            <a:endPar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Garantire la sommersione invernale continua per almeno 60 giorni consecutivi</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Asportare l’erba sfalciata</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Eseguire la manutenzione delle arginature che delimitano le marcite, laddove pertinenti, ed assicurare la sistemazione superficiale dei terreni, in modo che sia garantita la corretta circolazione dell'acqua, secondo le modalità definite nel bando</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impiego di prodotti fitosanitari, compresi i diserbanti non residuali</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impiego dei fertilizzanti immessi sul mercato ai sensi del Dlgs. n 75/2010 o del Regolamento (UE) 2019/1009, nonché dei fanghi in agricoltura e di ogni altro rifiuto recuperato in operazioni R10 ai sensi della Parte IV del D.lgs. n. 152/2006. </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È consentito l’uso dei soli effluenti zootecnici</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spcAft>
                <a:spcPts val="1200"/>
              </a:spcAf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effettuare pascolo e/o stazzo di bestiame</a:t>
            </a:r>
          </a:p>
          <a:p>
            <a:pPr algn="just"/>
            <a:endParaRPr lang="it-IT" sz="1200" b="1" dirty="0">
              <a:latin typeface="Tahoma" panose="020B0604030504040204" pitchFamily="34" charset="0"/>
              <a:ea typeface="Tahoma" panose="020B0604030504040204" pitchFamily="34" charset="0"/>
              <a:cs typeface="Tahoma" panose="020B0604030504040204" pitchFamily="34" charset="0"/>
            </a:endParaRPr>
          </a:p>
        </p:txBody>
      </p:sp>
      <p:sp>
        <p:nvSpPr>
          <p:cNvPr id="2" name="Triangolo rettangolo 1">
            <a:extLst>
              <a:ext uri="{FF2B5EF4-FFF2-40B4-BE49-F238E27FC236}">
                <a16:creationId xmlns:a16="http://schemas.microsoft.com/office/drawing/2014/main" id="{2D7FCD00-19C7-0B8A-2728-E07815F20505}"/>
              </a:ext>
            </a:extLst>
          </p:cNvPr>
          <p:cNvSpPr/>
          <p:nvPr/>
        </p:nvSpPr>
        <p:spPr>
          <a:xfrm rot="10800000">
            <a:off x="8424000" y="1949"/>
            <a:ext cx="720000" cy="720000"/>
          </a:xfrm>
          <a:prstGeom prst="rtTriangle">
            <a:avLst/>
          </a:prstGeom>
          <a:solidFill>
            <a:schemeClr val="accent3">
              <a:lumMod val="40000"/>
              <a:lumOff val="60000"/>
            </a:schemeClr>
          </a:solidFill>
          <a:ln w="12700"/>
        </p:spPr>
        <p:style>
          <a:lnRef idx="3">
            <a:schemeClr val="lt1"/>
          </a:lnRef>
          <a:fillRef idx="1">
            <a:schemeClr val="accent3"/>
          </a:fillRef>
          <a:effectRef idx="1">
            <a:schemeClr val="accent3"/>
          </a:effectRef>
          <a:fontRef idx="minor">
            <a:schemeClr val="lt1"/>
          </a:fontRef>
        </p:style>
        <p:txBody>
          <a:bodyPr vert="wordArtVert" rtlCol="0" anchor="ctr"/>
          <a:lstStyle/>
          <a:p>
            <a:pPr defTabSz="0"/>
            <a:endParaRPr lang="it-IT" sz="1200" b="1" dirty="0">
              <a:solidFill>
                <a:schemeClr val="tx1"/>
              </a:solidFill>
            </a:endParaRPr>
          </a:p>
        </p:txBody>
      </p:sp>
      <p:sp>
        <p:nvSpPr>
          <p:cNvPr id="3" name="CasellaDiTesto 2">
            <a:extLst>
              <a:ext uri="{FF2B5EF4-FFF2-40B4-BE49-F238E27FC236}">
                <a16:creationId xmlns:a16="http://schemas.microsoft.com/office/drawing/2014/main" id="{29B2BEE9-6A13-BEB4-6520-5B634042776F}"/>
              </a:ext>
            </a:extLst>
          </p:cNvPr>
          <p:cNvSpPr txBox="1"/>
          <p:nvPr/>
        </p:nvSpPr>
        <p:spPr>
          <a:xfrm rot="2657238">
            <a:off x="8572469" y="79374"/>
            <a:ext cx="622735" cy="369332"/>
          </a:xfrm>
          <a:prstGeom prst="rect">
            <a:avLst/>
          </a:prstGeom>
          <a:noFill/>
        </p:spPr>
        <p:txBody>
          <a:bodyPr wrap="none" rtlCol="0">
            <a:spAutoFit/>
          </a:bodyPr>
          <a:lstStyle/>
          <a:p>
            <a:r>
              <a:rPr lang="it-IT" b="1" dirty="0">
                <a:ln w="12700">
                  <a:solidFill>
                    <a:srgbClr val="297A38"/>
                  </a:solidFill>
                  <a:prstDash val="solid"/>
                </a:ln>
                <a:solidFill>
                  <a:srgbClr val="92D050"/>
                </a:solidFill>
              </a:rPr>
              <a:t>New</a:t>
            </a:r>
            <a:endParaRPr lang="it-IT" dirty="0">
              <a:ln w="12700">
                <a:solidFill>
                  <a:srgbClr val="297A38"/>
                </a:solidFill>
                <a:prstDash val="solid"/>
              </a:ln>
              <a:solidFill>
                <a:srgbClr val="92D050"/>
              </a:solidFill>
            </a:endParaRPr>
          </a:p>
        </p:txBody>
      </p:sp>
    </p:spTree>
    <p:extLst>
      <p:ext uri="{BB962C8B-B14F-4D97-AF65-F5344CB8AC3E}">
        <p14:creationId xmlns:p14="http://schemas.microsoft.com/office/powerpoint/2010/main" val="24176786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14 - Allevatori custodi dell'</a:t>
            </a:r>
            <a:r>
              <a:rPr lang="it-IT" sz="2000" dirty="0" err="1">
                <a:solidFill>
                  <a:srgbClr val="297A38"/>
                </a:solidFill>
                <a:latin typeface="Tahoma"/>
                <a:ea typeface="Tahoma"/>
                <a:cs typeface="Tahoma"/>
              </a:rPr>
              <a:t>agrobiodiversità</a:t>
            </a:r>
            <a:r>
              <a:rPr lang="it-IT" sz="2000" dirty="0">
                <a:solidFill>
                  <a:srgbClr val="297A38"/>
                </a:solidFill>
                <a:latin typeface="Tahoma"/>
                <a:ea typeface="Tahoma"/>
                <a:cs typeface="Tahoma"/>
              </a:rPr>
              <a:t> </a:t>
            </a:r>
            <a:r>
              <a:rPr lang="it-IT" sz="2000" b="0" dirty="0">
                <a:solidFill>
                  <a:srgbClr val="297A38"/>
                </a:solidFill>
                <a:latin typeface="Tahoma"/>
                <a:ea typeface="Tahoma"/>
                <a:cs typeface="Tahoma"/>
              </a:rPr>
              <a:t>(1)</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80000" y="576000"/>
            <a:ext cx="8784000" cy="3970318"/>
          </a:xfrm>
          <a:prstGeom prst="rect">
            <a:avLst/>
          </a:prstGeom>
          <a:noFill/>
        </p:spPr>
        <p:txBody>
          <a:bodyPr wrap="square" rtlCol="0">
            <a:spAutoFit/>
          </a:bodyPr>
          <a:lstStyle/>
          <a:p>
            <a:pPr algn="just"/>
            <a:r>
              <a:rPr lang="it-IT" sz="1200" b="1" i="0" dirty="0">
                <a:solidFill>
                  <a:srgbClr val="00823B"/>
                </a:solidFill>
                <a:effectLst/>
                <a:latin typeface="Tahoma"/>
                <a:ea typeface="Tahoma"/>
                <a:cs typeface="Tahoma"/>
              </a:rPr>
              <a:t>FINALITÀ: </a:t>
            </a:r>
            <a:r>
              <a:rPr lang="it-IT" sz="1200" dirty="0">
                <a:solidFill>
                  <a:srgbClr val="242424"/>
                </a:solidFill>
                <a:effectLst/>
                <a:latin typeface="Tahoma"/>
                <a:ea typeface="Tahoma"/>
                <a:cs typeface="Tahoma"/>
              </a:rPr>
              <a:t>Salvaguardare la biodiversità, limitando il fenomeno di erosione delle </a:t>
            </a:r>
            <a:r>
              <a:rPr lang="it-IT" sz="1200" u="sng" dirty="0">
                <a:solidFill>
                  <a:srgbClr val="242424"/>
                </a:solidFill>
                <a:effectLst/>
                <a:latin typeface="Tahoma"/>
                <a:ea typeface="Tahoma"/>
                <a:cs typeface="Tahoma"/>
              </a:rPr>
              <a:t>risorse genetiche animali autoctone</a:t>
            </a:r>
            <a:r>
              <a:rPr lang="it-IT" sz="1200" dirty="0">
                <a:solidFill>
                  <a:srgbClr val="242424"/>
                </a:solidFill>
                <a:effectLst/>
                <a:latin typeface="Tahoma"/>
                <a:ea typeface="Tahoma"/>
                <a:cs typeface="Tahoma"/>
              </a:rPr>
              <a:t>, soppiantate da razze di nuova introduzione più produttive, con migliori performances riproduttive ed ubiquitarie</a:t>
            </a:r>
            <a:r>
              <a:rPr lang="it-IT" sz="1200" i="0" dirty="0">
                <a:solidFill>
                  <a:srgbClr val="242424"/>
                </a:solidFill>
                <a:effectLst/>
                <a:latin typeface="Tahoma"/>
                <a:ea typeface="Tahoma"/>
                <a:cs typeface="Tahoma"/>
              </a:rPr>
              <a:t>.</a:t>
            </a:r>
          </a:p>
          <a:p>
            <a:pPr algn="just"/>
            <a:endParaRPr lang="it-IT" sz="1200" b="1" dirty="0">
              <a:latin typeface="Tahoma" panose="020B0604030504040204" pitchFamily="34" charset="0"/>
              <a:ea typeface="Tahoma" panose="020B0604030504040204" pitchFamily="34" charset="0"/>
              <a:cs typeface="Tahoma" panose="020B0604030504040204" pitchFamily="34" charset="0"/>
            </a:endParaRPr>
          </a:p>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 ALTRI CRITERI DI AMMISSIBILITÀ</a:t>
            </a:r>
          </a:p>
          <a:p>
            <a:pPr algn="just"/>
            <a:endParaRPr lang="it-IT" sz="1200" b="1"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Iscrizione della razza/popolazione a rischio di estinzione/erosione all’Anagrafe nazionale della biodiversità di interesse agricolo e alimentare della legge n. 194/2015 oppure presenti negli Elenchi Regionali di risorse genetiche</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Capi appartenenti alle seguenti razze autoctone a rischio di estinzione/erosione, iscritti nei libri genealogici/registri delle rispettive razze: </a:t>
            </a:r>
          </a:p>
          <a:p>
            <a:pPr marL="171450" indent="-171450" algn="just">
              <a:buFont typeface="Arial" panose="020B0604020202020204" pitchFamily="34" charset="0"/>
              <a:buChar char="•"/>
            </a:pPr>
            <a:r>
              <a:rPr lang="it-IT" sz="1200" u="sng" dirty="0">
                <a:latin typeface="Tahoma" panose="020B0604030504040204" pitchFamily="34" charset="0"/>
                <a:ea typeface="Tahoma" panose="020B0604030504040204" pitchFamily="34" charset="0"/>
                <a:cs typeface="Tahoma" panose="020B0604030504040204" pitchFamily="34" charset="0"/>
              </a:rPr>
              <a:t>Bovini</a:t>
            </a:r>
            <a:r>
              <a:rPr lang="it-IT" sz="1200" dirty="0">
                <a:latin typeface="Tahoma" panose="020B0604030504040204" pitchFamily="34" charset="0"/>
                <a:ea typeface="Tahoma" panose="020B0604030504040204" pitchFamily="34" charset="0"/>
                <a:cs typeface="Tahoma" panose="020B0604030504040204" pitchFamily="34" charset="0"/>
              </a:rPr>
              <a:t>:</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Varzese (Ottonese), </a:t>
            </a:r>
            <a:r>
              <a:rPr lang="it-IT" sz="1200" dirty="0" err="1">
                <a:latin typeface="Tahoma" panose="020B0604030504040204" pitchFamily="34" charset="0"/>
                <a:ea typeface="Tahoma" panose="020B0604030504040204" pitchFamily="34" charset="0"/>
                <a:cs typeface="Tahoma" panose="020B0604030504040204" pitchFamily="34" charset="0"/>
              </a:rPr>
              <a:t>Cabannina</a:t>
            </a:r>
            <a:r>
              <a:rPr lang="it-IT" sz="1200" dirty="0">
                <a:latin typeface="Tahoma" panose="020B0604030504040204" pitchFamily="34" charset="0"/>
                <a:ea typeface="Tahoma" panose="020B0604030504040204" pitchFamily="34" charset="0"/>
                <a:cs typeface="Tahoma" panose="020B0604030504040204" pitchFamily="34" charset="0"/>
              </a:rPr>
              <a:t>, Bianca di Val Padana (o Modenese), Rendena, Bruna originaria.</a:t>
            </a:r>
          </a:p>
          <a:p>
            <a:pPr marL="171450" indent="-171450" algn="just">
              <a:buFont typeface="Arial" panose="020B0604020202020204" pitchFamily="34" charset="0"/>
              <a:buChar char="•"/>
            </a:pPr>
            <a:r>
              <a:rPr lang="it-IT" sz="1200" u="sng" dirty="0">
                <a:latin typeface="Tahoma" panose="020B0604030504040204" pitchFamily="34" charset="0"/>
                <a:ea typeface="Tahoma" panose="020B0604030504040204" pitchFamily="34" charset="0"/>
                <a:cs typeface="Tahoma" panose="020B0604030504040204" pitchFamily="34" charset="0"/>
              </a:rPr>
              <a:t>Ovini</a:t>
            </a:r>
            <a:r>
              <a:rPr lang="it-IT" sz="1200" dirty="0">
                <a:latin typeface="Tahoma" panose="020B0604030504040204" pitchFamily="34" charset="0"/>
                <a:ea typeface="Tahoma" panose="020B0604030504040204" pitchFamily="34" charset="0"/>
                <a:cs typeface="Tahoma" panose="020B0604030504040204" pitchFamily="34" charset="0"/>
              </a:rPr>
              <a:t>:</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Pecora di Corteno, Pecora Brianzola, Pecora </a:t>
            </a:r>
            <a:r>
              <a:rPr lang="it-IT" sz="1200" dirty="0" err="1">
                <a:latin typeface="Tahoma" panose="020B0604030504040204" pitchFamily="34" charset="0"/>
                <a:ea typeface="Tahoma" panose="020B0604030504040204" pitchFamily="34" charset="0"/>
                <a:cs typeface="Tahoma" panose="020B0604030504040204" pitchFamily="34" charset="0"/>
              </a:rPr>
              <a:t>Ciuta</a:t>
            </a:r>
            <a:r>
              <a:rPr lang="it-IT" sz="1200" dirty="0">
                <a:latin typeface="Tahoma" panose="020B0604030504040204" pitchFamily="34" charset="0"/>
                <a:ea typeface="Tahoma" panose="020B0604030504040204" pitchFamily="34" charset="0"/>
                <a:cs typeface="Tahoma" panose="020B0604030504040204" pitchFamily="34" charset="0"/>
              </a:rPr>
              <a:t>, Pecora Bergamasca.</a:t>
            </a:r>
          </a:p>
          <a:p>
            <a:pPr marL="171450" indent="-171450" algn="just">
              <a:buFont typeface="Arial" panose="020B0604020202020204" pitchFamily="34" charset="0"/>
              <a:buChar char="•"/>
            </a:pPr>
            <a:r>
              <a:rPr lang="it-IT" sz="1200" u="sng" dirty="0">
                <a:latin typeface="Tahoma" panose="020B0604030504040204" pitchFamily="34" charset="0"/>
                <a:ea typeface="Tahoma" panose="020B0604030504040204" pitchFamily="34" charset="0"/>
                <a:cs typeface="Tahoma" panose="020B0604030504040204" pitchFamily="34" charset="0"/>
              </a:rPr>
              <a:t>Caprini</a:t>
            </a:r>
            <a:r>
              <a:rPr lang="it-IT" sz="1200" dirty="0">
                <a:latin typeface="Tahoma" panose="020B0604030504040204" pitchFamily="34" charset="0"/>
                <a:ea typeface="Tahoma" panose="020B0604030504040204" pitchFamily="34" charset="0"/>
                <a:cs typeface="Tahoma" panose="020B0604030504040204" pitchFamily="34" charset="0"/>
              </a:rPr>
              <a:t>:</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Capra di </a:t>
            </a:r>
            <a:r>
              <a:rPr lang="it-IT" sz="1200" dirty="0" err="1">
                <a:latin typeface="Tahoma" panose="020B0604030504040204" pitchFamily="34" charset="0"/>
                <a:ea typeface="Tahoma" panose="020B0604030504040204" pitchFamily="34" charset="0"/>
                <a:cs typeface="Tahoma" panose="020B0604030504040204" pitchFamily="34" charset="0"/>
              </a:rPr>
              <a:t>Livo</a:t>
            </a:r>
            <a:r>
              <a:rPr lang="it-IT" sz="1200" dirty="0">
                <a:latin typeface="Tahoma" panose="020B0604030504040204" pitchFamily="34" charset="0"/>
                <a:ea typeface="Tahoma" panose="020B0604030504040204" pitchFamily="34" charset="0"/>
                <a:cs typeface="Tahoma" panose="020B0604030504040204" pitchFamily="34" charset="0"/>
              </a:rPr>
              <a:t> o Lariana, Capra Orobica o di Valgerola, Capra Frisa Valtellinese o </a:t>
            </a:r>
            <a:r>
              <a:rPr lang="it-IT" sz="1200" dirty="0" err="1">
                <a:latin typeface="Tahoma" panose="020B0604030504040204" pitchFamily="34" charset="0"/>
                <a:ea typeface="Tahoma" panose="020B0604030504040204" pitchFamily="34" charset="0"/>
                <a:cs typeface="Tahoma" panose="020B0604030504040204" pitchFamily="34" charset="0"/>
              </a:rPr>
              <a:t>Frontalasca</a:t>
            </a:r>
            <a:r>
              <a:rPr lang="it-IT" sz="1200" dirty="0">
                <a:latin typeface="Tahoma" panose="020B0604030504040204" pitchFamily="34" charset="0"/>
                <a:ea typeface="Tahoma" panose="020B0604030504040204" pitchFamily="34" charset="0"/>
                <a:cs typeface="Tahoma" panose="020B0604030504040204" pitchFamily="34" charset="0"/>
              </a:rPr>
              <a:t>, Capra Bionda dell'Adamello, Capra </a:t>
            </a:r>
            <a:r>
              <a:rPr lang="it-IT" sz="1200" dirty="0" err="1">
                <a:latin typeface="Tahoma" panose="020B0604030504040204" pitchFamily="34" charset="0"/>
                <a:ea typeface="Tahoma" panose="020B0604030504040204" pitchFamily="34" charset="0"/>
                <a:cs typeface="Tahoma" panose="020B0604030504040204" pitchFamily="34" charset="0"/>
              </a:rPr>
              <a:t>Verzaschese</a:t>
            </a:r>
            <a:r>
              <a:rPr lang="it-IT" sz="1200" dirty="0">
                <a:latin typeface="Tahoma" panose="020B0604030504040204" pitchFamily="34" charset="0"/>
                <a:ea typeface="Tahoma" panose="020B0604030504040204" pitchFamily="34" charset="0"/>
                <a:cs typeface="Tahoma" panose="020B0604030504040204" pitchFamily="34" charset="0"/>
              </a:rPr>
              <a:t>.</a:t>
            </a:r>
          </a:p>
          <a:p>
            <a:pPr marL="171450" indent="-171450" algn="just">
              <a:buFont typeface="Arial" panose="020B0604020202020204" pitchFamily="34" charset="0"/>
              <a:buChar char="•"/>
            </a:pPr>
            <a:r>
              <a:rPr lang="it-IT" sz="1200" u="sng" dirty="0">
                <a:latin typeface="Tahoma" panose="020B0604030504040204" pitchFamily="34" charset="0"/>
                <a:ea typeface="Tahoma" panose="020B0604030504040204" pitchFamily="34" charset="0"/>
                <a:cs typeface="Tahoma" panose="020B0604030504040204" pitchFamily="34" charset="0"/>
              </a:rPr>
              <a:t>Equini</a:t>
            </a:r>
            <a:r>
              <a:rPr lang="it-IT" sz="1200" dirty="0">
                <a:latin typeface="Tahoma" panose="020B0604030504040204" pitchFamily="34" charset="0"/>
                <a:ea typeface="Tahoma" panose="020B0604030504040204" pitchFamily="34" charset="0"/>
                <a:cs typeface="Tahoma" panose="020B0604030504040204" pitchFamily="34" charset="0"/>
              </a:rPr>
              <a:t>:</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Cavallo Tiro Pesante Rapido (TPR), </a:t>
            </a:r>
            <a:r>
              <a:rPr lang="it-IT" sz="1200" i="1" dirty="0">
                <a:latin typeface="Tahoma" panose="020B0604030504040204" pitchFamily="34" charset="0"/>
                <a:ea typeface="Tahoma" panose="020B0604030504040204" pitchFamily="34" charset="0"/>
                <a:cs typeface="Tahoma" panose="020B0604030504040204" pitchFamily="34" charset="0"/>
              </a:rPr>
              <a:t>Asino Romagnolo</a:t>
            </a:r>
            <a:r>
              <a:rPr lang="it-IT" sz="1200" dirty="0">
                <a:latin typeface="Tahoma" panose="020B0604030504040204" pitchFamily="34" charset="0"/>
                <a:ea typeface="Tahoma" panose="020B0604030504040204" pitchFamily="34" charset="0"/>
                <a:cs typeface="Tahoma" panose="020B0604030504040204" pitchFamily="34" charset="0"/>
              </a:rPr>
              <a:t>.</a:t>
            </a:r>
          </a:p>
          <a:p>
            <a:pPr algn="just"/>
            <a:endParaRPr lang="it-IT" sz="1200" b="1" u="sng"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UBA minime: </a:t>
            </a:r>
            <a:r>
              <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Ovi-caprini: 1,5 UBA; Bovini: 3 UBA; Equidi: 1 UBA</a:t>
            </a:r>
          </a:p>
        </p:txBody>
      </p:sp>
    </p:spTree>
    <p:extLst>
      <p:ext uri="{BB962C8B-B14F-4D97-AF65-F5344CB8AC3E}">
        <p14:creationId xmlns:p14="http://schemas.microsoft.com/office/powerpoint/2010/main" val="22082285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14 - Allevatori custodi dell'</a:t>
            </a:r>
            <a:r>
              <a:rPr lang="it-IT" sz="2000" dirty="0" err="1">
                <a:solidFill>
                  <a:srgbClr val="297A38"/>
                </a:solidFill>
                <a:latin typeface="Tahoma"/>
                <a:ea typeface="Tahoma"/>
                <a:cs typeface="Tahoma"/>
              </a:rPr>
              <a:t>agrobiodiversità</a:t>
            </a:r>
            <a:r>
              <a:rPr lang="it-IT" sz="2000" b="0" dirty="0">
                <a:solidFill>
                  <a:srgbClr val="297A38"/>
                </a:solidFill>
                <a:latin typeface="Tahoma"/>
                <a:ea typeface="Tahoma"/>
                <a:cs typeface="Tahoma"/>
              </a:rPr>
              <a:t> (2)</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80000" y="576000"/>
            <a:ext cx="8784000" cy="1569660"/>
          </a:xfrm>
          <a:prstGeom prst="rect">
            <a:avLst/>
          </a:prstGeom>
          <a:noFill/>
        </p:spPr>
        <p:txBody>
          <a:bodyPr wrap="square" rtlCol="0">
            <a:spAutoFit/>
          </a:bodyPr>
          <a:lstStyle/>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IMPEGNI</a:t>
            </a:r>
          </a:p>
          <a:p>
            <a:pPr algn="just"/>
            <a:endParaRPr lang="it-IT" sz="1200" b="1"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Allevare animali di una o più razze a rischio di estinzione/erosione genetica, anche appartenenti a specie diverse</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spcAft>
                <a:spcPts val="1200"/>
              </a:spcAf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Il numero dei capi accertati con la domanda di sostegno deve essere mantenuto per tutto il periodo di impegno, con una tolleranza massima di riduzione del 20%. Per domande di sostegno con meno di 10 UBA accertate a premio, la suddetta tolleranza può essere superata fino ad una riduzione massima di 2 UBA, fermo restando il rispetto del criterio di ammissibilità riferito alla soglia minima di UBA per tipo di allevamento</a:t>
            </a:r>
          </a:p>
        </p:txBody>
      </p:sp>
    </p:spTree>
    <p:extLst>
      <p:ext uri="{BB962C8B-B14F-4D97-AF65-F5344CB8AC3E}">
        <p14:creationId xmlns:p14="http://schemas.microsoft.com/office/powerpoint/2010/main" val="5490585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22 - Impegni specifici risaie </a:t>
            </a:r>
            <a:r>
              <a:rPr lang="it-IT" sz="2000" b="0" dirty="0">
                <a:solidFill>
                  <a:srgbClr val="297A38"/>
                </a:solidFill>
                <a:latin typeface="Tahoma"/>
                <a:ea typeface="Tahoma"/>
                <a:cs typeface="Tahoma"/>
              </a:rPr>
              <a:t>(1)</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80000" y="576000"/>
            <a:ext cx="8784000" cy="4154984"/>
          </a:xfrm>
          <a:prstGeom prst="rect">
            <a:avLst/>
          </a:prstGeom>
          <a:noFill/>
        </p:spPr>
        <p:txBody>
          <a:bodyPr wrap="square" rtlCol="0">
            <a:spAutoFit/>
          </a:bodyPr>
          <a:lstStyle/>
          <a:p>
            <a:pPr algn="just"/>
            <a:r>
              <a:rPr lang="it-IT" sz="1200" b="1" i="0" dirty="0">
                <a:solidFill>
                  <a:srgbClr val="297A38"/>
                </a:solidFill>
                <a:effectLst/>
                <a:latin typeface="Tahoma" panose="020B0604030504040204" pitchFamily="34" charset="0"/>
                <a:ea typeface="Tahoma" panose="020B0604030504040204" pitchFamily="34" charset="0"/>
                <a:cs typeface="Tahoma" panose="020B0604030504040204" pitchFamily="34" charset="0"/>
              </a:rPr>
              <a:t>FINALITÀ:</a:t>
            </a:r>
            <a:r>
              <a:rPr lang="it-IT" sz="1200" b="1" i="0" dirty="0">
                <a:solidFill>
                  <a:srgbClr val="242424"/>
                </a:solidFill>
                <a:effectLst/>
                <a:latin typeface="Tahoma" panose="020B0604030504040204" pitchFamily="34" charset="0"/>
                <a:ea typeface="Tahoma" panose="020B0604030504040204" pitchFamily="34" charset="0"/>
                <a:cs typeface="Tahoma" panose="020B0604030504040204" pitchFamily="34" charset="0"/>
              </a:rPr>
              <a:t> </a:t>
            </a:r>
            <a:r>
              <a:rPr lang="it-IT" sz="1200" dirty="0">
                <a:latin typeface="Tahoma" panose="020B0604030504040204" pitchFamily="34" charset="0"/>
                <a:ea typeface="Tahoma" panose="020B0604030504040204" pitchFamily="34" charset="0"/>
                <a:cs typeface="Tahoma" panose="020B0604030504040204" pitchFamily="34" charset="0"/>
              </a:rPr>
              <a:t>Preservare la biodiversità in risaia (al fine di evitare che le ripetute asciutte diventino trappole ecologiche per gli organismi acquatici) e </a:t>
            </a:r>
            <a:r>
              <a:rPr lang="it-IT" sz="1200" dirty="0">
                <a:solidFill>
                  <a:srgbClr val="242424"/>
                </a:solidFill>
                <a:latin typeface="Tahoma" panose="020B0604030504040204" pitchFamily="34" charset="0"/>
                <a:ea typeface="Tahoma" panose="020B0604030504040204" pitchFamily="34" charset="0"/>
                <a:cs typeface="Tahoma" panose="020B0604030504040204" pitchFamily="34" charset="0"/>
              </a:rPr>
              <a:t>limitare la competizione della richiesta d’acqua con altre colture nel medesimo periodo causato dal differimento della prima sommersione e dalle ripetute asciutte</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algn="just"/>
            <a:r>
              <a:rPr lang="it-IT" sz="1200" b="1" u="sng" dirty="0">
                <a:solidFill>
                  <a:srgbClr val="000000"/>
                </a:solidFill>
                <a:latin typeface="Tahoma" panose="020B0604030504040204" pitchFamily="34" charset="0"/>
                <a:ea typeface="Tahoma" panose="020B0604030504040204" pitchFamily="34" charset="0"/>
                <a:cs typeface="Tahoma" panose="020B0604030504040204" pitchFamily="34" charset="0"/>
              </a:rPr>
              <a:t>Azioni</a:t>
            </a:r>
            <a:r>
              <a:rPr lang="it-IT" sz="1200" b="1" dirty="0">
                <a:solidFill>
                  <a:srgbClr val="000000"/>
                </a:solidFill>
                <a:latin typeface="Tahoma" panose="020B0604030504040204" pitchFamily="34" charset="0"/>
                <a:ea typeface="Tahoma" panose="020B0604030504040204" pitchFamily="34" charset="0"/>
                <a:cs typeface="Tahoma" panose="020B0604030504040204" pitchFamily="34" charset="0"/>
              </a:rPr>
              <a:t> </a:t>
            </a:r>
            <a:r>
              <a:rPr lang="it-IT" sz="1200" dirty="0">
                <a:solidFill>
                  <a:srgbClr val="000000"/>
                </a:solidFill>
                <a:latin typeface="Tahoma" panose="020B0604030504040204" pitchFamily="34" charset="0"/>
                <a:ea typeface="Tahoma" panose="020B0604030504040204" pitchFamily="34" charset="0"/>
                <a:cs typeface="Tahoma" panose="020B0604030504040204" pitchFamily="34" charset="0"/>
              </a:rPr>
              <a:t>attivate: </a:t>
            </a:r>
          </a:p>
          <a:p>
            <a:pPr marL="171450" indent="-171450" algn="just">
              <a:buFont typeface="Wingdings" panose="05000000000000000000" pitchFamily="2" charset="2"/>
              <a:buChar char="v"/>
            </a:pPr>
            <a:r>
              <a:rPr lang="it-IT" sz="1200" b="1" dirty="0">
                <a:latin typeface="Tahoma" panose="020B0604030504040204" pitchFamily="34" charset="0"/>
                <a:ea typeface="Tahoma" panose="020B0604030504040204" pitchFamily="34" charset="0"/>
                <a:cs typeface="Tahoma" panose="020B0604030504040204" pitchFamily="34" charset="0"/>
              </a:rPr>
              <a:t>Azione 1: Semina in acqua </a:t>
            </a:r>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(NEW)</a:t>
            </a:r>
          </a:p>
          <a:p>
            <a:pPr marL="171450" indent="-171450" algn="just">
              <a:buFont typeface="Wingdings" panose="05000000000000000000" pitchFamily="2" charset="2"/>
              <a:buChar char="v"/>
            </a:pPr>
            <a:r>
              <a:rPr lang="it-IT" sz="1200" b="1" dirty="0">
                <a:latin typeface="Tahoma" panose="020B0604030504040204" pitchFamily="34" charset="0"/>
                <a:ea typeface="Tahoma" panose="020B0604030504040204" pitchFamily="34" charset="0"/>
                <a:cs typeface="Tahoma" panose="020B0604030504040204" pitchFamily="34" charset="0"/>
              </a:rPr>
              <a:t>Azione 2: </a:t>
            </a:r>
            <a:r>
              <a:rPr lang="it-IT" sz="1200" dirty="0">
                <a:latin typeface="Tahoma" panose="020B0604030504040204" pitchFamily="34" charset="0"/>
                <a:ea typeface="Tahoma" panose="020B0604030504040204" pitchFamily="34" charset="0"/>
                <a:cs typeface="Tahoma" panose="020B0604030504040204" pitchFamily="34" charset="0"/>
              </a:rPr>
              <a:t>suddivisa in 2 sotto Azioni:</a:t>
            </a:r>
          </a:p>
          <a:p>
            <a:pPr marL="628650" lvl="1" indent="-171450" algn="just">
              <a:buFont typeface="Wingdings" panose="05000000000000000000" pitchFamily="2" charset="2"/>
              <a:buChar char="Ø"/>
            </a:pPr>
            <a:r>
              <a:rPr lang="it-IT" sz="1200" b="1" dirty="0">
                <a:latin typeface="Tahoma" panose="020B0604030504040204" pitchFamily="34" charset="0"/>
                <a:ea typeface="Tahoma" panose="020B0604030504040204" pitchFamily="34" charset="0"/>
                <a:cs typeface="Tahoma" panose="020B0604030504040204" pitchFamily="34" charset="0"/>
              </a:rPr>
              <a:t>Sotto Azione 2.1: </a:t>
            </a:r>
            <a:r>
              <a:rPr lang="it-IT" sz="1200" b="1" dirty="0">
                <a:solidFill>
                  <a:srgbClr val="242424"/>
                </a:solidFill>
                <a:latin typeface="Tahoma" panose="020B0604030504040204" pitchFamily="34" charset="0"/>
                <a:ea typeface="Tahoma" panose="020B0604030504040204" pitchFamily="34" charset="0"/>
                <a:cs typeface="Tahoma" panose="020B0604030504040204" pitchFamily="34" charset="0"/>
              </a:rPr>
              <a:t>R</a:t>
            </a:r>
            <a:r>
              <a:rPr lang="it-IT" sz="1200" b="1" dirty="0">
                <a:latin typeface="Tahoma" panose="020B0604030504040204" pitchFamily="34" charset="0"/>
                <a:ea typeface="Tahoma" panose="020B0604030504040204" pitchFamily="34" charset="0"/>
                <a:cs typeface="Tahoma" panose="020B0604030504040204" pitchFamily="34" charset="0"/>
              </a:rPr>
              <a:t>ealizzazione di un fossetto </a:t>
            </a:r>
            <a:r>
              <a:rPr lang="it-IT" sz="1200" dirty="0">
                <a:latin typeface="Tahoma" panose="020B0604030504040204" pitchFamily="34" charset="0"/>
                <a:ea typeface="Tahoma" panose="020B0604030504040204" pitchFamily="34" charset="0"/>
                <a:cs typeface="Tahoma" panose="020B0604030504040204" pitchFamily="34" charset="0"/>
              </a:rPr>
              <a:t>all’interno della camera di risaia</a:t>
            </a:r>
            <a:r>
              <a:rPr lang="it-IT" sz="1200" b="1" dirty="0">
                <a:latin typeface="Tahoma" panose="020B0604030504040204" pitchFamily="34" charset="0"/>
                <a:ea typeface="Tahoma" panose="020B0604030504040204" pitchFamily="34" charset="0"/>
                <a:cs typeface="Tahoma" panose="020B0604030504040204" pitchFamily="34" charset="0"/>
              </a:rPr>
              <a:t> </a:t>
            </a:r>
            <a:r>
              <a:rPr lang="it-IT" sz="1200" dirty="0">
                <a:latin typeface="Tahoma" panose="020B0604030504040204" pitchFamily="34" charset="0"/>
                <a:ea typeface="Tahoma" panose="020B0604030504040204" pitchFamily="34" charset="0"/>
                <a:cs typeface="Tahoma" panose="020B0604030504040204" pitchFamily="34" charset="0"/>
              </a:rPr>
              <a:t>nel quale dovrà essere garantito un livello minimo di acqua e l'inerbimento di un argine della risaia per l'intero ciclo colturale</a:t>
            </a:r>
          </a:p>
          <a:p>
            <a:pPr marL="628650" lvl="1" indent="-171450" algn="just">
              <a:buFont typeface="Wingdings" panose="05000000000000000000" pitchFamily="2" charset="2"/>
              <a:buChar char="Ø"/>
            </a:pPr>
            <a:r>
              <a:rPr lang="it-IT" sz="1200" b="1" dirty="0">
                <a:latin typeface="Tahoma" panose="020B0604030504040204" pitchFamily="34" charset="0"/>
                <a:ea typeface="Tahoma" panose="020B0604030504040204" pitchFamily="34" charset="0"/>
                <a:cs typeface="Tahoma" panose="020B0604030504040204" pitchFamily="34" charset="0"/>
              </a:rPr>
              <a:t>Sotto Azione 2.2: Destinare</a:t>
            </a:r>
            <a:r>
              <a:rPr lang="it-IT" sz="1200" dirty="0">
                <a:latin typeface="Tahoma" panose="020B0604030504040204" pitchFamily="34" charset="0"/>
                <a:ea typeface="Tahoma" panose="020B0604030504040204" pitchFamily="34" charset="0"/>
                <a:cs typeface="Tahoma" panose="020B0604030504040204" pitchFamily="34" charset="0"/>
              </a:rPr>
              <a:t> una </a:t>
            </a:r>
            <a:r>
              <a:rPr lang="it-IT" sz="1200" b="1" dirty="0">
                <a:latin typeface="Tahoma" panose="020B0604030504040204" pitchFamily="34" charset="0"/>
                <a:ea typeface="Tahoma" panose="020B0604030504040204" pitchFamily="34" charset="0"/>
                <a:cs typeface="Tahoma" panose="020B0604030504040204" pitchFamily="34" charset="0"/>
              </a:rPr>
              <a:t>porzione di superficie</a:t>
            </a:r>
            <a:r>
              <a:rPr lang="it-IT" sz="1200" dirty="0">
                <a:latin typeface="Tahoma" panose="020B0604030504040204" pitchFamily="34" charset="0"/>
                <a:ea typeface="Tahoma" panose="020B0604030504040204" pitchFamily="34" charset="0"/>
                <a:cs typeface="Tahoma" panose="020B0604030504040204" pitchFamily="34" charset="0"/>
              </a:rPr>
              <a:t>, investita a risaia nell’anno precedente, ad un’area da mantenere </a:t>
            </a:r>
            <a:r>
              <a:rPr lang="it-IT" sz="1200" b="1" dirty="0">
                <a:latin typeface="Tahoma" panose="020B0604030504040204" pitchFamily="34" charset="0"/>
                <a:ea typeface="Tahoma" panose="020B0604030504040204" pitchFamily="34" charset="0"/>
                <a:cs typeface="Tahoma" panose="020B0604030504040204" pitchFamily="34" charset="0"/>
              </a:rPr>
              <a:t>costantemente allagata e non coltivata </a:t>
            </a:r>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(NEW)</a:t>
            </a:r>
          </a:p>
          <a:p>
            <a:pPr marL="628650" lvl="1" indent="-171450" algn="just">
              <a:buFont typeface="Wingdings" panose="05000000000000000000" pitchFamily="2" charset="2"/>
              <a:buChar char="Ø"/>
            </a:pPr>
            <a:endPar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endParaRPr>
          </a:p>
          <a:p>
            <a:pPr algn="just"/>
            <a:r>
              <a:rPr lang="it-IT" sz="1200" b="1" u="sng" dirty="0">
                <a:latin typeface="Tahoma" panose="020B0604030504040204" pitchFamily="34" charset="0"/>
                <a:ea typeface="Tahoma" panose="020B0604030504040204" pitchFamily="34" charset="0"/>
                <a:cs typeface="Tahoma" panose="020B0604030504040204" pitchFamily="34" charset="0"/>
              </a:rPr>
              <a:t>TRE Impegni Aggiuntivi Facoltativi (IA</a:t>
            </a:r>
            <a:r>
              <a:rPr lang="it-IT" sz="1200" b="1" dirty="0">
                <a:latin typeface="Tahoma" panose="020B0604030504040204" pitchFamily="34" charset="0"/>
                <a:ea typeface="Tahoma" panose="020B0604030504040204" pitchFamily="34" charset="0"/>
                <a:cs typeface="Tahoma" panose="020B0604030504040204" pitchFamily="34" charset="0"/>
              </a:rPr>
              <a:t>) </a:t>
            </a:r>
            <a:r>
              <a:rPr lang="it-IT" sz="1200" dirty="0">
                <a:latin typeface="Tahoma" panose="020B0604030504040204" pitchFamily="34" charset="0"/>
                <a:ea typeface="Tahoma" panose="020B0604030504040204" pitchFamily="34" charset="0"/>
                <a:cs typeface="Tahoma" panose="020B0604030504040204" pitchFamily="34" charset="0"/>
              </a:rPr>
              <a:t>da attivare almeno 2 volte nel quinquennio anche su SOI &lt; a SOI impegno base</a:t>
            </a:r>
            <a:r>
              <a:rPr lang="it-IT" sz="1200" b="1" dirty="0">
                <a:latin typeface="Tahoma" panose="020B0604030504040204" pitchFamily="34" charset="0"/>
                <a:ea typeface="Tahoma" panose="020B0604030504040204" pitchFamily="34" charset="0"/>
                <a:cs typeface="Tahoma" panose="020B0604030504040204" pitchFamily="34" charset="0"/>
              </a:rPr>
              <a:t>:</a:t>
            </a:r>
          </a:p>
          <a:p>
            <a:pPr algn="just"/>
            <a:endParaRPr lang="it-IT" sz="1200" b="1" dirty="0">
              <a:latin typeface="Tahoma" panose="020B0604030504040204" pitchFamily="34" charset="0"/>
              <a:ea typeface="Tahoma" panose="020B0604030504040204" pitchFamily="34" charset="0"/>
              <a:cs typeface="Tahoma" panose="020B0604030504040204" pitchFamily="34" charset="0"/>
            </a:endParaRPr>
          </a:p>
          <a:p>
            <a:pPr marL="266700" indent="-266700" algn="just">
              <a:buFont typeface="Wingdings" panose="05000000000000000000" pitchFamily="2" charset="2"/>
              <a:buChar char="§"/>
            </a:pPr>
            <a:r>
              <a:rPr lang="it-IT" sz="1200" b="1" i="1" dirty="0">
                <a:latin typeface="Tahoma" panose="020B0604030504040204" pitchFamily="34" charset="0"/>
                <a:ea typeface="Tahoma" panose="020B0604030504040204" pitchFamily="34" charset="0"/>
                <a:cs typeface="Tahoma" panose="020B0604030504040204" pitchFamily="34" charset="0"/>
              </a:rPr>
              <a:t>IA.1 Mantenimento delle stoppie in campo </a:t>
            </a:r>
            <a:r>
              <a:rPr lang="it-IT" sz="1200" dirty="0">
                <a:latin typeface="Tahoma" panose="020B0604030504040204" pitchFamily="34" charset="0"/>
                <a:ea typeface="Tahoma" panose="020B0604030504040204" pitchFamily="34" charset="0"/>
                <a:cs typeface="Tahoma" panose="020B0604030504040204" pitchFamily="34" charset="0"/>
              </a:rPr>
              <a:t>nel periodo invernale fino al 28/2/anno n+1, con altezze variabili da cui viene asportata solo la parte terminale o sgranatura della sola pannocchia</a:t>
            </a:r>
          </a:p>
          <a:p>
            <a:pPr marL="266700" indent="-266700" algn="just">
              <a:buFont typeface="Wingdings" panose="05000000000000000000" pitchFamily="2" charset="2"/>
              <a:buChar char="§"/>
            </a:pPr>
            <a:r>
              <a:rPr lang="it-IT" sz="1200" b="1" i="1" dirty="0">
                <a:latin typeface="Tahoma" panose="020B0604030504040204" pitchFamily="34" charset="0"/>
                <a:ea typeface="Tahoma" panose="020B0604030504040204" pitchFamily="34" charset="0"/>
                <a:cs typeface="Tahoma" panose="020B0604030504040204" pitchFamily="34" charset="0"/>
              </a:rPr>
              <a:t>IA.2 Sommersione invernale delle risaie </a:t>
            </a:r>
            <a:r>
              <a:rPr lang="it-IT" sz="1200" u="sng" dirty="0">
                <a:latin typeface="Tahoma" panose="020B0604030504040204" pitchFamily="34" charset="0"/>
                <a:ea typeface="Tahoma" panose="020B0604030504040204" pitchFamily="34" charset="0"/>
                <a:cs typeface="Tahoma" panose="020B0604030504040204" pitchFamily="34" charset="0"/>
              </a:rPr>
              <a:t>(almeno 5 cm per almeno 60 gg </a:t>
            </a:r>
            <a:r>
              <a:rPr lang="it-IT" sz="1200" dirty="0">
                <a:latin typeface="Tahoma" panose="020B0604030504040204" pitchFamily="34" charset="0"/>
                <a:ea typeface="Tahoma" panose="020B0604030504040204" pitchFamily="34" charset="0"/>
                <a:cs typeface="Tahoma" panose="020B0604030504040204" pitchFamily="34" charset="0"/>
              </a:rPr>
              <a:t>tra la raccolta e fine febbraio n+1)</a:t>
            </a:r>
          </a:p>
          <a:p>
            <a:pPr marL="266700" indent="-266700" algn="just">
              <a:buFont typeface="Wingdings" panose="05000000000000000000" pitchFamily="2" charset="2"/>
              <a:buChar char="§"/>
            </a:pPr>
            <a:r>
              <a:rPr lang="it-IT" sz="1200" b="1" i="1" dirty="0">
                <a:latin typeface="Tahoma" panose="020B0604030504040204" pitchFamily="34" charset="0"/>
                <a:ea typeface="Tahoma" panose="020B0604030504040204" pitchFamily="34" charset="0"/>
                <a:cs typeface="Tahoma" panose="020B0604030504040204" pitchFamily="34" charset="0"/>
              </a:rPr>
              <a:t>IA.3 Controllo della vegetazione degli argini di risaia con mezzi meccanici </a:t>
            </a:r>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(NEW)</a:t>
            </a:r>
            <a:r>
              <a:rPr lang="it-IT" sz="1200" dirty="0">
                <a:solidFill>
                  <a:srgbClr val="00823B"/>
                </a:solidFill>
                <a:latin typeface="Tahoma" panose="020B0604030504040204" pitchFamily="34" charset="0"/>
                <a:ea typeface="Tahoma" panose="020B0604030504040204" pitchFamily="34" charset="0"/>
                <a:cs typeface="Tahoma" panose="020B0604030504040204" pitchFamily="34" charset="0"/>
              </a:rPr>
              <a:t>:</a:t>
            </a:r>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 </a:t>
            </a:r>
            <a:r>
              <a:rPr lang="it-IT" sz="1200" dirty="0">
                <a:latin typeface="Tahoma" panose="020B0604030504040204" pitchFamily="34" charset="0"/>
                <a:ea typeface="Tahoma" panose="020B0604030504040204" pitchFamily="34" charset="0"/>
                <a:cs typeface="Tahoma" panose="020B0604030504040204" pitchFamily="34" charset="0"/>
              </a:rPr>
              <a:t>NO erbicidi</a:t>
            </a:r>
            <a:endParaRPr lang="it-IT" sz="1600" b="1" dirty="0">
              <a:solidFill>
                <a:srgbClr val="00823B"/>
              </a:solidFill>
              <a:effectLst/>
              <a:latin typeface="Calibri" panose="020F0502020204030204" pitchFamily="34" charset="0"/>
              <a:ea typeface="Calibri" panose="020F0502020204030204" pitchFamily="34" charset="0"/>
              <a:cs typeface="Calibri" panose="020F0502020204030204" pitchFamily="34" charset="0"/>
            </a:endParaRPr>
          </a:p>
          <a:p>
            <a:pPr marL="628650" lvl="1" indent="-171450" algn="just">
              <a:buFont typeface="Arial" panose="020B0604020202020204" pitchFamily="34" charset="0"/>
              <a:buChar char="•"/>
            </a:pPr>
            <a:endPar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endParaRPr>
          </a:p>
          <a:p>
            <a:pPr algn="just"/>
            <a:r>
              <a:rPr lang="it-IT" sz="1200" dirty="0">
                <a:latin typeface="Tahoma" panose="020B0604030504040204" pitchFamily="34" charset="0"/>
                <a:ea typeface="Tahoma" panose="020B0604030504040204" pitchFamily="34" charset="0"/>
                <a:cs typeface="Tahoma" panose="020B0604030504040204" pitchFamily="34" charset="0"/>
              </a:rPr>
              <a:t>Impegni IA.1 e IA.2 NON cumulabili tra loro su stessa superficie</a:t>
            </a:r>
          </a:p>
          <a:p>
            <a:pPr algn="just"/>
            <a:r>
              <a:rPr lang="it-IT" sz="1200" dirty="0">
                <a:latin typeface="Tahoma" panose="020B0604030504040204" pitchFamily="34" charset="0"/>
                <a:ea typeface="Tahoma" panose="020B0604030504040204" pitchFamily="34" charset="0"/>
                <a:cs typeface="Tahoma" panose="020B0604030504040204" pitchFamily="34" charset="0"/>
              </a:rPr>
              <a:t>Gli impegni di Azione 1 e della Sotto azione 2.1 sono cumulabili su stessa superficie tra loro e con tutti gli impegni IA</a:t>
            </a:r>
          </a:p>
          <a:p>
            <a:pPr algn="just"/>
            <a:r>
              <a:rPr lang="it-IT" sz="1200" dirty="0">
                <a:latin typeface="Tahoma" panose="020B0604030504040204" pitchFamily="34" charset="0"/>
                <a:ea typeface="Tahoma" panose="020B0604030504040204" pitchFamily="34" charset="0"/>
                <a:cs typeface="Tahoma" panose="020B0604030504040204" pitchFamily="34" charset="0"/>
              </a:rPr>
              <a:t>Gli impegni della Sotto azione 2.2 sono cumulabili su stessa superficie SOLO con gli impegno IA.2</a:t>
            </a:r>
          </a:p>
        </p:txBody>
      </p:sp>
    </p:spTree>
    <p:extLst>
      <p:ext uri="{BB962C8B-B14F-4D97-AF65-F5344CB8AC3E}">
        <p14:creationId xmlns:p14="http://schemas.microsoft.com/office/powerpoint/2010/main" val="4676450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22 - Impegni specifici risaie </a:t>
            </a:r>
            <a:r>
              <a:rPr lang="it-IT" sz="2000" b="0" dirty="0">
                <a:solidFill>
                  <a:srgbClr val="297A38"/>
                </a:solidFill>
                <a:latin typeface="Tahoma"/>
                <a:ea typeface="Tahoma"/>
                <a:cs typeface="Tahoma"/>
              </a:rPr>
              <a:t>(2)</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80000" y="540000"/>
            <a:ext cx="8784000" cy="3754874"/>
          </a:xfrm>
          <a:prstGeom prst="rect">
            <a:avLst/>
          </a:prstGeom>
          <a:noFill/>
        </p:spPr>
        <p:txBody>
          <a:bodyPr wrap="square" rtlCol="0">
            <a:spAutoFit/>
          </a:bodyPr>
          <a:lstStyle/>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 ALTRI CRITERI DI AMMISSIBILITÀ</a:t>
            </a:r>
          </a:p>
          <a:p>
            <a:pPr algn="just"/>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algn="just"/>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algn="just"/>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algn="just"/>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algn="just"/>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algn="just"/>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algn="just"/>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algn="just"/>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algn="just"/>
            <a:endParaRPr lang="it-IT" sz="1200" u="sng" dirty="0">
              <a:latin typeface="Tahoma" panose="020B0604030504040204" pitchFamily="34" charset="0"/>
              <a:ea typeface="Tahoma" panose="020B0604030504040204" pitchFamily="34" charset="0"/>
              <a:cs typeface="Tahoma" panose="020B0604030504040204" pitchFamily="34" charset="0"/>
            </a:endParaRPr>
          </a:p>
          <a:p>
            <a:pPr algn="just">
              <a:spcAft>
                <a:spcPts val="1200"/>
              </a:spcAft>
            </a:pPr>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IMPEGNI COMUNI a tutte le Azioni</a:t>
            </a: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utilizzo dei fertilizzanti organici le cui matrici costituenti non siano ricomprese tra quelle definite ai sensi del Reg. (UE) 2019/1009</a:t>
            </a: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utilizzo dei fanghi in agricoltura e di ogni altro rifiuto recuperato in operazioni R10 ai sensi della Parte IV del D.lgs. n. 152/2006.</a:t>
            </a:r>
            <a:endParaRPr lang="it-IT" sz="1200" u="sng" dirty="0">
              <a:latin typeface="Tahoma" panose="020B0604030504040204" pitchFamily="34" charset="0"/>
              <a:ea typeface="Tahoma" panose="020B0604030504040204" pitchFamily="34" charset="0"/>
              <a:cs typeface="Tahoma" panose="020B0604030504040204" pitchFamily="34" charset="0"/>
            </a:endParaRPr>
          </a:p>
          <a:p>
            <a:pPr algn="just"/>
            <a:endParaRPr lang="it-IT" sz="1200" u="sng" dirty="0">
              <a:latin typeface="Tahoma" panose="020B0604030504040204" pitchFamily="34" charset="0"/>
              <a:ea typeface="Tahoma" panose="020B0604030504040204" pitchFamily="34" charset="0"/>
              <a:cs typeface="Tahoma" panose="020B0604030504040204" pitchFamily="34" charset="0"/>
            </a:endParaRPr>
          </a:p>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IMPEGNI: AZIONE 1 – Semina in acqua</a:t>
            </a:r>
          </a:p>
          <a:p>
            <a:pPr marL="171450" indent="-171450" algn="just">
              <a:buFont typeface="Arial" panose="020B0604020202020204" pitchFamily="34" charset="0"/>
              <a:buChar char="•"/>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 Garantire sui terreni oggetto di impegno l’esecuzione della semina in acqua</a:t>
            </a:r>
          </a:p>
        </p:txBody>
      </p:sp>
      <p:graphicFrame>
        <p:nvGraphicFramePr>
          <p:cNvPr id="2" name="Tabella 2">
            <a:extLst>
              <a:ext uri="{FF2B5EF4-FFF2-40B4-BE49-F238E27FC236}">
                <a16:creationId xmlns:a16="http://schemas.microsoft.com/office/drawing/2014/main" id="{3128003F-5213-F392-DEA3-9365B3046983}"/>
              </a:ext>
            </a:extLst>
          </p:cNvPr>
          <p:cNvGraphicFramePr>
            <a:graphicFrameLocks noGrp="1"/>
          </p:cNvGraphicFramePr>
          <p:nvPr>
            <p:extLst>
              <p:ext uri="{D42A27DB-BD31-4B8C-83A1-F6EECF244321}">
                <p14:modId xmlns:p14="http://schemas.microsoft.com/office/powerpoint/2010/main" val="362672094"/>
              </p:ext>
            </p:extLst>
          </p:nvPr>
        </p:nvGraphicFramePr>
        <p:xfrm>
          <a:off x="391667" y="848626"/>
          <a:ext cx="8360665" cy="1317611"/>
        </p:xfrm>
        <a:graphic>
          <a:graphicData uri="http://schemas.openxmlformats.org/drawingml/2006/table">
            <a:tbl>
              <a:tblPr firstRow="1" bandRow="1">
                <a:tableStyleId>{F5AB1C69-6EDB-4FF4-983F-18BD219EF322}</a:tableStyleId>
              </a:tblPr>
              <a:tblGrid>
                <a:gridCol w="1637158">
                  <a:extLst>
                    <a:ext uri="{9D8B030D-6E8A-4147-A177-3AD203B41FA5}">
                      <a16:colId xmlns:a16="http://schemas.microsoft.com/office/drawing/2014/main" val="3971765042"/>
                    </a:ext>
                  </a:extLst>
                </a:gridCol>
                <a:gridCol w="4789043">
                  <a:extLst>
                    <a:ext uri="{9D8B030D-6E8A-4147-A177-3AD203B41FA5}">
                      <a16:colId xmlns:a16="http://schemas.microsoft.com/office/drawing/2014/main" val="1769979281"/>
                    </a:ext>
                  </a:extLst>
                </a:gridCol>
                <a:gridCol w="1934464">
                  <a:extLst>
                    <a:ext uri="{9D8B030D-6E8A-4147-A177-3AD203B41FA5}">
                      <a16:colId xmlns:a16="http://schemas.microsoft.com/office/drawing/2014/main" val="1986814775"/>
                    </a:ext>
                  </a:extLst>
                </a:gridCol>
              </a:tblGrid>
              <a:tr h="371227">
                <a:tc>
                  <a:txBody>
                    <a:bodyPr/>
                    <a:lstStyle/>
                    <a:p>
                      <a:pPr algn="ctr"/>
                      <a:r>
                        <a:rPr lang="it-IT" sz="1100" dirty="0"/>
                        <a:t>Azione/Sotto azione</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it-IT" sz="1100" dirty="0"/>
                        <a:t>% Superficie </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it-IT" sz="1100" dirty="0"/>
                        <a:t>Superficie minima</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1870023772"/>
                  </a:ext>
                </a:extLst>
              </a:tr>
              <a:tr h="238646">
                <a:tc>
                  <a:txBody>
                    <a:bodyPr/>
                    <a:lstStyle/>
                    <a:p>
                      <a:pPr algn="ctr"/>
                      <a:r>
                        <a:rPr lang="it-IT" sz="1200" dirty="0"/>
                        <a:t>1</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solidFill>
                      <a:srgbClr val="DEE7D1"/>
                    </a:solidFill>
                  </a:tcPr>
                </a:tc>
                <a:tc rowSpan="2">
                  <a:txBody>
                    <a:bodyPr/>
                    <a:lstStyle/>
                    <a:p>
                      <a:pPr algn="ctr"/>
                      <a:r>
                        <a:rPr lang="it-IT" sz="1200" dirty="0">
                          <a:sym typeface="Wingdings" panose="05000000000000000000" pitchFamily="2" charset="2"/>
                        </a:rPr>
                        <a:t>Almeno il 10% della superficie aziendale coltivata a riso</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rowSpan="2">
                  <a:txBody>
                    <a:bodyPr/>
                    <a:lstStyle/>
                    <a:p>
                      <a:pPr algn="ctr"/>
                      <a:r>
                        <a:rPr lang="it-IT" sz="1200" dirty="0"/>
                        <a:t>1 ha</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968386367"/>
                  </a:ext>
                </a:extLst>
              </a:tr>
              <a:tr h="238646">
                <a:tc>
                  <a:txBody>
                    <a:bodyPr/>
                    <a:lstStyle/>
                    <a:p>
                      <a:pPr algn="ctr"/>
                      <a:r>
                        <a:rPr lang="it-IT" sz="1200" dirty="0"/>
                        <a:t>2.2</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solidFill>
                      <a:srgbClr val="DEE7D1"/>
                    </a:solidFill>
                  </a:tcPr>
                </a:tc>
                <a:tc vMerge="1">
                  <a:txBody>
                    <a:bodyPr/>
                    <a:lstStyle/>
                    <a:p>
                      <a:endParaRPr lang="it-IT" sz="1200" dirty="0">
                        <a:latin typeface="Tahoma" panose="020B0604030504040204" pitchFamily="34" charset="0"/>
                        <a:ea typeface="Tahoma" panose="020B0604030504040204" pitchFamily="34" charset="0"/>
                        <a:cs typeface="Tahoma" panose="020B0604030504040204" pitchFamily="34" charset="0"/>
                      </a:endParaRPr>
                    </a:p>
                  </a:txBody>
                  <a:tcPr/>
                </a:tc>
                <a:tc vMerge="1">
                  <a:txBody>
                    <a:bodyPr/>
                    <a:lstStyle/>
                    <a:p>
                      <a:endParaRPr lang="it-IT" sz="1200" dirty="0">
                        <a:latin typeface="Tahoma" panose="020B0604030504040204" pitchFamily="34" charset="0"/>
                        <a:ea typeface="Tahoma" panose="020B0604030504040204" pitchFamily="34" charset="0"/>
                        <a:cs typeface="Tahoma" panose="020B0604030504040204" pitchFamily="34" charset="0"/>
                      </a:endParaRPr>
                    </a:p>
                  </a:txBody>
                  <a:tcPr/>
                </a:tc>
                <a:extLst>
                  <a:ext uri="{0D108BD9-81ED-4DB2-BD59-A6C34878D82A}">
                    <a16:rowId xmlns:a16="http://schemas.microsoft.com/office/drawing/2014/main" val="2483444724"/>
                  </a:ext>
                </a:extLst>
              </a:tr>
              <a:tr h="397744">
                <a:tc>
                  <a:txBody>
                    <a:bodyPr/>
                    <a:lstStyle/>
                    <a:p>
                      <a:pPr algn="ctr"/>
                      <a:r>
                        <a:rPr lang="it-IT" sz="1200" dirty="0"/>
                        <a:t>2.2</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200" dirty="0">
                          <a:sym typeface="Wingdings" panose="05000000000000000000" pitchFamily="2" charset="2"/>
                        </a:rPr>
                        <a:t>Non superiore all’1% della superficie aziendale investita a risaia</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it-IT" sz="1200" dirty="0">
                          <a:sym typeface="Wingdings" panose="05000000000000000000" pitchFamily="2" charset="2"/>
                        </a:rPr>
                        <a:t>NON meno di 1.000 m²</a:t>
                      </a:r>
                      <a:endParaRPr lang="it-IT" sz="12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743026499"/>
                  </a:ext>
                </a:extLst>
              </a:tr>
            </a:tbl>
          </a:graphicData>
        </a:graphic>
      </p:graphicFrame>
      <p:sp>
        <p:nvSpPr>
          <p:cNvPr id="3" name="Triangolo rettangolo 2">
            <a:extLst>
              <a:ext uri="{FF2B5EF4-FFF2-40B4-BE49-F238E27FC236}">
                <a16:creationId xmlns:a16="http://schemas.microsoft.com/office/drawing/2014/main" id="{6E574AD0-4628-50E6-0362-8B9F49BA4AD3}"/>
              </a:ext>
            </a:extLst>
          </p:cNvPr>
          <p:cNvSpPr/>
          <p:nvPr/>
        </p:nvSpPr>
        <p:spPr>
          <a:xfrm rot="10800000">
            <a:off x="8424000" y="3685653"/>
            <a:ext cx="720000" cy="720000"/>
          </a:xfrm>
          <a:prstGeom prst="rtTriangle">
            <a:avLst/>
          </a:prstGeom>
          <a:solidFill>
            <a:schemeClr val="accent3">
              <a:lumMod val="40000"/>
              <a:lumOff val="60000"/>
            </a:schemeClr>
          </a:solidFill>
          <a:ln w="12700"/>
        </p:spPr>
        <p:style>
          <a:lnRef idx="3">
            <a:schemeClr val="lt1"/>
          </a:lnRef>
          <a:fillRef idx="1">
            <a:schemeClr val="accent3"/>
          </a:fillRef>
          <a:effectRef idx="1">
            <a:schemeClr val="accent3"/>
          </a:effectRef>
          <a:fontRef idx="minor">
            <a:schemeClr val="lt1"/>
          </a:fontRef>
        </p:style>
        <p:txBody>
          <a:bodyPr vert="wordArtVert" rtlCol="0" anchor="ctr"/>
          <a:lstStyle/>
          <a:p>
            <a:pPr defTabSz="0"/>
            <a:endParaRPr lang="it-IT" sz="1200" b="1" dirty="0">
              <a:solidFill>
                <a:schemeClr val="tx1"/>
              </a:solidFill>
            </a:endParaRPr>
          </a:p>
        </p:txBody>
      </p:sp>
      <p:sp>
        <p:nvSpPr>
          <p:cNvPr id="4" name="CasellaDiTesto 3">
            <a:extLst>
              <a:ext uri="{FF2B5EF4-FFF2-40B4-BE49-F238E27FC236}">
                <a16:creationId xmlns:a16="http://schemas.microsoft.com/office/drawing/2014/main" id="{860FDB0B-6851-A4BF-1A9B-79D80ADBA3FD}"/>
              </a:ext>
            </a:extLst>
          </p:cNvPr>
          <p:cNvSpPr txBox="1"/>
          <p:nvPr/>
        </p:nvSpPr>
        <p:spPr>
          <a:xfrm rot="2657238">
            <a:off x="8572469" y="3763078"/>
            <a:ext cx="622735" cy="369332"/>
          </a:xfrm>
          <a:prstGeom prst="rect">
            <a:avLst/>
          </a:prstGeom>
          <a:noFill/>
        </p:spPr>
        <p:txBody>
          <a:bodyPr wrap="none" rtlCol="0">
            <a:spAutoFit/>
          </a:bodyPr>
          <a:lstStyle/>
          <a:p>
            <a:r>
              <a:rPr lang="it-IT" b="1" dirty="0">
                <a:ln w="12700">
                  <a:solidFill>
                    <a:srgbClr val="297A38"/>
                  </a:solidFill>
                  <a:prstDash val="solid"/>
                </a:ln>
                <a:solidFill>
                  <a:srgbClr val="92D050"/>
                </a:solidFill>
              </a:rPr>
              <a:t>New</a:t>
            </a:r>
            <a:endParaRPr lang="it-IT" dirty="0">
              <a:ln w="12700">
                <a:solidFill>
                  <a:srgbClr val="297A38"/>
                </a:solidFill>
                <a:prstDash val="solid"/>
              </a:ln>
              <a:solidFill>
                <a:srgbClr val="92D050"/>
              </a:solidFill>
            </a:endParaRPr>
          </a:p>
        </p:txBody>
      </p:sp>
    </p:spTree>
    <p:extLst>
      <p:ext uri="{BB962C8B-B14F-4D97-AF65-F5344CB8AC3E}">
        <p14:creationId xmlns:p14="http://schemas.microsoft.com/office/powerpoint/2010/main" val="25325470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22 - Impegni specifici risaie </a:t>
            </a:r>
            <a:r>
              <a:rPr lang="it-IT" sz="2000" b="0" dirty="0">
                <a:solidFill>
                  <a:srgbClr val="297A38"/>
                </a:solidFill>
                <a:latin typeface="Tahoma"/>
                <a:ea typeface="Tahoma"/>
                <a:cs typeface="Tahoma"/>
              </a:rPr>
              <a:t>(3)</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80000" y="576000"/>
            <a:ext cx="8784000" cy="3954929"/>
          </a:xfrm>
          <a:prstGeom prst="rect">
            <a:avLst/>
          </a:prstGeom>
          <a:noFill/>
        </p:spPr>
        <p:txBody>
          <a:bodyPr wrap="square" rtlCol="0">
            <a:spAutoFit/>
          </a:bodyPr>
          <a:lstStyle/>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IMPEGNI: AZIONE 2 – Sotto azione 2.1 – Fossetto</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Realizzare in ogni anno del periodo di impegno, all’interno della camera di risaia, un fosso a sezione trapezoidale. Le dimensioni del fosso possono essere le seguenti:</a:t>
            </a:r>
          </a:p>
          <a:p>
            <a:pPr marL="685800" lvl="1" indent="-22860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Almeno 60 cm (base maggiore del trapezio posta in alto) di larghezza e almeno 40 cm di profondità;</a:t>
            </a:r>
          </a:p>
          <a:p>
            <a:pPr marL="685800" lvl="1" indent="-22860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Almeno 60 cm di larghezza e 60 cm di profondità;</a:t>
            </a:r>
          </a:p>
          <a:p>
            <a:pPr marL="685800" lvl="1" indent="-22860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Almeno 80 cm di larghezza e 100 cm di profondità.</a:t>
            </a:r>
          </a:p>
          <a:p>
            <a:pPr lvl="1"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Il fosso deve essere realizzato prima della sommersione iniziale della risaia nell'anno di assunzione dell'impegno e deve rimanere allagato anche durante le fasi di asciutta, nel periodo tra la sommersione iniziale della camera in primavera e il suo prosciugamento in prossimità della raccolta</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Ove necessario, il </a:t>
            </a:r>
            <a:r>
              <a:rPr lang="it-IT" sz="1200" u="sng" dirty="0">
                <a:latin typeface="Tahoma" panose="020B0604030504040204" pitchFamily="34" charset="0"/>
                <a:ea typeface="Tahoma" panose="020B0604030504040204" pitchFamily="34" charset="0"/>
                <a:cs typeface="Tahoma" panose="020B0604030504040204" pitchFamily="34" charset="0"/>
              </a:rPr>
              <a:t>fosso</a:t>
            </a:r>
            <a:r>
              <a:rPr lang="it-IT" sz="1200" dirty="0">
                <a:latin typeface="Tahoma" panose="020B0604030504040204" pitchFamily="34" charset="0"/>
                <a:ea typeface="Tahoma" panose="020B0604030504040204" pitchFamily="34" charset="0"/>
                <a:cs typeface="Tahoma" panose="020B0604030504040204" pitchFamily="34" charset="0"/>
              </a:rPr>
              <a:t> deve essere collegato a solchi secondari atti a farvi confluire l'acqua di sommersione durante le fasi di asciutta. Affinché il sostegno dell’operazione sia giustificato, il fosso deve essere appositamente realizzato allo scopo di favorire la biodiversità e quindi </a:t>
            </a:r>
            <a:r>
              <a:rPr lang="it-IT" sz="1200" u="sng" dirty="0">
                <a:latin typeface="Tahoma" panose="020B0604030504040204" pitchFamily="34" charset="0"/>
                <a:ea typeface="Tahoma" panose="020B0604030504040204" pitchFamily="34" charset="0"/>
                <a:cs typeface="Tahoma" panose="020B0604030504040204" pitchFamily="34" charset="0"/>
              </a:rPr>
              <a:t>non può coincidere con solchi adacquatori o scoline</a:t>
            </a:r>
            <a:r>
              <a:rPr lang="it-IT" sz="1200" dirty="0">
                <a:latin typeface="Tahoma" panose="020B0604030504040204" pitchFamily="34" charset="0"/>
                <a:ea typeface="Tahoma" panose="020B0604030504040204" pitchFamily="34" charset="0"/>
                <a:cs typeface="Tahoma" panose="020B0604030504040204" pitchFamily="34" charset="0"/>
              </a:rPr>
              <a:t>. La tipologia di fosso può essere differenziata per camera di risaia</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u="sng" dirty="0">
                <a:latin typeface="Tahoma" panose="020B0604030504040204" pitchFamily="34" charset="0"/>
                <a:ea typeface="Tahoma" panose="020B0604030504040204" pitchFamily="34" charset="0"/>
                <a:cs typeface="Tahoma" panose="020B0604030504040204" pitchFamily="34" charset="0"/>
              </a:rPr>
              <a:t>Mantenere inerbito </a:t>
            </a:r>
            <a:r>
              <a:rPr lang="it-IT" sz="1200" dirty="0">
                <a:latin typeface="Tahoma" panose="020B0604030504040204" pitchFamily="34" charset="0"/>
                <a:ea typeface="Tahoma" panose="020B0604030504040204" pitchFamily="34" charset="0"/>
                <a:cs typeface="Tahoma" panose="020B0604030504040204" pitchFamily="34" charset="0"/>
              </a:rPr>
              <a:t>un argine di risaia per l'intero ciclo colturale del riso, mediante semina o sviluppo della vegetazione spontanea. L’argine da mantenere inerbito deve interessare almeno un lato della camera di risaia. In caso di semina dell’argine devono essere utilizzate specie autoctone</a:t>
            </a:r>
          </a:p>
          <a:p>
            <a:pPr algn="just"/>
            <a:endParaRPr lang="it-IT" sz="11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7598556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22 - Impegni specifici risaie </a:t>
            </a:r>
            <a:r>
              <a:rPr lang="it-IT" sz="2000" b="0" dirty="0">
                <a:solidFill>
                  <a:srgbClr val="297A38"/>
                </a:solidFill>
                <a:latin typeface="Tahoma"/>
                <a:ea typeface="Tahoma"/>
                <a:cs typeface="Tahoma"/>
              </a:rPr>
              <a:t>(4)</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80000" y="576000"/>
            <a:ext cx="8784000" cy="2677656"/>
          </a:xfrm>
          <a:prstGeom prst="rect">
            <a:avLst/>
          </a:prstGeom>
          <a:noFill/>
        </p:spPr>
        <p:txBody>
          <a:bodyPr wrap="square" rtlCol="0">
            <a:spAutoFit/>
          </a:bodyPr>
          <a:lstStyle/>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IMPEGNI: AZIONE 2 – Sotto azione 2.2 – Area allagata</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Sulla superficie oggetto di impegno è vietata la coltivazione del riso e ogni altra coltivazione agricola nonché la pratica dell’acquacoltura</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La SOI deve essere mantenuta costantemente allagata nel periodo compreso tra la sommersione iniziale delle camere di risaia destinate alla produzione (primavera) e il loro prosciugamento funzionale alla raccolta (asciutta di preraccolta)</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Sulla superficie oggetto di impegno, compresi gli argini, è fatto divieto di utilizzo di fertilizzanti e prodotti fitosanitari. Il controllo della vegetazione deve essere effettuato solo con mezzi meccanici nel rispetto dei periodi di riproduzione della fauna selvatica. In assenza di sommersione sono consentite lavorazioni e operazioni di arieggiamento del suolo, al fine di prevenire fenomeni di anossia delle acque</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algn="just"/>
            <a:r>
              <a:rPr lang="it-IT" sz="1200" dirty="0">
                <a:latin typeface="Tahoma" panose="020B0604030504040204" pitchFamily="34" charset="0"/>
                <a:ea typeface="Tahoma" panose="020B0604030504040204" pitchFamily="34" charset="0"/>
                <a:cs typeface="Tahoma" panose="020B0604030504040204" pitchFamily="34" charset="0"/>
              </a:rPr>
              <a:t>NB - Al termine del periodo di impegno, per le suddette superfici non vi sono vincoli a tornare alla condizione originaria.</a:t>
            </a:r>
          </a:p>
        </p:txBody>
      </p:sp>
      <p:sp>
        <p:nvSpPr>
          <p:cNvPr id="3" name="Triangolo rettangolo 2">
            <a:extLst>
              <a:ext uri="{FF2B5EF4-FFF2-40B4-BE49-F238E27FC236}">
                <a16:creationId xmlns:a16="http://schemas.microsoft.com/office/drawing/2014/main" id="{98B0B9D0-F482-0CB4-A943-C2627E23B014}"/>
              </a:ext>
            </a:extLst>
          </p:cNvPr>
          <p:cNvSpPr/>
          <p:nvPr/>
        </p:nvSpPr>
        <p:spPr>
          <a:xfrm rot="10800000">
            <a:off x="8424000" y="1949"/>
            <a:ext cx="720000" cy="720000"/>
          </a:xfrm>
          <a:prstGeom prst="rtTriangle">
            <a:avLst/>
          </a:prstGeom>
          <a:solidFill>
            <a:schemeClr val="accent3">
              <a:lumMod val="40000"/>
              <a:lumOff val="60000"/>
            </a:schemeClr>
          </a:solidFill>
          <a:ln w="12700"/>
        </p:spPr>
        <p:style>
          <a:lnRef idx="3">
            <a:schemeClr val="lt1"/>
          </a:lnRef>
          <a:fillRef idx="1">
            <a:schemeClr val="accent3"/>
          </a:fillRef>
          <a:effectRef idx="1">
            <a:schemeClr val="accent3"/>
          </a:effectRef>
          <a:fontRef idx="minor">
            <a:schemeClr val="lt1"/>
          </a:fontRef>
        </p:style>
        <p:txBody>
          <a:bodyPr vert="wordArtVert" rtlCol="0" anchor="ctr"/>
          <a:lstStyle/>
          <a:p>
            <a:pPr defTabSz="0"/>
            <a:endParaRPr lang="it-IT" sz="1200" b="1" dirty="0">
              <a:solidFill>
                <a:schemeClr val="tx1"/>
              </a:solidFill>
            </a:endParaRPr>
          </a:p>
        </p:txBody>
      </p:sp>
      <p:sp>
        <p:nvSpPr>
          <p:cNvPr id="4" name="CasellaDiTesto 3">
            <a:extLst>
              <a:ext uri="{FF2B5EF4-FFF2-40B4-BE49-F238E27FC236}">
                <a16:creationId xmlns:a16="http://schemas.microsoft.com/office/drawing/2014/main" id="{A6EF5E00-034F-E520-F79F-D8B11E5C5513}"/>
              </a:ext>
            </a:extLst>
          </p:cNvPr>
          <p:cNvSpPr txBox="1"/>
          <p:nvPr/>
        </p:nvSpPr>
        <p:spPr>
          <a:xfrm rot="2657238">
            <a:off x="8572469" y="79374"/>
            <a:ext cx="622735" cy="369332"/>
          </a:xfrm>
          <a:prstGeom prst="rect">
            <a:avLst/>
          </a:prstGeom>
          <a:noFill/>
        </p:spPr>
        <p:txBody>
          <a:bodyPr wrap="none" rtlCol="0">
            <a:spAutoFit/>
          </a:bodyPr>
          <a:lstStyle/>
          <a:p>
            <a:r>
              <a:rPr lang="it-IT" b="1" dirty="0">
                <a:ln w="12700">
                  <a:solidFill>
                    <a:srgbClr val="297A38"/>
                  </a:solidFill>
                  <a:prstDash val="solid"/>
                </a:ln>
                <a:solidFill>
                  <a:srgbClr val="92D050"/>
                </a:solidFill>
              </a:rPr>
              <a:t>New</a:t>
            </a:r>
            <a:endParaRPr lang="it-IT" dirty="0">
              <a:ln w="12700">
                <a:solidFill>
                  <a:srgbClr val="297A38"/>
                </a:solidFill>
                <a:prstDash val="solid"/>
              </a:ln>
              <a:solidFill>
                <a:srgbClr val="92D050"/>
              </a:solidFill>
            </a:endParaRPr>
          </a:p>
        </p:txBody>
      </p:sp>
    </p:spTree>
    <p:extLst>
      <p:ext uri="{BB962C8B-B14F-4D97-AF65-F5344CB8AC3E}">
        <p14:creationId xmlns:p14="http://schemas.microsoft.com/office/powerpoint/2010/main" val="29896814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179999" y="147600"/>
            <a:ext cx="8625333"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28 – M</a:t>
            </a: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antenimento forestazione/imboschimento </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(1)</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80000" y="2550623"/>
            <a:ext cx="8784000" cy="461665"/>
          </a:xfrm>
          <a:prstGeom prst="rect">
            <a:avLst/>
          </a:prstGeom>
          <a:noFill/>
        </p:spPr>
        <p:txBody>
          <a:bodyPr wrap="square" rtlCol="0">
            <a:spAutoFit/>
          </a:bodyPr>
          <a:lstStyle/>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Finalità: </a:t>
            </a:r>
            <a:r>
              <a:rPr lang="it-IT" sz="1200" dirty="0">
                <a:latin typeface="Tahoma" panose="020B0604030504040204" pitchFamily="34" charset="0"/>
                <a:ea typeface="Tahoma" panose="020B0604030504040204" pitchFamily="34" charset="0"/>
                <a:cs typeface="Tahoma" panose="020B0604030504040204" pitchFamily="34" charset="0"/>
              </a:rPr>
              <a:t>Incrementare l’assorbimento e lo </a:t>
            </a:r>
            <a:r>
              <a:rPr lang="it-IT" sz="1200" u="sng" dirty="0">
                <a:latin typeface="Tahoma" panose="020B0604030504040204" pitchFamily="34" charset="0"/>
                <a:ea typeface="Tahoma" panose="020B0604030504040204" pitchFamily="34" charset="0"/>
                <a:cs typeface="Tahoma" panose="020B0604030504040204" pitchFamily="34" charset="0"/>
              </a:rPr>
              <a:t>stoccaggio del carbonio</a:t>
            </a:r>
            <a:r>
              <a:rPr lang="it-IT" sz="1200" dirty="0">
                <a:latin typeface="Tahoma" panose="020B0604030504040204" pitchFamily="34" charset="0"/>
                <a:ea typeface="Tahoma" panose="020B0604030504040204" pitchFamily="34" charset="0"/>
                <a:cs typeface="Tahoma" panose="020B0604030504040204" pitchFamily="34" charset="0"/>
              </a:rPr>
              <a:t>, nei soprassuoli, nel suolo e nella biomassa legnosa e a migliorare la </a:t>
            </a:r>
            <a:r>
              <a:rPr lang="it-IT" sz="1200" u="sng" dirty="0">
                <a:latin typeface="Tahoma" panose="020B0604030504040204" pitchFamily="34" charset="0"/>
                <a:ea typeface="Tahoma" panose="020B0604030504040204" pitchFamily="34" charset="0"/>
                <a:cs typeface="Tahoma" panose="020B0604030504040204" pitchFamily="34" charset="0"/>
              </a:rPr>
              <a:t>conservazione della biodiversità</a:t>
            </a:r>
            <a:r>
              <a:rPr lang="it-IT" sz="1200" dirty="0">
                <a:latin typeface="Tahoma" panose="020B0604030504040204" pitchFamily="34" charset="0"/>
                <a:ea typeface="Tahoma" panose="020B0604030504040204" pitchFamily="34" charset="0"/>
                <a:cs typeface="Tahoma" panose="020B0604030504040204" pitchFamily="34" charset="0"/>
              </a:rPr>
              <a:t> forestale</a:t>
            </a:r>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p:txBody>
      </p:sp>
      <p:sp>
        <p:nvSpPr>
          <p:cNvPr id="2" name="CasellaDiTesto 1">
            <a:extLst>
              <a:ext uri="{FF2B5EF4-FFF2-40B4-BE49-F238E27FC236}">
                <a16:creationId xmlns:a16="http://schemas.microsoft.com/office/drawing/2014/main" id="{072FE5A7-23D5-CCB2-5357-0D7CEE1D9DD4}"/>
              </a:ext>
            </a:extLst>
          </p:cNvPr>
          <p:cNvSpPr txBox="1"/>
          <p:nvPr/>
        </p:nvSpPr>
        <p:spPr>
          <a:xfrm>
            <a:off x="612000" y="810502"/>
            <a:ext cx="7920000" cy="1384995"/>
          </a:xfrm>
          <a:prstGeom prst="rect">
            <a:avLst/>
          </a:prstGeom>
          <a:solidFill>
            <a:srgbClr val="00B050"/>
          </a:solidFill>
        </p:spPr>
        <p:txBody>
          <a:bodyPr wrap="square">
            <a:spAutoFit/>
          </a:bodyPr>
          <a:lstStyle/>
          <a:p>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SRA attivata con le seguenti Azioni/Sotto azioni:</a:t>
            </a:r>
          </a:p>
          <a:p>
            <a:pPr marL="171450" indent="-171450">
              <a:buFont typeface="Arial" panose="020B0604020202020204" pitchFamily="34" charset="0"/>
              <a:buChar char="•"/>
            </a:pPr>
            <a:endParaRPr lang="it-IT"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171450" indent="-171450">
              <a:buFont typeface="Wingdings" panose="05000000000000000000" pitchFamily="2" charset="2"/>
              <a:buChar char="q"/>
            </a:pPr>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Azione 28. 2– Mantenimento impianto di arboricoltura a ciclo breve o medio lungo su superfici agricole</a:t>
            </a:r>
          </a:p>
          <a:p>
            <a:pPr marL="628650" lvl="1" indent="-171450">
              <a:buFont typeface="Courier New" panose="02070309020205020404" pitchFamily="49" charset="0"/>
              <a:buChar char="o"/>
            </a:pPr>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Sotto Azione 28.2  – Tipologia B (impianti a ciclo medio lungo)</a:t>
            </a:r>
          </a:p>
          <a:p>
            <a:pPr marL="171450" indent="-171450">
              <a:buFont typeface="Wingdings" panose="05000000000000000000" pitchFamily="2" charset="2"/>
              <a:buChar char="q"/>
            </a:pPr>
            <a:endParaRPr lang="it-IT"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171450" indent="-171450">
              <a:buFont typeface="Wingdings" panose="05000000000000000000" pitchFamily="2" charset="2"/>
              <a:buChar char="q"/>
            </a:pPr>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Azione 28. 5– Mantenimento impianto di arboricoltura a ciclo breve o medio lungo su superfici NON agricole</a:t>
            </a:r>
          </a:p>
          <a:p>
            <a:pPr marL="628650" lvl="1" indent="-171450">
              <a:buFont typeface="Courier New" panose="02070309020205020404" pitchFamily="49" charset="0"/>
              <a:buChar char="o"/>
            </a:pPr>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Sotto Azione 28.5  – Tipologia B (impianti a ciclo medio lungo)</a:t>
            </a:r>
          </a:p>
        </p:txBody>
      </p:sp>
      <p:sp>
        <p:nvSpPr>
          <p:cNvPr id="3" name="Rettangolo 2">
            <a:extLst>
              <a:ext uri="{FF2B5EF4-FFF2-40B4-BE49-F238E27FC236}">
                <a16:creationId xmlns:a16="http://schemas.microsoft.com/office/drawing/2014/main" id="{15E4AD74-55C9-73DB-D587-8F2474D8CB98}"/>
              </a:ext>
            </a:extLst>
          </p:cNvPr>
          <p:cNvSpPr/>
          <p:nvPr/>
        </p:nvSpPr>
        <p:spPr>
          <a:xfrm>
            <a:off x="432000" y="756000"/>
            <a:ext cx="8280000" cy="14940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bg1"/>
              </a:solidFill>
            </a:endParaRPr>
          </a:p>
        </p:txBody>
      </p:sp>
    </p:spTree>
    <p:extLst>
      <p:ext uri="{BB962C8B-B14F-4D97-AF65-F5344CB8AC3E}">
        <p14:creationId xmlns:p14="http://schemas.microsoft.com/office/powerpoint/2010/main" val="38738429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179999" y="147600"/>
            <a:ext cx="8625333"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28 – M</a:t>
            </a: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antenimento forestazione/imboschimento </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(2)</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80000" y="576000"/>
            <a:ext cx="8784000" cy="276999"/>
          </a:xfrm>
          <a:prstGeom prst="rect">
            <a:avLst/>
          </a:prstGeom>
          <a:noFill/>
        </p:spPr>
        <p:txBody>
          <a:bodyPr wrap="square" rtlCol="0">
            <a:spAutoFit/>
          </a:bodyPr>
          <a:lstStyle/>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 ALTRI CRITERI DI AMMISSIBILITÀ</a:t>
            </a:r>
          </a:p>
        </p:txBody>
      </p:sp>
      <p:graphicFrame>
        <p:nvGraphicFramePr>
          <p:cNvPr id="2" name="Tabella 2">
            <a:extLst>
              <a:ext uri="{FF2B5EF4-FFF2-40B4-BE49-F238E27FC236}">
                <a16:creationId xmlns:a16="http://schemas.microsoft.com/office/drawing/2014/main" id="{CB188CD4-DF16-5754-2AC4-1074B91F251C}"/>
              </a:ext>
            </a:extLst>
          </p:cNvPr>
          <p:cNvGraphicFramePr>
            <a:graphicFrameLocks noGrp="1"/>
          </p:cNvGraphicFramePr>
          <p:nvPr>
            <p:extLst>
              <p:ext uri="{D42A27DB-BD31-4B8C-83A1-F6EECF244321}">
                <p14:modId xmlns:p14="http://schemas.microsoft.com/office/powerpoint/2010/main" val="1786012055"/>
              </p:ext>
            </p:extLst>
          </p:nvPr>
        </p:nvGraphicFramePr>
        <p:xfrm>
          <a:off x="270932" y="1098549"/>
          <a:ext cx="8693069" cy="2827185"/>
        </p:xfrm>
        <a:graphic>
          <a:graphicData uri="http://schemas.openxmlformats.org/drawingml/2006/table">
            <a:tbl>
              <a:tblPr firstRow="1" bandRow="1">
                <a:tableStyleId>{F5AB1C69-6EDB-4FF4-983F-18BD219EF322}</a:tableStyleId>
              </a:tblPr>
              <a:tblGrid>
                <a:gridCol w="1112507">
                  <a:extLst>
                    <a:ext uri="{9D8B030D-6E8A-4147-A177-3AD203B41FA5}">
                      <a16:colId xmlns:a16="http://schemas.microsoft.com/office/drawing/2014/main" val="2415095834"/>
                    </a:ext>
                  </a:extLst>
                </a:gridCol>
                <a:gridCol w="2621294">
                  <a:extLst>
                    <a:ext uri="{9D8B030D-6E8A-4147-A177-3AD203B41FA5}">
                      <a16:colId xmlns:a16="http://schemas.microsoft.com/office/drawing/2014/main" val="908484168"/>
                    </a:ext>
                  </a:extLst>
                </a:gridCol>
                <a:gridCol w="2023534">
                  <a:extLst>
                    <a:ext uri="{9D8B030D-6E8A-4147-A177-3AD203B41FA5}">
                      <a16:colId xmlns:a16="http://schemas.microsoft.com/office/drawing/2014/main" val="2530105454"/>
                    </a:ext>
                  </a:extLst>
                </a:gridCol>
                <a:gridCol w="1467867">
                  <a:extLst>
                    <a:ext uri="{9D8B030D-6E8A-4147-A177-3AD203B41FA5}">
                      <a16:colId xmlns:a16="http://schemas.microsoft.com/office/drawing/2014/main" val="1686978396"/>
                    </a:ext>
                  </a:extLst>
                </a:gridCol>
                <a:gridCol w="1467867">
                  <a:extLst>
                    <a:ext uri="{9D8B030D-6E8A-4147-A177-3AD203B41FA5}">
                      <a16:colId xmlns:a16="http://schemas.microsoft.com/office/drawing/2014/main" val="3663655855"/>
                    </a:ext>
                  </a:extLst>
                </a:gridCol>
              </a:tblGrid>
              <a:tr h="464985">
                <a:tc>
                  <a:txBody>
                    <a:bodyPr/>
                    <a:lstStyle/>
                    <a:p>
                      <a:pPr algn="ctr"/>
                      <a:r>
                        <a:rPr lang="it-IT" sz="1100" dirty="0"/>
                        <a:t>Azione/</a:t>
                      </a:r>
                    </a:p>
                    <a:p>
                      <a:pPr algn="ctr"/>
                      <a:r>
                        <a:rPr lang="it-IT" sz="1100" dirty="0"/>
                        <a:t>Sotto azione</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it-IT" sz="1100" dirty="0"/>
                        <a:t>Impianto realizzato  con</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it-IT" sz="1100" dirty="0"/>
                        <a:t>Caratteristiche dell’impianto</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it-IT" sz="1100" dirty="0"/>
                        <a:t>Presenza piano di mantenimento</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algn="ctr"/>
                      <a:r>
                        <a:rPr lang="it-IT" sz="1100" dirty="0"/>
                        <a:t>Tipologia premi </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3722480846"/>
                  </a:ext>
                </a:extLst>
              </a:tr>
              <a:tr h="1195676">
                <a:tc>
                  <a:txBody>
                    <a:bodyPr/>
                    <a:lstStyle/>
                    <a:p>
                      <a:r>
                        <a:rPr lang="it-IT" sz="1100" dirty="0"/>
                        <a:t>28.2</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171450" indent="-171450">
                        <a:buFont typeface="Courier New" panose="02070309020205020404" pitchFamily="49" charset="0"/>
                        <a:buChar char="o"/>
                      </a:pPr>
                      <a:r>
                        <a:rPr lang="it-IT" sz="1100" dirty="0"/>
                        <a:t>SRD05 (Azione 2) PSP 2023-2027</a:t>
                      </a:r>
                    </a:p>
                    <a:p>
                      <a:pPr marL="171450" indent="-171450">
                        <a:buFont typeface="Courier New" panose="02070309020205020404" pitchFamily="49" charset="0"/>
                        <a:buChar char="o"/>
                      </a:pPr>
                      <a:endParaRPr lang="it-IT" sz="1100" dirty="0"/>
                    </a:p>
                    <a:p>
                      <a:pPr marL="171450" indent="-171450">
                        <a:buFont typeface="Courier New" panose="02070309020205020404" pitchFamily="49" charset="0"/>
                        <a:buChar char="o"/>
                      </a:pPr>
                      <a:r>
                        <a:rPr lang="it-IT" sz="1100" dirty="0"/>
                        <a:t>Op. 8.1.01 tipologia B1 PSR 2014-2022 collaudati a partire dal 2022 (NON richiesto in Op. 8.1.02)</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tc rowSpan="2">
                  <a:txBody>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lang="it-IT" sz="1100" dirty="0"/>
                    </a:p>
                    <a:p>
                      <a:pPr marL="0" marR="0" lvl="0" indent="0" algn="just" defTabSz="914400" eaLnBrk="1" fontAlgn="auto" latinLnBrk="0" hangingPunct="1">
                        <a:lnSpc>
                          <a:spcPct val="100000"/>
                        </a:lnSpc>
                        <a:spcBef>
                          <a:spcPts val="0"/>
                        </a:spcBef>
                        <a:spcAft>
                          <a:spcPts val="0"/>
                        </a:spcAft>
                        <a:buClrTx/>
                        <a:buSzTx/>
                        <a:buFontTx/>
                        <a:buNone/>
                        <a:tabLst/>
                        <a:defRPr/>
                      </a:pPr>
                      <a:r>
                        <a:rPr lang="it-IT" sz="1100" dirty="0"/>
                        <a:t>Superficie minima: uguale a quella collaudata con il corrispondente intervento strutturale </a:t>
                      </a:r>
                    </a:p>
                    <a:p>
                      <a:pPr marL="0" marR="0" lvl="0" indent="0" algn="just" defTabSz="914400" eaLnBrk="1" fontAlgn="auto" latinLnBrk="0" hangingPunct="1">
                        <a:lnSpc>
                          <a:spcPct val="100000"/>
                        </a:lnSpc>
                        <a:spcBef>
                          <a:spcPts val="0"/>
                        </a:spcBef>
                        <a:spcAft>
                          <a:spcPts val="0"/>
                        </a:spcAft>
                        <a:buClrTx/>
                        <a:buSzTx/>
                        <a:buFontTx/>
                        <a:buNone/>
                        <a:tabLst/>
                        <a:defRPr/>
                      </a:pPr>
                      <a:endParaRPr lang="it-IT" sz="1100" dirty="0"/>
                    </a:p>
                    <a:p>
                      <a:pPr marL="0" marR="0" lvl="0" indent="0" algn="just" defTabSz="914400" eaLnBrk="1" fontAlgn="auto" latinLnBrk="0" hangingPunct="1">
                        <a:lnSpc>
                          <a:spcPct val="100000"/>
                        </a:lnSpc>
                        <a:spcBef>
                          <a:spcPts val="0"/>
                        </a:spcBef>
                        <a:spcAft>
                          <a:spcPts val="0"/>
                        </a:spcAft>
                        <a:buClrTx/>
                        <a:buSzTx/>
                        <a:buFontTx/>
                        <a:buNone/>
                        <a:tabLst/>
                        <a:defRPr/>
                      </a:pPr>
                      <a:r>
                        <a:rPr lang="it-IT" sz="1100" dirty="0"/>
                        <a:t>L’impianto deve rispettare tutte le condizioni di ammissibilità relative agli investimenti strutturali di riferimento</a:t>
                      </a:r>
                    </a:p>
                    <a:p>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tc rowSpan="2">
                  <a:txBody>
                    <a:bodyPr/>
                    <a:lstStyle/>
                    <a:p>
                      <a:pPr marL="0" indent="0">
                        <a:buFont typeface="Wingdings" panose="05000000000000000000" pitchFamily="2" charset="2"/>
                        <a:buNone/>
                      </a:pPr>
                      <a:r>
                        <a:rPr lang="it-IT" sz="1100" dirty="0"/>
                        <a:t>Obbligatoria la sua presenza al momento della presentazione della domanda di sostegno di SRA 28</a:t>
                      </a:r>
                    </a:p>
                    <a:p>
                      <a:pPr marL="0" indent="0">
                        <a:buFont typeface="Wingdings" panose="05000000000000000000" pitchFamily="2" charset="2"/>
                        <a:buNone/>
                      </a:pPr>
                      <a:endParaRPr lang="it-IT" sz="1100" dirty="0"/>
                    </a:p>
                    <a:p>
                      <a:pPr marL="0" indent="0">
                        <a:buFont typeface="Wingdings" panose="05000000000000000000" pitchFamily="2" charset="2"/>
                        <a:buNone/>
                      </a:pPr>
                      <a:r>
                        <a:rPr lang="it-IT" sz="1100" dirty="0"/>
                        <a:t>Piano redatto da un tecnico abilitato</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0" indent="0">
                        <a:buFont typeface="Wingdings" panose="05000000000000000000" pitchFamily="2" charset="2"/>
                        <a:buNone/>
                      </a:pPr>
                      <a:r>
                        <a:rPr lang="it-IT" sz="1100" u="sng" dirty="0"/>
                        <a:t>Premio per mancato reddito</a:t>
                      </a:r>
                      <a:r>
                        <a:rPr lang="it-IT" sz="1100" dirty="0"/>
                        <a:t>: </a:t>
                      </a:r>
                    </a:p>
                    <a:p>
                      <a:pPr marL="171450" indent="-171450">
                        <a:buFont typeface="Courier New" panose="02070309020205020404" pitchFamily="49" charset="0"/>
                        <a:buChar char="o"/>
                      </a:pPr>
                      <a:r>
                        <a:rPr lang="it-IT" sz="1100" dirty="0"/>
                        <a:t>10 anni</a:t>
                      </a:r>
                    </a:p>
                    <a:p>
                      <a:pPr marL="171450" indent="-171450">
                        <a:buFont typeface="Courier New" panose="02070309020205020404" pitchFamily="49" charset="0"/>
                        <a:buChar char="o"/>
                      </a:pPr>
                      <a:r>
                        <a:rPr lang="it-IT" sz="1100" dirty="0"/>
                        <a:t>5 anni con piante </a:t>
                      </a:r>
                      <a:r>
                        <a:rPr lang="it-IT" sz="1100" dirty="0" err="1"/>
                        <a:t>micorizzate</a:t>
                      </a:r>
                      <a:endParaRPr lang="it-IT" sz="1100" dirty="0"/>
                    </a:p>
                    <a:p>
                      <a:endParaRPr lang="it-IT" sz="1100" dirty="0"/>
                    </a:p>
                    <a:p>
                      <a:pPr marL="0" indent="0">
                        <a:buFont typeface="Wingdings" panose="05000000000000000000" pitchFamily="2" charset="2"/>
                        <a:buNone/>
                      </a:pPr>
                      <a:r>
                        <a:rPr lang="it-IT" sz="1100" u="sng" dirty="0"/>
                        <a:t>Premio per manutenzione</a:t>
                      </a:r>
                      <a:r>
                        <a:rPr lang="it-IT" sz="1100" dirty="0"/>
                        <a:t>: 5 anni</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2810228666"/>
                  </a:ext>
                </a:extLst>
              </a:tr>
              <a:tr h="647658">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it-IT" sz="1100" dirty="0"/>
                        <a:t>28.5</a:t>
                      </a:r>
                    </a:p>
                    <a:p>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tc>
                  <a:txBody>
                    <a:bodyPr/>
                    <a:lstStyle/>
                    <a:p>
                      <a:pPr marL="171450" indent="-171450">
                        <a:buFont typeface="Courier New" panose="02070309020205020404" pitchFamily="49" charset="0"/>
                        <a:buChar char="o"/>
                      </a:pPr>
                      <a:r>
                        <a:rPr lang="it-IT" sz="1100" dirty="0"/>
                        <a:t>SRD10 (Azione 2) PSP 2023-2027</a:t>
                      </a:r>
                    </a:p>
                    <a:p>
                      <a:pPr marL="171450" indent="-171450">
                        <a:buFont typeface="Courier New" panose="02070309020205020404" pitchFamily="49" charset="0"/>
                        <a:buChar char="o"/>
                      </a:pPr>
                      <a:endParaRPr lang="it-IT" sz="1100" dirty="0"/>
                    </a:p>
                    <a:p>
                      <a:pPr marL="171450" indent="-171450">
                        <a:buFont typeface="Courier New" panose="02070309020205020404" pitchFamily="49" charset="0"/>
                        <a:buChar char="o"/>
                      </a:pPr>
                      <a:r>
                        <a:rPr lang="it-IT" sz="1100" dirty="0"/>
                        <a:t>Op. 8.1.01 tipologia B2 PSR 2014-2022 collaudati a partire dal 2022 (NON richiesto in Op. 8.1.02)</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tc vMerge="1">
                  <a:txBody>
                    <a:bodyPr/>
                    <a:lstStyle/>
                    <a:p>
                      <a:endParaRPr lang="it-IT" sz="1100" dirty="0">
                        <a:latin typeface="Tahoma" panose="020B0604030504040204" pitchFamily="34" charset="0"/>
                        <a:ea typeface="Tahoma" panose="020B0604030504040204" pitchFamily="34" charset="0"/>
                        <a:cs typeface="Tahoma" panose="020B0604030504040204" pitchFamily="34" charset="0"/>
                      </a:endParaRPr>
                    </a:p>
                  </a:txBody>
                  <a:tcPr/>
                </a:tc>
                <a:tc vMerge="1">
                  <a:txBody>
                    <a:bodyPr/>
                    <a:lstStyle/>
                    <a:p>
                      <a:pPr marL="0" indent="0">
                        <a:buFont typeface="Wingdings" panose="05000000000000000000" pitchFamily="2" charset="2"/>
                        <a:buNone/>
                      </a:pPr>
                      <a:endParaRPr lang="it-IT" sz="1100" dirty="0">
                        <a:latin typeface="Tahoma" panose="020B0604030504040204" pitchFamily="34" charset="0"/>
                        <a:ea typeface="Tahoma" panose="020B0604030504040204" pitchFamily="34" charset="0"/>
                        <a:cs typeface="Tahoma" panose="020B0604030504040204" pitchFamily="34" charset="0"/>
                      </a:endParaRPr>
                    </a:p>
                  </a:txBody>
                  <a:tcPr/>
                </a:tc>
                <a:tc>
                  <a:txBody>
                    <a:bodyPr/>
                    <a:lstStyle/>
                    <a:p>
                      <a:pPr marL="0" indent="0">
                        <a:buFont typeface="Wingdings" panose="05000000000000000000" pitchFamily="2" charset="2"/>
                        <a:buNone/>
                      </a:pPr>
                      <a:r>
                        <a:rPr lang="it-IT" sz="1100" u="sng" dirty="0"/>
                        <a:t>Premio per manutenzione</a:t>
                      </a:r>
                      <a:r>
                        <a:rPr lang="it-IT" sz="1100" dirty="0"/>
                        <a:t>: 5 anni</a:t>
                      </a:r>
                      <a:endParaRPr lang="it-IT" sz="1100" dirty="0">
                        <a:latin typeface="Tahoma" panose="020B0604030504040204" pitchFamily="34" charset="0"/>
                        <a:ea typeface="Tahoma" panose="020B0604030504040204" pitchFamily="34" charset="0"/>
                        <a:cs typeface="Tahoma" panose="020B0604030504040204" pitchFamily="34" charset="0"/>
                      </a:endParaRPr>
                    </a:p>
                  </a:txBody>
                  <a:tcPr anchor="ctr"/>
                </a:tc>
                <a:extLst>
                  <a:ext uri="{0D108BD9-81ED-4DB2-BD59-A6C34878D82A}">
                    <a16:rowId xmlns:a16="http://schemas.microsoft.com/office/drawing/2014/main" val="3445399125"/>
                  </a:ext>
                </a:extLst>
              </a:tr>
            </a:tbl>
          </a:graphicData>
        </a:graphic>
      </p:graphicFrame>
    </p:spTree>
    <p:extLst>
      <p:ext uri="{BB962C8B-B14F-4D97-AF65-F5344CB8AC3E}">
        <p14:creationId xmlns:p14="http://schemas.microsoft.com/office/powerpoint/2010/main" val="224408121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179999" y="147600"/>
            <a:ext cx="8625333"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28 – M</a:t>
            </a: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antenimento forestazione/imboschimento </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(2)</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80000" y="576000"/>
            <a:ext cx="8784000" cy="2862322"/>
          </a:xfrm>
          <a:prstGeom prst="rect">
            <a:avLst/>
          </a:prstGeom>
          <a:noFill/>
        </p:spPr>
        <p:txBody>
          <a:bodyPr wrap="square" rtlCol="0">
            <a:spAutoFit/>
          </a:bodyPr>
          <a:lstStyle/>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IMPEGNI</a:t>
            </a:r>
          </a:p>
          <a:p>
            <a:pPr algn="just"/>
            <a:endParaRPr lang="it-IT" sz="1200" b="1"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Realizzare le operazioni di mantenimento conformemente a quanto indicato nel “Piano di mantenimento” con le modalità e le tempistiche definite nel bando</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Non modificare e mantenere la natura degli impianti e della superficie oggetto di intervento per l’intero periodo di impegno, tranne per casi debitamente giustificati e riconosciuti dall’AdG competente</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Ripristinare le fallanze con le modalità e le tempistiche previste nel bando</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Non effettuare attività di pascolamento</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Non realizzare innesti, tagli di ceduazione, tagli anticipati, potature finalizzate a produzione da frutto</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Compilare e aggiornare il registro delle operazioni colturali per l'intero periodo di impegno</a:t>
            </a:r>
          </a:p>
        </p:txBody>
      </p:sp>
    </p:spTree>
    <p:extLst>
      <p:ext uri="{BB962C8B-B14F-4D97-AF65-F5344CB8AC3E}">
        <p14:creationId xmlns:p14="http://schemas.microsoft.com/office/powerpoint/2010/main" val="1382143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0" y="102870"/>
            <a:ext cx="9144000" cy="382156"/>
          </a:xfrm>
          <a:prstGeom prst="rect">
            <a:avLst/>
          </a:prstGeom>
        </p:spPr>
        <p:txBody>
          <a:bodyPr vert="horz" wrap="square" lIns="0" tIns="12700" rIns="0" bIns="0" rtlCol="0">
            <a:spAutoFit/>
          </a:bodyPr>
          <a:lstStyle/>
          <a:p>
            <a:pPr marL="49530" algn="ctr">
              <a:lnSpc>
                <a:spcPct val="100000"/>
              </a:lnSpc>
              <a:spcBef>
                <a:spcPts val="100"/>
              </a:spcBef>
            </a:pPr>
            <a:r>
              <a:rPr lang="it-IT" sz="2400" dirty="0">
                <a:latin typeface="Tahoma" panose="020B0604030504040204" pitchFamily="34" charset="0"/>
                <a:ea typeface="Tahoma" panose="020B0604030504040204" pitchFamily="34" charset="0"/>
                <a:cs typeface="Tahoma" panose="020B0604030504040204" pitchFamily="34" charset="0"/>
              </a:rPr>
              <a:t>OBIETTIVI SPECIFICI  (OS) art. 6, Reg. (UE) 2021/2115</a:t>
            </a:r>
            <a:endParaRPr sz="2400" dirty="0">
              <a:latin typeface="Tahoma" panose="020B0604030504040204" pitchFamily="34" charset="0"/>
              <a:ea typeface="Tahoma" panose="020B0604030504040204" pitchFamily="34" charset="0"/>
              <a:cs typeface="Tahoma" panose="020B0604030504040204" pitchFamily="34" charset="0"/>
            </a:endParaRPr>
          </a:p>
        </p:txBody>
      </p:sp>
      <p:sp>
        <p:nvSpPr>
          <p:cNvPr id="29" name="object 29"/>
          <p:cNvSpPr/>
          <p:nvPr/>
        </p:nvSpPr>
        <p:spPr>
          <a:xfrm>
            <a:off x="435863" y="4794503"/>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30" name="object 30"/>
          <p:cNvSpPr txBox="1"/>
          <p:nvPr/>
        </p:nvSpPr>
        <p:spPr>
          <a:xfrm>
            <a:off x="435863" y="872275"/>
            <a:ext cx="8317372" cy="382797"/>
          </a:xfrm>
          <a:prstGeom prst="rect">
            <a:avLst/>
          </a:prstGeom>
        </p:spPr>
        <p:txBody>
          <a:bodyPr vert="horz" wrap="square" lIns="0" tIns="13335" rIns="0" bIns="0" rtlCol="0">
            <a:spAutoFit/>
          </a:bodyPr>
          <a:lstStyle/>
          <a:p>
            <a:pPr marL="12700" marR="214629">
              <a:lnSpc>
                <a:spcPct val="100000"/>
              </a:lnSpc>
              <a:spcBef>
                <a:spcPts val="10"/>
              </a:spcBef>
            </a:pPr>
            <a:r>
              <a:rPr lang="it-IT" sz="1600" b="1" spc="-140" dirty="0">
                <a:solidFill>
                  <a:srgbClr val="218921"/>
                </a:solidFill>
                <a:latin typeface="Arial"/>
                <a:cs typeface="Arial"/>
              </a:rPr>
              <a:t> </a:t>
            </a:r>
          </a:p>
          <a:p>
            <a:endParaRPr lang="it-IT" sz="800" b="1" spc="-35" dirty="0">
              <a:solidFill>
                <a:srgbClr val="218921"/>
              </a:solidFill>
              <a:latin typeface="Arial"/>
              <a:cs typeface="Arial"/>
            </a:endParaRPr>
          </a:p>
        </p:txBody>
      </p:sp>
      <p:sp>
        <p:nvSpPr>
          <p:cNvPr id="6" name="object 30">
            <a:extLst>
              <a:ext uri="{FF2B5EF4-FFF2-40B4-BE49-F238E27FC236}">
                <a16:creationId xmlns:a16="http://schemas.microsoft.com/office/drawing/2014/main" id="{8CDDA770-7417-4A9F-BACD-A3F7BF73C945}"/>
              </a:ext>
            </a:extLst>
          </p:cNvPr>
          <p:cNvSpPr txBox="1"/>
          <p:nvPr/>
        </p:nvSpPr>
        <p:spPr>
          <a:xfrm>
            <a:off x="1150256" y="1047750"/>
            <a:ext cx="7636559" cy="3337452"/>
          </a:xfrm>
          <a:prstGeom prst="rect">
            <a:avLst/>
          </a:prstGeom>
        </p:spPr>
        <p:txBody>
          <a:bodyPr vert="horz" wrap="square" lIns="0" tIns="13335" rIns="0" bIns="0" rtlCol="0">
            <a:spAutoFit/>
          </a:bodyPr>
          <a:lstStyle/>
          <a:p>
            <a:r>
              <a:rPr lang="it-IT" b="1" i="1" dirty="0">
                <a:latin typeface="Tahoma" panose="020B0604030504040204" pitchFamily="34" charset="0"/>
                <a:ea typeface="Tahoma" panose="020B0604030504040204" pitchFamily="34" charset="0"/>
                <a:cs typeface="Tahoma" panose="020B0604030504040204" pitchFamily="34" charset="0"/>
              </a:rPr>
              <a:t>OS 4</a:t>
            </a:r>
            <a:r>
              <a:rPr lang="it-IT" i="1" dirty="0">
                <a:latin typeface="Tahoma" panose="020B0604030504040204" pitchFamily="34" charset="0"/>
                <a:ea typeface="Tahoma" panose="020B0604030504040204" pitchFamily="34" charset="0"/>
                <a:cs typeface="Tahoma" panose="020B0604030504040204" pitchFamily="34" charset="0"/>
              </a:rPr>
              <a:t>: Contribuire alla </a:t>
            </a:r>
            <a:r>
              <a:rPr lang="it-IT" b="1" i="1" dirty="0">
                <a:latin typeface="Tahoma" panose="020B0604030504040204" pitchFamily="34" charset="0"/>
                <a:ea typeface="Tahoma" panose="020B0604030504040204" pitchFamily="34" charset="0"/>
                <a:cs typeface="Tahoma" panose="020B0604030504040204" pitchFamily="34" charset="0"/>
              </a:rPr>
              <a:t>mitigazione dei cambiamenti climatici </a:t>
            </a:r>
            <a:r>
              <a:rPr lang="it-IT" i="1" dirty="0">
                <a:latin typeface="Tahoma" panose="020B0604030504040204" pitchFamily="34" charset="0"/>
                <a:ea typeface="Tahoma" panose="020B0604030504040204" pitchFamily="34" charset="0"/>
                <a:cs typeface="Tahoma" panose="020B0604030504040204" pitchFamily="34" charset="0"/>
              </a:rPr>
              <a:t>e </a:t>
            </a:r>
            <a:r>
              <a:rPr lang="it-IT" b="1" i="1" dirty="0">
                <a:latin typeface="Tahoma" panose="020B0604030504040204" pitchFamily="34" charset="0"/>
                <a:ea typeface="Tahoma" panose="020B0604030504040204" pitchFamily="34" charset="0"/>
                <a:cs typeface="Tahoma" panose="020B0604030504040204" pitchFamily="34" charset="0"/>
              </a:rPr>
              <a:t>all’adattamento a</a:t>
            </a:r>
            <a:r>
              <a:rPr lang="it-IT" i="1" dirty="0">
                <a:latin typeface="Tahoma" panose="020B0604030504040204" pitchFamily="34" charset="0"/>
                <a:ea typeface="Tahoma" panose="020B0604030504040204" pitchFamily="34" charset="0"/>
                <a:cs typeface="Tahoma" panose="020B0604030504040204" pitchFamily="34" charset="0"/>
              </a:rPr>
              <a:t> essi, anche </a:t>
            </a:r>
            <a:r>
              <a:rPr lang="it-IT" b="1" i="1" dirty="0">
                <a:latin typeface="Tahoma" panose="020B0604030504040204" pitchFamily="34" charset="0"/>
                <a:ea typeface="Tahoma" panose="020B0604030504040204" pitchFamily="34" charset="0"/>
                <a:cs typeface="Tahoma" panose="020B0604030504040204" pitchFamily="34" charset="0"/>
              </a:rPr>
              <a:t>riducendo le emissioni di gas a effetto </a:t>
            </a:r>
            <a:r>
              <a:rPr lang="it-IT" i="1" dirty="0">
                <a:latin typeface="Tahoma" panose="020B0604030504040204" pitchFamily="34" charset="0"/>
                <a:ea typeface="Tahoma" panose="020B0604030504040204" pitchFamily="34" charset="0"/>
                <a:cs typeface="Tahoma" panose="020B0604030504040204" pitchFamily="34" charset="0"/>
              </a:rPr>
              <a:t>serra e </a:t>
            </a:r>
            <a:r>
              <a:rPr lang="it-IT" b="1" i="1" dirty="0">
                <a:latin typeface="Tahoma" panose="020B0604030504040204" pitchFamily="34" charset="0"/>
                <a:ea typeface="Tahoma" panose="020B0604030504040204" pitchFamily="34" charset="0"/>
                <a:cs typeface="Tahoma" panose="020B0604030504040204" pitchFamily="34" charset="0"/>
              </a:rPr>
              <a:t>rafforzando il sequestro del carbonio</a:t>
            </a:r>
            <a:r>
              <a:rPr lang="it-IT" i="1" dirty="0">
                <a:latin typeface="Tahoma" panose="020B0604030504040204" pitchFamily="34" charset="0"/>
                <a:ea typeface="Tahoma" panose="020B0604030504040204" pitchFamily="34" charset="0"/>
                <a:cs typeface="Tahoma" panose="020B0604030504040204" pitchFamily="34" charset="0"/>
              </a:rPr>
              <a:t>, come pure promuovendo l’energia sostenibile </a:t>
            </a:r>
            <a:r>
              <a:rPr lang="it-IT" dirty="0">
                <a:latin typeface="Tahoma" panose="020B0604030504040204" pitchFamily="34" charset="0"/>
                <a:ea typeface="Tahoma" panose="020B0604030504040204" pitchFamily="34" charset="0"/>
                <a:cs typeface="Tahoma" panose="020B0604030504040204" pitchFamily="34" charset="0"/>
              </a:rPr>
              <a:t>	</a:t>
            </a:r>
          </a:p>
          <a:p>
            <a:r>
              <a:rPr lang="it-IT" dirty="0">
                <a:latin typeface="Tahoma" panose="020B0604030504040204" pitchFamily="34" charset="0"/>
                <a:ea typeface="Tahoma" panose="020B0604030504040204" pitchFamily="34" charset="0"/>
                <a:cs typeface="Tahoma" panose="020B0604030504040204" pitchFamily="34" charset="0"/>
              </a:rPr>
              <a:t>	</a:t>
            </a:r>
            <a:endParaRPr lang="it-IT" spc="-114" dirty="0">
              <a:solidFill>
                <a:srgbClr val="218921"/>
              </a:solidFill>
              <a:latin typeface="Tahoma" panose="020B0604030504040204" pitchFamily="34" charset="0"/>
              <a:ea typeface="Tahoma" panose="020B0604030504040204" pitchFamily="34" charset="0"/>
              <a:cs typeface="Tahoma" panose="020B0604030504040204" pitchFamily="34" charset="0"/>
            </a:endParaRPr>
          </a:p>
          <a:p>
            <a:r>
              <a:rPr lang="it-IT" b="1" i="1" dirty="0">
                <a:latin typeface="Tahoma" panose="020B0604030504040204" pitchFamily="34" charset="0"/>
                <a:ea typeface="Tahoma" panose="020B0604030504040204" pitchFamily="34" charset="0"/>
                <a:cs typeface="Tahoma" panose="020B0604030504040204" pitchFamily="34" charset="0"/>
              </a:rPr>
              <a:t>OS 5</a:t>
            </a:r>
            <a:r>
              <a:rPr lang="it-IT" i="1" dirty="0">
                <a:latin typeface="Tahoma" panose="020B0604030504040204" pitchFamily="34" charset="0"/>
                <a:ea typeface="Tahoma" panose="020B0604030504040204" pitchFamily="34" charset="0"/>
                <a:cs typeface="Tahoma" panose="020B0604030504040204" pitchFamily="34" charset="0"/>
              </a:rPr>
              <a:t>: Favorire lo </a:t>
            </a:r>
            <a:r>
              <a:rPr lang="it-IT" b="1" i="1" dirty="0">
                <a:latin typeface="Tahoma" panose="020B0604030504040204" pitchFamily="34" charset="0"/>
                <a:ea typeface="Tahoma" panose="020B0604030504040204" pitchFamily="34" charset="0"/>
                <a:cs typeface="Tahoma" panose="020B0604030504040204" pitchFamily="34" charset="0"/>
              </a:rPr>
              <a:t>sviluppo sostenibile e un’efficiente gestione </a:t>
            </a:r>
            <a:r>
              <a:rPr lang="it-IT" i="1" dirty="0">
                <a:latin typeface="Tahoma" panose="020B0604030504040204" pitchFamily="34" charset="0"/>
                <a:ea typeface="Tahoma" panose="020B0604030504040204" pitchFamily="34" charset="0"/>
                <a:cs typeface="Tahoma" panose="020B0604030504040204" pitchFamily="34" charset="0"/>
              </a:rPr>
              <a:t>delle risorse naturali come </a:t>
            </a:r>
            <a:r>
              <a:rPr lang="it-IT" b="1" i="1" dirty="0">
                <a:latin typeface="Tahoma" panose="020B0604030504040204" pitchFamily="34" charset="0"/>
                <a:ea typeface="Tahoma" panose="020B0604030504040204" pitchFamily="34" charset="0"/>
                <a:cs typeface="Tahoma" panose="020B0604030504040204" pitchFamily="34" charset="0"/>
              </a:rPr>
              <a:t>l’acqua, il suolo e l’aria</a:t>
            </a:r>
            <a:r>
              <a:rPr lang="it-IT" i="1" dirty="0">
                <a:latin typeface="Tahoma" panose="020B0604030504040204" pitchFamily="34" charset="0"/>
                <a:ea typeface="Tahoma" panose="020B0604030504040204" pitchFamily="34" charset="0"/>
                <a:cs typeface="Tahoma" panose="020B0604030504040204" pitchFamily="34" charset="0"/>
              </a:rPr>
              <a:t>, anche riducendo la dipendenza chimica </a:t>
            </a:r>
            <a:r>
              <a:rPr lang="it-IT" dirty="0">
                <a:latin typeface="Tahoma" panose="020B0604030504040204" pitchFamily="34" charset="0"/>
                <a:ea typeface="Tahoma" panose="020B0604030504040204" pitchFamily="34" charset="0"/>
                <a:cs typeface="Tahoma" panose="020B0604030504040204" pitchFamily="34" charset="0"/>
              </a:rPr>
              <a:t>	</a:t>
            </a:r>
          </a:p>
          <a:p>
            <a:endParaRPr lang="it-IT" i="1" dirty="0">
              <a:latin typeface="Tahoma" panose="020B0604030504040204" pitchFamily="34" charset="0"/>
              <a:ea typeface="Tahoma" panose="020B0604030504040204" pitchFamily="34" charset="0"/>
              <a:cs typeface="Tahoma" panose="020B0604030504040204" pitchFamily="34" charset="0"/>
            </a:endParaRPr>
          </a:p>
          <a:p>
            <a:r>
              <a:rPr lang="it-IT" b="1" i="1" dirty="0">
                <a:latin typeface="Tahoma" panose="020B0604030504040204" pitchFamily="34" charset="0"/>
                <a:ea typeface="Tahoma" panose="020B0604030504040204" pitchFamily="34" charset="0"/>
                <a:cs typeface="Tahoma" panose="020B0604030504040204" pitchFamily="34" charset="0"/>
              </a:rPr>
              <a:t>OS 6 Contribuire ad arrestare e invertire la perdita di biodiversità</a:t>
            </a:r>
            <a:r>
              <a:rPr lang="it-IT" i="1" dirty="0">
                <a:latin typeface="Tahoma" panose="020B0604030504040204" pitchFamily="34" charset="0"/>
                <a:ea typeface="Tahoma" panose="020B0604030504040204" pitchFamily="34" charset="0"/>
                <a:cs typeface="Tahoma" panose="020B0604030504040204" pitchFamily="34" charset="0"/>
              </a:rPr>
              <a:t>, migliorare i servizi ecosistemici e preservare gli habitat e i paesaggi </a:t>
            </a:r>
            <a:r>
              <a:rPr lang="it-IT" dirty="0"/>
              <a:t>	</a:t>
            </a:r>
          </a:p>
          <a:p>
            <a:r>
              <a:rPr lang="it-IT" dirty="0"/>
              <a:t>	</a:t>
            </a:r>
            <a:r>
              <a:rPr lang="it-IT" sz="1600" b="1" spc="-140" dirty="0">
                <a:solidFill>
                  <a:srgbClr val="218921"/>
                </a:solidFill>
                <a:latin typeface="Arial"/>
                <a:cs typeface="Arial"/>
              </a:rPr>
              <a:t>  </a:t>
            </a:r>
            <a:endParaRPr lang="it-IT" sz="1600" spc="-140" dirty="0">
              <a:solidFill>
                <a:srgbClr val="218921"/>
              </a:solidFill>
              <a:latin typeface="Arial"/>
              <a:cs typeface="Arial"/>
            </a:endParaRPr>
          </a:p>
        </p:txBody>
      </p:sp>
      <p:pic>
        <p:nvPicPr>
          <p:cNvPr id="4" name="Immagine 3">
            <a:extLst>
              <a:ext uri="{FF2B5EF4-FFF2-40B4-BE49-F238E27FC236}">
                <a16:creationId xmlns:a16="http://schemas.microsoft.com/office/drawing/2014/main" id="{B07C80CD-E1DC-4522-8050-458BFBBE0E51}"/>
              </a:ext>
            </a:extLst>
          </p:cNvPr>
          <p:cNvPicPr>
            <a:picLocks noChangeAspect="1"/>
          </p:cNvPicPr>
          <p:nvPr/>
        </p:nvPicPr>
        <p:blipFill>
          <a:blip r:embed="rId2"/>
          <a:stretch>
            <a:fillRect/>
          </a:stretch>
        </p:blipFill>
        <p:spPr>
          <a:xfrm>
            <a:off x="341700" y="1245503"/>
            <a:ext cx="648900" cy="726600"/>
          </a:xfrm>
          <a:prstGeom prst="rect">
            <a:avLst/>
          </a:prstGeom>
        </p:spPr>
      </p:pic>
      <p:pic>
        <p:nvPicPr>
          <p:cNvPr id="5" name="Immagine 4">
            <a:extLst>
              <a:ext uri="{FF2B5EF4-FFF2-40B4-BE49-F238E27FC236}">
                <a16:creationId xmlns:a16="http://schemas.microsoft.com/office/drawing/2014/main" id="{EACFD684-3D30-4B02-8B20-6C88A0C23D50}"/>
              </a:ext>
            </a:extLst>
          </p:cNvPr>
          <p:cNvPicPr>
            <a:picLocks noChangeAspect="1"/>
          </p:cNvPicPr>
          <p:nvPr/>
        </p:nvPicPr>
        <p:blipFill>
          <a:blip r:embed="rId3"/>
          <a:stretch>
            <a:fillRect/>
          </a:stretch>
        </p:blipFill>
        <p:spPr>
          <a:xfrm>
            <a:off x="341700" y="2508368"/>
            <a:ext cx="648900" cy="709300"/>
          </a:xfrm>
          <a:prstGeom prst="rect">
            <a:avLst/>
          </a:prstGeom>
        </p:spPr>
      </p:pic>
      <p:pic>
        <p:nvPicPr>
          <p:cNvPr id="8" name="Immagine 7">
            <a:extLst>
              <a:ext uri="{FF2B5EF4-FFF2-40B4-BE49-F238E27FC236}">
                <a16:creationId xmlns:a16="http://schemas.microsoft.com/office/drawing/2014/main" id="{B46C4C1D-E9FF-4E19-A6F0-D8366ECB9A29}"/>
              </a:ext>
            </a:extLst>
          </p:cNvPr>
          <p:cNvPicPr>
            <a:picLocks noChangeAspect="1"/>
          </p:cNvPicPr>
          <p:nvPr/>
        </p:nvPicPr>
        <p:blipFill>
          <a:blip r:embed="rId4"/>
          <a:stretch>
            <a:fillRect/>
          </a:stretch>
        </p:blipFill>
        <p:spPr>
          <a:xfrm>
            <a:off x="341700" y="3474034"/>
            <a:ext cx="648900" cy="738133"/>
          </a:xfrm>
          <a:prstGeom prst="rect">
            <a:avLst/>
          </a:prstGeom>
        </p:spPr>
      </p:pic>
    </p:spTree>
    <p:extLst>
      <p:ext uri="{BB962C8B-B14F-4D97-AF65-F5344CB8AC3E}">
        <p14:creationId xmlns:p14="http://schemas.microsoft.com/office/powerpoint/2010/main" val="15328338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457200" y="147600"/>
            <a:ext cx="82296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SRB 01 - </a:t>
            </a: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Sostegno zone con svantaggi naturali montagna </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(1)</a:t>
            </a:r>
            <a:endParaRPr lang="it-IT" sz="2000" b="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80000" y="576000"/>
            <a:ext cx="8784000" cy="3416320"/>
          </a:xfrm>
          <a:prstGeom prst="rect">
            <a:avLst/>
          </a:prstGeom>
          <a:noFill/>
        </p:spPr>
        <p:txBody>
          <a:bodyPr wrap="square" rtlCol="0">
            <a:spAutoFit/>
          </a:bodyPr>
          <a:lstStyle/>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FINALITÀ: </a:t>
            </a:r>
            <a:r>
              <a:rPr lang="it-IT" sz="1200" dirty="0">
                <a:latin typeface="Tahoma" panose="020B0604030504040204" pitchFamily="34" charset="0"/>
                <a:ea typeface="Tahoma" panose="020B0604030504040204" pitchFamily="34" charset="0"/>
                <a:cs typeface="Tahoma" panose="020B0604030504040204" pitchFamily="34" charset="0"/>
              </a:rPr>
              <a:t>L’intervento ha come obiettivo il mantenimento dell’attività agricola in aree svantaggiate di montagna</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 ALTRI CRITERI DI AMMISSIBILITÀ</a:t>
            </a:r>
          </a:p>
          <a:p>
            <a:pPr algn="just"/>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Superficie minima:</a:t>
            </a:r>
            <a:r>
              <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 </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Pascolo: 5 ha</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Prato permanente e Prato da vicenda : 1 ha </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Vigneto terrazzato: 0,3 ha</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Vigneto non terrazzato, frutteto, oliveto e castagneto: 0,5 ha </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Titolo di conduzione dei terreni deve </a:t>
            </a:r>
            <a:r>
              <a:rPr lang="it-IT" sz="1200" u="sng" dirty="0">
                <a:latin typeface="Tahoma" panose="020B0604030504040204" pitchFamily="34" charset="0"/>
                <a:ea typeface="Tahoma" panose="020B0604030504040204" pitchFamily="34" charset="0"/>
                <a:cs typeface="Tahoma" panose="020B0604030504040204" pitchFamily="34" charset="0"/>
              </a:rPr>
              <a:t>coprire l’intero anno solare</a:t>
            </a:r>
            <a:r>
              <a:rPr lang="it-IT" sz="1200" dirty="0">
                <a:latin typeface="Tahoma" panose="020B0604030504040204" pitchFamily="34" charset="0"/>
                <a:ea typeface="Tahoma" panose="020B0604030504040204" pitchFamily="34" charset="0"/>
                <a:cs typeface="Tahoma" panose="020B0604030504040204" pitchFamily="34" charset="0"/>
              </a:rPr>
              <a:t>. Fanno eccezione i terreni che appartengono alla tipologia colturale “Pascolo” per i quali la disponibilità dei terreni può essere di durata inferiore all’anno solare, secondo quanto definito nel bando.</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Il beneficiario che intende richiedere a premio la tipologia colturale "Pascolo" deve:</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essere allevatore di bestiame (bovini/bufalini, equidi, ovini e caprini registrati nella BDN) con codice di allevamento in Lombardia a lui intestato;</a:t>
            </a:r>
          </a:p>
          <a:p>
            <a:pPr marL="628650" lvl="1" indent="-171450" algn="just">
              <a:spcAft>
                <a:spcPts val="1200"/>
              </a:spcAf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possedere al momento della domanda un rapporto UBA/ha pari a 0,2 per le superfici a pascolo richieste a premio</a:t>
            </a:r>
          </a:p>
        </p:txBody>
      </p:sp>
    </p:spTree>
    <p:extLst>
      <p:ext uri="{BB962C8B-B14F-4D97-AF65-F5344CB8AC3E}">
        <p14:creationId xmlns:p14="http://schemas.microsoft.com/office/powerpoint/2010/main" val="25550674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457200" y="147600"/>
            <a:ext cx="82296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SRB 01 - </a:t>
            </a: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Sostegno zone con svantaggi naturali montagna </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(2)</a:t>
            </a:r>
            <a:endParaRPr lang="it-IT" sz="2000" b="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80000" y="576000"/>
            <a:ext cx="8784000" cy="2862322"/>
          </a:xfrm>
          <a:prstGeom prst="rect">
            <a:avLst/>
          </a:prstGeom>
          <a:noFill/>
        </p:spPr>
        <p:txBody>
          <a:bodyPr wrap="square" rtlCol="0">
            <a:spAutoFit/>
          </a:bodyPr>
          <a:lstStyle/>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IMPEGNI</a:t>
            </a:r>
          </a:p>
          <a:p>
            <a:pPr marL="171450" indent="-171450" algn="just">
              <a:buFont typeface="Wingdings" panose="05000000000000000000" pitchFamily="2" charset="2"/>
              <a:buChar char="q"/>
            </a:pPr>
            <a:endParaRPr lang="it-IT" sz="1200" b="1"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Garantire il proseguimento dell’attività agricola nei comuni svantaggiati di montagna per tutto l’anno di impegno</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Garantire la gestione diretta del pascolo, secondo quanto definito nel bando</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Per il pascolo garantire: </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un periodo minimo di pascolamento (con bovini, ovicaprini ed equidi) di 60 giorni, anche non continuativi; </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un carico minimo di 0,2 UBA/HA</a:t>
            </a:r>
          </a:p>
          <a:p>
            <a:pPr lvl="1"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Per prati permanenti e avvicendati: garantire almeno uno sfalcio annuale</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Per frutticoltura specializzata: mantenere in buone condizioni le piante con un equilibrato sviluppo vegetativo e limitare la diffusione delle infestanti</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0160963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32D25D37-EFDE-4114-AB06-C3F7039F8974}"/>
              </a:ext>
            </a:extLst>
          </p:cNvPr>
          <p:cNvSpPr/>
          <p:nvPr/>
        </p:nvSpPr>
        <p:spPr>
          <a:xfrm>
            <a:off x="0" y="0"/>
            <a:ext cx="9144000" cy="4838400"/>
          </a:xfrm>
          <a:prstGeom prst="rect">
            <a:avLst/>
          </a:prstGeom>
          <a:solidFill>
            <a:srgbClr val="297A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Titolo 11">
            <a:extLst>
              <a:ext uri="{FF2B5EF4-FFF2-40B4-BE49-F238E27FC236}">
                <a16:creationId xmlns:a16="http://schemas.microsoft.com/office/drawing/2014/main" id="{90A07EF7-4DE0-4C1C-8F61-A507FF77DBC3}"/>
              </a:ext>
            </a:extLst>
          </p:cNvPr>
          <p:cNvSpPr txBox="1">
            <a:spLocks/>
          </p:cNvSpPr>
          <p:nvPr/>
        </p:nvSpPr>
        <p:spPr>
          <a:xfrm>
            <a:off x="685800" y="1602255"/>
            <a:ext cx="7772400" cy="1938992"/>
          </a:xfrm>
          <a:prstGeom prst="rect">
            <a:avLst/>
          </a:prstGeom>
        </p:spPr>
        <p:txBody>
          <a:bodyPr vert="horz" lIns="91440" tIns="45720" rIns="91440" bIns="45720" rtlCol="0" anchor="ctr">
            <a:sp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MACROTEMA</a:t>
            </a:r>
          </a:p>
          <a:p>
            <a:pPr algn="ct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Conservazione suolo</a:t>
            </a:r>
          </a:p>
          <a:p>
            <a:pPr algn="ctr"/>
            <a:endPar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ct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Interventi</a:t>
            </a:r>
          </a:p>
          <a:p>
            <a:pPr algn="ct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SRA03</a:t>
            </a:r>
          </a:p>
          <a:p>
            <a:pPr algn="ct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SRA06</a:t>
            </a:r>
          </a:p>
        </p:txBody>
      </p:sp>
      <p:sp>
        <p:nvSpPr>
          <p:cNvPr id="5" name="object 29">
            <a:extLst>
              <a:ext uri="{FF2B5EF4-FFF2-40B4-BE49-F238E27FC236}">
                <a16:creationId xmlns:a16="http://schemas.microsoft.com/office/drawing/2014/main" id="{38606CC8-970A-49B2-AE6C-610E555CF6E7}"/>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pic>
        <p:nvPicPr>
          <p:cNvPr id="6" name="Elemento grafico 5" descr="Trattore contorno">
            <a:extLst>
              <a:ext uri="{FF2B5EF4-FFF2-40B4-BE49-F238E27FC236}">
                <a16:creationId xmlns:a16="http://schemas.microsoft.com/office/drawing/2014/main" id="{823A3D32-E38B-FC00-F8DD-AC16D1EAD750}"/>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12000" y="2114550"/>
            <a:ext cx="914400" cy="9144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996451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03 - Tecniche lavorazione ridotta dei suoli </a:t>
            </a:r>
            <a:r>
              <a:rPr lang="it-IT" sz="2000" b="0" dirty="0">
                <a:solidFill>
                  <a:srgbClr val="297A38"/>
                </a:solidFill>
                <a:latin typeface="Tahoma"/>
                <a:ea typeface="Tahoma"/>
                <a:cs typeface="Tahoma"/>
              </a:rPr>
              <a:t>(1)</a:t>
            </a: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180000" y="576000"/>
            <a:ext cx="8784000" cy="3970318"/>
          </a:xfrm>
          <a:prstGeom prst="rect">
            <a:avLst/>
          </a:prstGeom>
          <a:noFill/>
        </p:spPr>
        <p:txBody>
          <a:bodyPr wrap="square" rtlCol="0">
            <a:spAutoFit/>
          </a:bodyPr>
          <a:lstStyle/>
          <a:p>
            <a:pPr algn="just"/>
            <a:r>
              <a:rPr lang="it-IT" sz="1200" b="1" dirty="0">
                <a:solidFill>
                  <a:srgbClr val="00823B"/>
                </a:solidFill>
                <a:effectLst/>
                <a:latin typeface="Tahoma" panose="020B0604030504040204" pitchFamily="34" charset="0"/>
                <a:ea typeface="Tahoma" panose="020B0604030504040204" pitchFamily="34" charset="0"/>
                <a:cs typeface="Tahoma" panose="020B0604030504040204" pitchFamily="34" charset="0"/>
              </a:rPr>
              <a:t>FINALITÀ:</a:t>
            </a:r>
            <a:r>
              <a:rPr lang="it-IT" sz="1200" b="1" dirty="0">
                <a:solidFill>
                  <a:srgbClr val="000000"/>
                </a:solidFill>
                <a:effectLst/>
                <a:latin typeface="Tahoma" panose="020B0604030504040204" pitchFamily="34" charset="0"/>
                <a:ea typeface="Tahoma" panose="020B0604030504040204" pitchFamily="34" charset="0"/>
                <a:cs typeface="Tahoma" panose="020B0604030504040204" pitchFamily="34" charset="0"/>
              </a:rPr>
              <a:t> </a:t>
            </a:r>
            <a:r>
              <a:rPr lang="it-IT" sz="1200" dirty="0">
                <a:solidFill>
                  <a:srgbClr val="000000"/>
                </a:solidFill>
                <a:latin typeface="Tahoma" panose="020B0604030504040204" pitchFamily="34" charset="0"/>
                <a:ea typeface="Tahoma" panose="020B0604030504040204" pitchFamily="34" charset="0"/>
                <a:cs typeface="Tahoma" panose="020B0604030504040204" pitchFamily="34" charset="0"/>
              </a:rPr>
              <a:t>Favorire la conservazione del suolo attraverso la diffusione di tecniche di coltivazione che ne minimizzano il disturbo e favoriscono il </a:t>
            </a:r>
            <a:r>
              <a:rPr lang="it-IT" sz="1200" u="sng" dirty="0">
                <a:solidFill>
                  <a:srgbClr val="000000"/>
                </a:solidFill>
                <a:latin typeface="Tahoma" panose="020B0604030504040204" pitchFamily="34" charset="0"/>
                <a:ea typeface="Tahoma" panose="020B0604030504040204" pitchFamily="34" charset="0"/>
                <a:cs typeface="Tahoma" panose="020B0604030504040204" pitchFamily="34" charset="0"/>
              </a:rPr>
              <a:t>miglioramento della sua fertilità</a:t>
            </a:r>
            <a:r>
              <a:rPr lang="it-IT" sz="1200" dirty="0">
                <a:solidFill>
                  <a:srgbClr val="000000"/>
                </a:solidFill>
                <a:latin typeface="Tahoma" panose="020B0604030504040204" pitchFamily="34" charset="0"/>
                <a:ea typeface="Tahoma" panose="020B0604030504040204" pitchFamily="34" charset="0"/>
                <a:cs typeface="Tahoma" panose="020B0604030504040204" pitchFamily="34" charset="0"/>
              </a:rPr>
              <a:t>. Al contempo, concorrere sia all’adattamento, in quanto SRA03 consente di aumentare la </a:t>
            </a:r>
            <a:r>
              <a:rPr lang="it-IT" sz="1200" u="sng" dirty="0">
                <a:solidFill>
                  <a:srgbClr val="000000"/>
                </a:solidFill>
                <a:latin typeface="Tahoma" panose="020B0604030504040204" pitchFamily="34" charset="0"/>
                <a:ea typeface="Tahoma" panose="020B0604030504040204" pitchFamily="34" charset="0"/>
                <a:cs typeface="Tahoma" panose="020B0604030504040204" pitchFamily="34" charset="0"/>
              </a:rPr>
              <a:t>capacità del terreno di assorbire e trattenere l’acqua</a:t>
            </a:r>
            <a:r>
              <a:rPr lang="it-IT" sz="1200" dirty="0">
                <a:solidFill>
                  <a:srgbClr val="000000"/>
                </a:solidFill>
                <a:latin typeface="Tahoma" panose="020B0604030504040204" pitchFamily="34" charset="0"/>
                <a:ea typeface="Tahoma" panose="020B0604030504040204" pitchFamily="34" charset="0"/>
                <a:cs typeface="Tahoma" panose="020B0604030504040204" pitchFamily="34" charset="0"/>
              </a:rPr>
              <a:t> nonché di </a:t>
            </a:r>
            <a:r>
              <a:rPr lang="it-IT" sz="1200" u="sng" dirty="0">
                <a:solidFill>
                  <a:srgbClr val="000000"/>
                </a:solidFill>
                <a:latin typeface="Tahoma" panose="020B0604030504040204" pitchFamily="34" charset="0"/>
                <a:ea typeface="Tahoma" panose="020B0604030504040204" pitchFamily="34" charset="0"/>
                <a:cs typeface="Tahoma" panose="020B0604030504040204" pitchFamily="34" charset="0"/>
              </a:rPr>
              <a:t>stoccare carbonio</a:t>
            </a:r>
            <a:r>
              <a:rPr lang="it-IT" sz="1200" dirty="0">
                <a:solidFill>
                  <a:srgbClr val="000000"/>
                </a:solidFill>
                <a:latin typeface="Tahoma" panose="020B0604030504040204" pitchFamily="34" charset="0"/>
                <a:ea typeface="Tahoma" panose="020B0604030504040204" pitchFamily="34" charset="0"/>
                <a:cs typeface="Tahoma" panose="020B0604030504040204" pitchFamily="34" charset="0"/>
              </a:rPr>
              <a:t>, sia alla </a:t>
            </a:r>
            <a:r>
              <a:rPr lang="it-IT" sz="1200" u="sng" dirty="0">
                <a:solidFill>
                  <a:srgbClr val="000000"/>
                </a:solidFill>
                <a:latin typeface="Tahoma" panose="020B0604030504040204" pitchFamily="34" charset="0"/>
                <a:ea typeface="Tahoma" panose="020B0604030504040204" pitchFamily="34" charset="0"/>
                <a:cs typeface="Tahoma" panose="020B0604030504040204" pitchFamily="34" charset="0"/>
              </a:rPr>
              <a:t>mitigazione dei cambiamenti climatici</a:t>
            </a:r>
            <a:r>
              <a:rPr lang="it-IT" sz="1200" dirty="0">
                <a:solidFill>
                  <a:srgbClr val="000000"/>
                </a:solidFill>
                <a:latin typeface="Tahoma" panose="020B0604030504040204" pitchFamily="34" charset="0"/>
                <a:ea typeface="Tahoma" panose="020B0604030504040204" pitchFamily="34" charset="0"/>
                <a:cs typeface="Tahoma" panose="020B0604030504040204" pitchFamily="34" charset="0"/>
              </a:rPr>
              <a:t>, riducendo l’emissione di CO2.</a:t>
            </a:r>
          </a:p>
          <a:p>
            <a:pPr algn="just"/>
            <a:endParaRPr lang="it-IT" sz="12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algn="just"/>
            <a:r>
              <a:rPr lang="it-IT" sz="1200" dirty="0">
                <a:solidFill>
                  <a:srgbClr val="000000"/>
                </a:solidFill>
                <a:latin typeface="Tahoma" panose="020B0604030504040204" pitchFamily="34" charset="0"/>
                <a:ea typeface="Tahoma" panose="020B0604030504040204" pitchFamily="34" charset="0"/>
                <a:cs typeface="Tahoma" panose="020B0604030504040204" pitchFamily="34" charset="0"/>
              </a:rPr>
              <a:t>Due le azioni attivate: </a:t>
            </a:r>
          </a:p>
          <a:p>
            <a:pPr algn="just"/>
            <a:r>
              <a:rPr lang="it-IT" sz="1200" b="1" u="sng" dirty="0">
                <a:latin typeface="Tahoma" panose="020B0604030504040204" pitchFamily="34" charset="0"/>
                <a:ea typeface="Tahoma" panose="020B0604030504040204" pitchFamily="34" charset="0"/>
                <a:cs typeface="Tahoma" panose="020B0604030504040204" pitchFamily="34" charset="0"/>
              </a:rPr>
              <a:t>Azione 3.1</a:t>
            </a:r>
            <a:r>
              <a:rPr lang="it-IT" sz="1200" b="1" dirty="0">
                <a:latin typeface="Tahoma" panose="020B0604030504040204" pitchFamily="34" charset="0"/>
                <a:ea typeface="Tahoma" panose="020B0604030504040204" pitchFamily="34" charset="0"/>
                <a:cs typeface="Tahoma" panose="020B0604030504040204" pitchFamily="34" charset="0"/>
              </a:rPr>
              <a:t> – Semina su sodo (NT)</a:t>
            </a:r>
          </a:p>
          <a:p>
            <a:pPr algn="just"/>
            <a:r>
              <a:rPr lang="it-IT" sz="1200" b="1" u="sng" dirty="0">
                <a:latin typeface="Tahoma" panose="020B0604030504040204" pitchFamily="34" charset="0"/>
                <a:ea typeface="Tahoma" panose="020B0604030504040204" pitchFamily="34" charset="0"/>
                <a:cs typeface="Tahoma" panose="020B0604030504040204" pitchFamily="34" charset="0"/>
              </a:rPr>
              <a:t>Azione 3.2</a:t>
            </a:r>
            <a:r>
              <a:rPr lang="it-IT" sz="1200" b="1" dirty="0">
                <a:latin typeface="Tahoma" panose="020B0604030504040204" pitchFamily="34" charset="0"/>
                <a:ea typeface="Tahoma" panose="020B0604030504040204" pitchFamily="34" charset="0"/>
                <a:cs typeface="Tahoma" panose="020B0604030504040204" pitchFamily="34" charset="0"/>
              </a:rPr>
              <a:t> – Minima lavorazione (MT) e/o tecniche di Lavorazione a bande/strip </a:t>
            </a:r>
            <a:r>
              <a:rPr lang="it-IT" sz="1200" b="1" dirty="0" err="1">
                <a:latin typeface="Tahoma" panose="020B0604030504040204" pitchFamily="34" charset="0"/>
                <a:ea typeface="Tahoma" panose="020B0604030504040204" pitchFamily="34" charset="0"/>
                <a:cs typeface="Tahoma" panose="020B0604030504040204" pitchFamily="34" charset="0"/>
              </a:rPr>
              <a:t>tillage</a:t>
            </a:r>
            <a:endParaRPr lang="it-IT" sz="1200" b="1" dirty="0">
              <a:latin typeface="Tahoma" panose="020B0604030504040204" pitchFamily="34" charset="0"/>
              <a:ea typeface="Tahoma" panose="020B0604030504040204" pitchFamily="34" charset="0"/>
              <a:cs typeface="Tahoma" panose="020B0604030504040204" pitchFamily="34" charset="0"/>
            </a:endParaRPr>
          </a:p>
          <a:p>
            <a:pPr algn="just"/>
            <a:endParaRPr lang="it-IT" sz="1200" b="1" dirty="0">
              <a:latin typeface="Tahoma" panose="020B0604030504040204" pitchFamily="34" charset="0"/>
              <a:ea typeface="Tahoma" panose="020B0604030504040204" pitchFamily="34" charset="0"/>
              <a:cs typeface="Tahoma" panose="020B0604030504040204" pitchFamily="34" charset="0"/>
            </a:endParaRPr>
          </a:p>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 ALTRI CRITERI DI AMMISSIBILITÀ</a:t>
            </a:r>
          </a:p>
          <a:p>
            <a:pPr algn="just"/>
            <a:endPar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Superficie ammissibile: tutti i seminativi annuali </a:t>
            </a:r>
            <a:r>
              <a:rPr lang="it-IT" sz="1200" u="sng" dirty="0">
                <a:latin typeface="Tahoma" panose="020B0604030504040204" pitchFamily="34" charset="0"/>
                <a:ea typeface="Tahoma" panose="020B0604030504040204" pitchFamily="34" charset="0"/>
                <a:cs typeface="Tahoma" panose="020B0604030504040204" pitchFamily="34" charset="0"/>
              </a:rPr>
              <a:t>ad eccezione dei terreni a riposo e dei prati mono e polifiti da vicenda</a:t>
            </a:r>
            <a:r>
              <a:rPr lang="it-IT" sz="1200" dirty="0">
                <a:latin typeface="Tahoma" panose="020B0604030504040204" pitchFamily="34" charset="0"/>
                <a:ea typeface="Tahoma" panose="020B0604030504040204" pitchFamily="34" charset="0"/>
                <a:cs typeface="Tahoma" panose="020B0604030504040204" pitchFamily="34" charset="0"/>
              </a:rPr>
              <a:t>.</a:t>
            </a:r>
          </a:p>
          <a:p>
            <a:pPr algn="just"/>
            <a:endParaRPr lang="it-IT" sz="1200" b="1"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Superficie minima:</a:t>
            </a:r>
            <a:r>
              <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 5 ha</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NON sono ammissibili le superfici che hanno già beneficiato del contributo per lo stesso impegno nei precedenti periodi di programmazione dello sviluppo rurale, </a:t>
            </a:r>
            <a:r>
              <a:rPr lang="it-IT" sz="1200" u="sng" dirty="0">
                <a:latin typeface="Tahoma" panose="020B0604030504040204" pitchFamily="34" charset="0"/>
                <a:ea typeface="Tahoma" panose="020B0604030504040204" pitchFamily="34" charset="0"/>
                <a:cs typeface="Tahoma" panose="020B0604030504040204" pitchFamily="34" charset="0"/>
              </a:rPr>
              <a:t>eccetto che per i terreni:</a:t>
            </a:r>
          </a:p>
          <a:p>
            <a:endParaRPr lang="it-IT" sz="1200" strike="sngStrike" dirty="0">
              <a:latin typeface="Tahoma" panose="020B0604030504040204" pitchFamily="34" charset="0"/>
              <a:ea typeface="Tahoma" panose="020B0604030504040204" pitchFamily="34" charset="0"/>
              <a:cs typeface="Tahoma" panose="020B0604030504040204" pitchFamily="34" charset="0"/>
            </a:endParaRPr>
          </a:p>
          <a:p>
            <a:pPr marL="685800" lvl="1" indent="-228600" algn="just">
              <a:buFont typeface="+mj-lt"/>
              <a:buAutoNum type="alphaLcParenR"/>
            </a:pPr>
            <a:r>
              <a:rPr lang="it-IT" sz="1200" dirty="0">
                <a:latin typeface="Tahoma" panose="020B0604030504040204" pitchFamily="34" charset="0"/>
                <a:ea typeface="Tahoma" panose="020B0604030504040204" pitchFamily="34" charset="0"/>
                <a:cs typeface="Tahoma" panose="020B0604030504040204" pitchFamily="34" charset="0"/>
              </a:rPr>
              <a:t>richiesti a premio per la 1° volta (2022) con </a:t>
            </a:r>
            <a:r>
              <a:rPr lang="it-IT" sz="1200" i="1" u="sng" dirty="0">
                <a:latin typeface="Tahoma" panose="020B0604030504040204" pitchFamily="34" charset="0"/>
                <a:ea typeface="Tahoma" panose="020B0604030504040204" pitchFamily="34" charset="0"/>
                <a:cs typeface="Tahoma" panose="020B0604030504040204" pitchFamily="34" charset="0"/>
              </a:rPr>
              <a:t>Op. 10.1.04 </a:t>
            </a:r>
            <a:r>
              <a:rPr lang="it-IT" sz="1200" dirty="0">
                <a:latin typeface="Tahoma" panose="020B0604030504040204" pitchFamily="34" charset="0"/>
                <a:ea typeface="Tahoma" panose="020B0604030504040204" pitchFamily="34" charset="0"/>
                <a:cs typeface="Tahoma" panose="020B0604030504040204" pitchFamily="34" charset="0"/>
              </a:rPr>
              <a:t>del PSR 2014-2022 </a:t>
            </a:r>
            <a:r>
              <a:rPr lang="it-IT" sz="1200" i="1" dirty="0">
                <a:latin typeface="Tahoma" panose="020B0604030504040204" pitchFamily="34" charset="0"/>
                <a:ea typeface="Tahoma" panose="020B0604030504040204" pitchFamily="34" charset="0"/>
                <a:cs typeface="Tahoma" panose="020B0604030504040204" pitchFamily="34" charset="0"/>
              </a:rPr>
              <a:t>(durata 3 anni) </a:t>
            </a:r>
            <a:r>
              <a:rPr lang="it-IT" sz="1200" dirty="0">
                <a:latin typeface="Tahoma" panose="020B0604030504040204" pitchFamily="34" charset="0"/>
                <a:ea typeface="Tahoma" panose="020B0604030504040204" pitchFamily="34" charset="0"/>
                <a:cs typeface="Tahoma" panose="020B0604030504040204" pitchFamily="34" charset="0"/>
              </a:rPr>
              <a:t>che, una volta terminato l’impegno, possono essere finanziati nuovamente con questo intervento;</a:t>
            </a:r>
          </a:p>
          <a:p>
            <a:pPr marL="685800" lvl="1" indent="-228600" algn="just">
              <a:buFont typeface="+mj-lt"/>
              <a:buAutoNum type="alphaLcParenR"/>
            </a:pPr>
            <a:r>
              <a:rPr lang="it-IT" sz="1200" dirty="0">
                <a:latin typeface="Tahoma" panose="020B0604030504040204" pitchFamily="34" charset="0"/>
                <a:ea typeface="Tahoma" panose="020B0604030504040204" pitchFamily="34" charset="0"/>
                <a:cs typeface="Tahoma" panose="020B0604030504040204" pitchFamily="34" charset="0"/>
              </a:rPr>
              <a:t>che, dopo aver concluso l’impegno </a:t>
            </a:r>
            <a:r>
              <a:rPr lang="it-IT" sz="1200" i="1" u="sng" dirty="0">
                <a:latin typeface="Tahoma" panose="020B0604030504040204" pitchFamily="34" charset="0"/>
                <a:ea typeface="Tahoma" panose="020B0604030504040204" pitchFamily="34" charset="0"/>
                <a:cs typeface="Tahoma" panose="020B0604030504040204" pitchFamily="34" charset="0"/>
              </a:rPr>
              <a:t>MT</a:t>
            </a:r>
            <a:r>
              <a:rPr lang="it-IT" sz="1200" dirty="0">
                <a:latin typeface="Tahoma" panose="020B0604030504040204" pitchFamily="34" charset="0"/>
                <a:ea typeface="Tahoma" panose="020B0604030504040204" pitchFamily="34" charset="0"/>
                <a:cs typeface="Tahoma" panose="020B0604030504040204" pitchFamily="34" charset="0"/>
              </a:rPr>
              <a:t>, vengano richiesti a premio per Azione 3.1 – Semina su sodo </a:t>
            </a:r>
            <a:r>
              <a:rPr lang="it-IT" sz="1200" i="1" u="sng" dirty="0">
                <a:latin typeface="Tahoma" panose="020B0604030504040204" pitchFamily="34" charset="0"/>
                <a:ea typeface="Tahoma" panose="020B0604030504040204" pitchFamily="34" charset="0"/>
                <a:cs typeface="Tahoma" panose="020B0604030504040204" pitchFamily="34" charset="0"/>
              </a:rPr>
              <a:t>(NT)</a:t>
            </a:r>
            <a:endPar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endParaRPr>
          </a:p>
        </p:txBody>
      </p:sp>
    </p:spTree>
    <p:extLst>
      <p:ext uri="{BB962C8B-B14F-4D97-AF65-F5344CB8AC3E}">
        <p14:creationId xmlns:p14="http://schemas.microsoft.com/office/powerpoint/2010/main" val="297371185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03 - Tecniche lavorazione ridotta dei suoli </a:t>
            </a:r>
            <a:r>
              <a:rPr lang="it-IT" sz="2000" b="0" dirty="0">
                <a:solidFill>
                  <a:srgbClr val="297A38"/>
                </a:solidFill>
                <a:latin typeface="Tahoma"/>
                <a:ea typeface="Tahoma"/>
                <a:cs typeface="Tahoma"/>
              </a:rPr>
              <a:t>(2)</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180000" y="576000"/>
            <a:ext cx="8784000" cy="2862322"/>
          </a:xfrm>
          <a:prstGeom prst="rect">
            <a:avLst/>
          </a:prstGeom>
          <a:noFill/>
        </p:spPr>
        <p:txBody>
          <a:bodyPr wrap="square" rtlCol="0">
            <a:spAutoFit/>
          </a:bodyPr>
          <a:lstStyle/>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IMPEGNI SPECIFICI PER AZIONE</a:t>
            </a:r>
          </a:p>
          <a:p>
            <a:pPr algn="just"/>
            <a:endParaRPr lang="it-IT" sz="1200" b="1" u="sng" dirty="0">
              <a:latin typeface="Tahoma" panose="020B0604030504040204" pitchFamily="34" charset="0"/>
              <a:ea typeface="Tahoma" panose="020B0604030504040204" pitchFamily="34" charset="0"/>
              <a:cs typeface="Tahoma" panose="020B0604030504040204" pitchFamily="34" charset="0"/>
            </a:endParaRPr>
          </a:p>
          <a:p>
            <a:pPr algn="just"/>
            <a:r>
              <a:rPr lang="it-IT" sz="1200" b="1" u="sng" dirty="0">
                <a:solidFill>
                  <a:srgbClr val="297A38"/>
                </a:solidFill>
                <a:latin typeface="Tahoma" panose="020B0604030504040204" pitchFamily="34" charset="0"/>
                <a:ea typeface="Tahoma" panose="020B0604030504040204" pitchFamily="34" charset="0"/>
                <a:cs typeface="Tahoma" panose="020B0604030504040204" pitchFamily="34" charset="0"/>
              </a:rPr>
              <a:t>AZIONE 3.1</a:t>
            </a:r>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 – Semina su sodo</a:t>
            </a:r>
          </a:p>
          <a:p>
            <a:pPr algn="just"/>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Adozione della tecnica della </a:t>
            </a:r>
            <a:r>
              <a:rPr lang="it-IT" sz="1200" b="1" dirty="0">
                <a:latin typeface="Tahoma" panose="020B0604030504040204" pitchFamily="34" charset="0"/>
                <a:ea typeface="Tahoma" panose="020B0604030504040204" pitchFamily="34" charset="0"/>
                <a:cs typeface="Tahoma" panose="020B0604030504040204" pitchFamily="34" charset="0"/>
              </a:rPr>
              <a:t>semina diretta su sodo</a:t>
            </a:r>
            <a:r>
              <a:rPr lang="it-IT" sz="1200" dirty="0">
                <a:latin typeface="Tahoma" panose="020B0604030504040204" pitchFamily="34" charset="0"/>
                <a:ea typeface="Tahoma" panose="020B0604030504040204" pitchFamily="34" charset="0"/>
                <a:cs typeface="Tahoma" panose="020B0604030504040204" pitchFamily="34" charset="0"/>
              </a:rPr>
              <a:t>. Le semine devono essere effettuate senza alterarne la stratificazione del terreno agrario, eccetto che per una fascia ristretta in corrispondenza di ogni fila di semina</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b="1" dirty="0">
                <a:latin typeface="Tahoma" panose="020B0604030504040204" pitchFamily="34" charset="0"/>
                <a:ea typeface="Tahoma" panose="020B0604030504040204" pitchFamily="34" charset="0"/>
                <a:cs typeface="Tahoma" panose="020B0604030504040204" pitchFamily="34" charset="0"/>
              </a:rPr>
              <a:t>Divieto di ristoppio </a:t>
            </a:r>
            <a:r>
              <a:rPr lang="it-IT" sz="1200" dirty="0">
                <a:latin typeface="Tahoma" panose="020B0604030504040204" pitchFamily="34" charset="0"/>
                <a:ea typeface="Tahoma" panose="020B0604030504040204" pitchFamily="34" charset="0"/>
                <a:cs typeface="Tahoma" panose="020B0604030504040204" pitchFamily="34" charset="0"/>
              </a:rPr>
              <a:t>(ad eccezione delle colture sommerse) esteso a tutti i cereali, anche quelli di genere botanico diverso</a:t>
            </a:r>
          </a:p>
          <a:p>
            <a:pPr marL="171450" indent="-171450" algn="just">
              <a:buFont typeface="Arial" panose="020B0604020202020204" pitchFamily="34" charset="0"/>
              <a:buChar char="•"/>
            </a:pPr>
            <a:endParaRPr lang="it-IT" sz="1200" dirty="0">
              <a:latin typeface="Tahoma" panose="020B0604030504040204" pitchFamily="34" charset="0"/>
              <a:ea typeface="Tahoma" panose="020B0604030504040204" pitchFamily="34" charset="0"/>
              <a:cs typeface="Tahoma" panose="020B0604030504040204" pitchFamily="34" charset="0"/>
            </a:endParaRPr>
          </a:p>
          <a:p>
            <a:pPr algn="just"/>
            <a:r>
              <a:rPr lang="it-IT" sz="1200" b="1" u="sng" dirty="0">
                <a:solidFill>
                  <a:srgbClr val="297A38"/>
                </a:solidFill>
                <a:latin typeface="Tahoma" panose="020B0604030504040204" pitchFamily="34" charset="0"/>
                <a:ea typeface="Tahoma" panose="020B0604030504040204" pitchFamily="34" charset="0"/>
                <a:cs typeface="Tahoma" panose="020B0604030504040204" pitchFamily="34" charset="0"/>
              </a:rPr>
              <a:t>AZIONE 3.2</a:t>
            </a:r>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 – Minima lavorazione e/o tecniche di Lavorazione a bande / strip </a:t>
            </a:r>
            <a:r>
              <a:rPr lang="it-IT" sz="1200" b="1" dirty="0" err="1">
                <a:solidFill>
                  <a:srgbClr val="297A38"/>
                </a:solidFill>
                <a:latin typeface="Tahoma" panose="020B0604030504040204" pitchFamily="34" charset="0"/>
                <a:ea typeface="Tahoma" panose="020B0604030504040204" pitchFamily="34" charset="0"/>
                <a:cs typeface="Tahoma" panose="020B0604030504040204" pitchFamily="34" charset="0"/>
              </a:rPr>
              <a:t>tillage</a:t>
            </a:r>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algn="just"/>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Adozione di tecniche di </a:t>
            </a:r>
            <a:r>
              <a:rPr lang="it-IT" sz="1200" b="1" dirty="0">
                <a:latin typeface="Tahoma" panose="020B0604030504040204" pitchFamily="34" charset="0"/>
                <a:ea typeface="Tahoma" panose="020B0604030504040204" pitchFamily="34" charset="0"/>
                <a:cs typeface="Tahoma" panose="020B0604030504040204" pitchFamily="34" charset="0"/>
              </a:rPr>
              <a:t>minima lavorazione </a:t>
            </a:r>
            <a:r>
              <a:rPr lang="it-IT" sz="1200" dirty="0">
                <a:latin typeface="Tahoma" panose="020B0604030504040204" pitchFamily="34" charset="0"/>
                <a:ea typeface="Tahoma" panose="020B0604030504040204" pitchFamily="34" charset="0"/>
                <a:cs typeface="Tahoma" panose="020B0604030504040204" pitchFamily="34" charset="0"/>
              </a:rPr>
              <a:t>del suolo per la preparazione del letto di semina e per la lotta alle infestanti. Sono ammesse solo le lavorazioni che non prevedono l’alterazione della stratificazione preesistente del suolo e non superano la profondità di 20 cm. È ammissibile la tecnica dello “</a:t>
            </a:r>
            <a:r>
              <a:rPr lang="it-IT" sz="1200" b="1" dirty="0">
                <a:latin typeface="Tahoma" panose="020B0604030504040204" pitchFamily="34" charset="0"/>
                <a:ea typeface="Tahoma" panose="020B0604030504040204" pitchFamily="34" charset="0"/>
                <a:cs typeface="Tahoma" panose="020B0604030504040204" pitchFamily="34" charset="0"/>
              </a:rPr>
              <a:t>strip </a:t>
            </a:r>
            <a:r>
              <a:rPr lang="it-IT" sz="1200" b="1" dirty="0" err="1">
                <a:latin typeface="Tahoma" panose="020B0604030504040204" pitchFamily="34" charset="0"/>
                <a:ea typeface="Tahoma" panose="020B0604030504040204" pitchFamily="34" charset="0"/>
                <a:cs typeface="Tahoma" panose="020B0604030504040204" pitchFamily="34" charset="0"/>
              </a:rPr>
              <a:t>till</a:t>
            </a:r>
            <a:r>
              <a:rPr lang="it-IT" sz="1200" dirty="0">
                <a:latin typeface="Tahoma" panose="020B0604030504040204" pitchFamily="34" charset="0"/>
                <a:ea typeface="Tahoma" panose="020B0604030504040204" pitchFamily="34" charset="0"/>
                <a:cs typeface="Tahoma" panose="020B0604030504040204" pitchFamily="34" charset="0"/>
              </a:rPr>
              <a:t>”, con lavorazione del terreno eseguita in bande di dimensioni non superiori a 20 cm di larghezza.</a:t>
            </a:r>
          </a:p>
        </p:txBody>
      </p:sp>
    </p:spTree>
    <p:extLst>
      <p:ext uri="{BB962C8B-B14F-4D97-AF65-F5344CB8AC3E}">
        <p14:creationId xmlns:p14="http://schemas.microsoft.com/office/powerpoint/2010/main" val="8573166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03 - Tecniche lavorazione ridotta dei suoli </a:t>
            </a:r>
            <a:r>
              <a:rPr lang="it-IT" sz="2000" b="0" dirty="0">
                <a:solidFill>
                  <a:srgbClr val="297A38"/>
                </a:solidFill>
                <a:latin typeface="Tahoma"/>
                <a:ea typeface="Tahoma"/>
                <a:cs typeface="Tahoma"/>
              </a:rPr>
              <a:t>(3)</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180000" y="576000"/>
            <a:ext cx="8784000" cy="2677656"/>
          </a:xfrm>
          <a:prstGeom prst="rect">
            <a:avLst/>
          </a:prstGeom>
          <a:noFill/>
        </p:spPr>
        <p:txBody>
          <a:bodyPr wrap="square" rtlCol="0">
            <a:spAutoFit/>
          </a:bodyPr>
          <a:lstStyle/>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IMPEGNI COMUNI ALLE 2 AZIONI</a:t>
            </a:r>
          </a:p>
          <a:p>
            <a:pPr algn="just"/>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u="sng" dirty="0">
                <a:latin typeface="Tahoma" panose="020B0604030504040204" pitchFamily="34" charset="0"/>
                <a:ea typeface="Tahoma" panose="020B0604030504040204" pitchFamily="34" charset="0"/>
                <a:cs typeface="Tahoma" panose="020B0604030504040204" pitchFamily="34" charset="0"/>
              </a:rPr>
              <a:t>Divieto di effettuare arature, ripuntature e ogni altra lavorazione che inverta gli strati del suolo </a:t>
            </a:r>
            <a:r>
              <a:rPr lang="it-IT" sz="1200" dirty="0">
                <a:latin typeface="Tahoma" panose="020B0604030504040204" pitchFamily="34" charset="0"/>
                <a:ea typeface="Tahoma" panose="020B0604030504040204" pitchFamily="34" charset="0"/>
                <a:cs typeface="Tahoma" panose="020B0604030504040204" pitchFamily="34" charset="0"/>
              </a:rPr>
              <a:t>(comprese le vangature), incluso divieto di impiego di attrezzature dotate di organi lavoranti attivi</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Garantire la copertura del suolo attraverso il mantenimento di stoppie e residui colturali, eventualmente trinciati, in modo da formare uno strato protettivo pacciamante di materiale vegetale (</a:t>
            </a:r>
            <a:r>
              <a:rPr lang="it-IT" sz="1200" u="sng" dirty="0" err="1">
                <a:latin typeface="Tahoma" panose="020B0604030504040204" pitchFamily="34" charset="0"/>
                <a:ea typeface="Tahoma" panose="020B0604030504040204" pitchFamily="34" charset="0"/>
                <a:cs typeface="Tahoma" panose="020B0604030504040204" pitchFamily="34" charset="0"/>
              </a:rPr>
              <a:t>mulching</a:t>
            </a:r>
            <a:r>
              <a:rPr lang="it-IT" sz="1200" dirty="0">
                <a:latin typeface="Tahoma" panose="020B0604030504040204" pitchFamily="34" charset="0"/>
                <a:ea typeface="Tahoma" panose="020B0604030504040204" pitchFamily="34" charset="0"/>
                <a:cs typeface="Tahoma" panose="020B0604030504040204" pitchFamily="34" charset="0"/>
              </a:rPr>
              <a:t>). È consentita l’asportazione parziale di paglie e stocchi purché ne resti un quantitativo sufficiente a garantire la copertura del terreno</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u="sng" dirty="0">
                <a:latin typeface="Tahoma" panose="020B0604030504040204" pitchFamily="34" charset="0"/>
                <a:ea typeface="Tahoma" panose="020B0604030504040204" pitchFamily="34" charset="0"/>
                <a:cs typeface="Tahoma" panose="020B0604030504040204" pitchFamily="34" charset="0"/>
              </a:rPr>
              <a:t>Divieto di utilizzo di fanghi </a:t>
            </a:r>
            <a:r>
              <a:rPr lang="it-IT" sz="1200" dirty="0">
                <a:latin typeface="Tahoma" panose="020B0604030504040204" pitchFamily="34" charset="0"/>
                <a:ea typeface="Tahoma" panose="020B0604030504040204" pitchFamily="34" charset="0"/>
                <a:cs typeface="Tahoma" panose="020B0604030504040204" pitchFamily="34" charset="0"/>
              </a:rPr>
              <a:t>e di ogni altro rifiuto recuperato in operazioni R10 ai sensi della Parte IV del d. lgs. n. 152/2006 e </a:t>
            </a:r>
            <a:r>
              <a:rPr lang="it-IT" sz="1200" u="sng" dirty="0">
                <a:latin typeface="Tahoma" panose="020B0604030504040204" pitchFamily="34" charset="0"/>
                <a:ea typeface="Tahoma" panose="020B0604030504040204" pitchFamily="34" charset="0"/>
                <a:cs typeface="Tahoma" panose="020B0604030504040204" pitchFamily="34" charset="0"/>
              </a:rPr>
              <a:t>uso esclusivo dei fertilizzanti </a:t>
            </a:r>
            <a:r>
              <a:rPr lang="it-IT" sz="1200" dirty="0">
                <a:latin typeface="Tahoma" panose="020B0604030504040204" pitchFamily="34" charset="0"/>
                <a:ea typeface="Tahoma" panose="020B0604030504040204" pitchFamily="34" charset="0"/>
                <a:cs typeface="Tahoma" panose="020B0604030504040204" pitchFamily="34" charset="0"/>
              </a:rPr>
              <a:t>riconosciuti ai sensi del </a:t>
            </a:r>
            <a:r>
              <a:rPr lang="it-IT" sz="1200" u="sng" dirty="0">
                <a:latin typeface="Tahoma" panose="020B0604030504040204" pitchFamily="34" charset="0"/>
                <a:ea typeface="Tahoma" panose="020B0604030504040204" pitchFamily="34" charset="0"/>
                <a:cs typeface="Tahoma" panose="020B0604030504040204" pitchFamily="34" charset="0"/>
              </a:rPr>
              <a:t>Reg. (UE) 2019/1009</a:t>
            </a:r>
          </a:p>
          <a:p>
            <a:pPr marL="171450" indent="-171450" algn="just">
              <a:buFont typeface="Wingdings" panose="05000000000000000000" pitchFamily="2" charset="2"/>
              <a:buChar char="q"/>
            </a:pPr>
            <a:endParaRPr lang="it-IT" sz="1200" u="sng"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Nel caso del verificarsi di condizioni pedoclimatiche avverse sono consentite operazioni volte al </a:t>
            </a:r>
            <a:r>
              <a:rPr lang="it-IT" sz="1200" u="sng" dirty="0" err="1">
                <a:latin typeface="Tahoma" panose="020B0604030504040204" pitchFamily="34" charset="0"/>
                <a:ea typeface="Tahoma" panose="020B0604030504040204" pitchFamily="34" charset="0"/>
                <a:cs typeface="Tahoma" panose="020B0604030504040204" pitchFamily="34" charset="0"/>
              </a:rPr>
              <a:t>decompattamento</a:t>
            </a:r>
            <a:r>
              <a:rPr lang="it-IT" sz="1200" dirty="0">
                <a:latin typeface="Tahoma" panose="020B0604030504040204" pitchFamily="34" charset="0"/>
                <a:ea typeface="Tahoma" panose="020B0604030504040204" pitchFamily="34" charset="0"/>
                <a:cs typeface="Tahoma" panose="020B0604030504040204" pitchFamily="34" charset="0"/>
              </a:rPr>
              <a:t> del suolo da realizzarsi secondo meccanismi </a:t>
            </a:r>
            <a:r>
              <a:rPr lang="it-IT" sz="1200" u="sng" dirty="0">
                <a:latin typeface="Tahoma" panose="020B0604030504040204" pitchFamily="34" charset="0"/>
                <a:ea typeface="Tahoma" panose="020B0604030504040204" pitchFamily="34" charset="0"/>
                <a:cs typeface="Tahoma" panose="020B0604030504040204" pitchFamily="34" charset="0"/>
              </a:rPr>
              <a:t>autorizzativi</a:t>
            </a:r>
            <a:r>
              <a:rPr lang="it-IT" sz="1200" dirty="0">
                <a:latin typeface="Tahoma" panose="020B0604030504040204" pitchFamily="34" charset="0"/>
                <a:ea typeface="Tahoma" panose="020B0604030504040204" pitchFamily="34" charset="0"/>
                <a:cs typeface="Tahoma" panose="020B0604030504040204" pitchFamily="34" charset="0"/>
              </a:rPr>
              <a:t> stabiliti dalla </a:t>
            </a:r>
            <a:r>
              <a:rPr lang="it-IT" sz="1200" u="sng" dirty="0">
                <a:latin typeface="Tahoma" panose="020B0604030504040204" pitchFamily="34" charset="0"/>
                <a:ea typeface="Tahoma" panose="020B0604030504040204" pitchFamily="34" charset="0"/>
                <a:cs typeface="Tahoma" panose="020B0604030504040204" pitchFamily="34" charset="0"/>
              </a:rPr>
              <a:t>Regione</a:t>
            </a:r>
            <a:endParaRPr lang="it-IT" sz="12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8278684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06 - Cover </a:t>
            </a:r>
            <a:r>
              <a:rPr lang="it-IT" sz="2000" dirty="0" err="1">
                <a:solidFill>
                  <a:srgbClr val="297A38"/>
                </a:solidFill>
                <a:latin typeface="Tahoma"/>
                <a:ea typeface="Tahoma"/>
                <a:cs typeface="Tahoma"/>
              </a:rPr>
              <a:t>crops</a:t>
            </a:r>
            <a:r>
              <a:rPr lang="it-IT" sz="2000" dirty="0">
                <a:solidFill>
                  <a:srgbClr val="297A38"/>
                </a:solidFill>
                <a:latin typeface="Tahoma"/>
                <a:ea typeface="Tahoma"/>
                <a:cs typeface="Tahoma"/>
              </a:rPr>
              <a:t> </a:t>
            </a:r>
            <a:r>
              <a:rPr lang="it-IT" sz="2000" b="0" dirty="0">
                <a:solidFill>
                  <a:srgbClr val="297A38"/>
                </a:solidFill>
                <a:latin typeface="Tahoma"/>
                <a:ea typeface="Tahoma"/>
                <a:cs typeface="Tahoma"/>
              </a:rPr>
              <a:t>(1) </a:t>
            </a: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180000" y="1441821"/>
            <a:ext cx="8784000" cy="1938992"/>
          </a:xfrm>
          <a:prstGeom prst="rect">
            <a:avLst/>
          </a:prstGeom>
          <a:noFill/>
        </p:spPr>
        <p:txBody>
          <a:bodyPr wrap="square" rtlCol="0">
            <a:spAutoFit/>
          </a:bodyPr>
          <a:lstStyle/>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FINALITÀ: </a:t>
            </a:r>
            <a:r>
              <a:rPr lang="it-IT" sz="1200" dirty="0">
                <a:solidFill>
                  <a:srgbClr val="000000"/>
                </a:solidFill>
                <a:latin typeface="Tahoma" panose="020B0604030504040204" pitchFamily="34" charset="0"/>
                <a:ea typeface="Tahoma" panose="020B0604030504040204" pitchFamily="34" charset="0"/>
                <a:cs typeface="Tahoma" panose="020B0604030504040204" pitchFamily="34" charset="0"/>
              </a:rPr>
              <a:t>Ridurre </a:t>
            </a:r>
            <a:r>
              <a:rPr lang="it-IT" sz="1200" dirty="0">
                <a:solidFill>
                  <a:srgbClr val="000000"/>
                </a:solidFill>
                <a:effectLst/>
                <a:latin typeface="Tahoma" panose="020B0604030504040204" pitchFamily="34" charset="0"/>
                <a:ea typeface="Tahoma" panose="020B0604030504040204" pitchFamily="34" charset="0"/>
                <a:cs typeface="Tahoma" panose="020B0604030504040204" pitchFamily="34" charset="0"/>
              </a:rPr>
              <a:t>la </a:t>
            </a:r>
            <a:r>
              <a:rPr lang="it-IT" sz="1200" u="sng" dirty="0">
                <a:solidFill>
                  <a:srgbClr val="000000"/>
                </a:solidFill>
                <a:effectLst/>
                <a:latin typeface="Tahoma" panose="020B0604030504040204" pitchFamily="34" charset="0"/>
                <a:ea typeface="Tahoma" panose="020B0604030504040204" pitchFamily="34" charset="0"/>
                <a:cs typeface="Tahoma" panose="020B0604030504040204" pitchFamily="34" charset="0"/>
              </a:rPr>
              <a:t>lisciviazione dei nitrati</a:t>
            </a:r>
            <a:r>
              <a:rPr lang="it-IT" sz="1200" dirty="0">
                <a:solidFill>
                  <a:srgbClr val="000000"/>
                </a:solidFill>
                <a:effectLst/>
                <a:latin typeface="Tahoma" panose="020B0604030504040204" pitchFamily="34" charset="0"/>
                <a:ea typeface="Tahoma" panose="020B0604030504040204" pitchFamily="34" charset="0"/>
                <a:cs typeface="Tahoma" panose="020B0604030504040204" pitchFamily="34" charset="0"/>
              </a:rPr>
              <a:t> nelle acque, migliorare la </a:t>
            </a:r>
            <a:r>
              <a:rPr lang="it-IT" sz="1200" u="sng" dirty="0">
                <a:solidFill>
                  <a:srgbClr val="000000"/>
                </a:solidFill>
                <a:effectLst/>
                <a:latin typeface="Tahoma" panose="020B0604030504040204" pitchFamily="34" charset="0"/>
                <a:ea typeface="Tahoma" panose="020B0604030504040204" pitchFamily="34" charset="0"/>
                <a:cs typeface="Tahoma" panose="020B0604030504040204" pitchFamily="34" charset="0"/>
              </a:rPr>
              <a:t>struttura e fertilità del suolo</a:t>
            </a:r>
            <a:r>
              <a:rPr lang="it-IT" sz="1200" dirty="0">
                <a:solidFill>
                  <a:srgbClr val="000000"/>
                </a:solidFill>
                <a:effectLst/>
                <a:latin typeface="Tahoma" panose="020B0604030504040204" pitchFamily="34" charset="0"/>
                <a:ea typeface="Tahoma" panose="020B0604030504040204" pitchFamily="34" charset="0"/>
                <a:cs typeface="Tahoma" panose="020B0604030504040204" pitchFamily="34" charset="0"/>
              </a:rPr>
              <a:t>, aumentare il </a:t>
            </a:r>
            <a:r>
              <a:rPr lang="it-IT" sz="1200" u="sng" dirty="0">
                <a:solidFill>
                  <a:srgbClr val="000000"/>
                </a:solidFill>
                <a:effectLst/>
                <a:latin typeface="Tahoma" panose="020B0604030504040204" pitchFamily="34" charset="0"/>
                <a:ea typeface="Tahoma" panose="020B0604030504040204" pitchFamily="34" charset="0"/>
                <a:cs typeface="Tahoma" panose="020B0604030504040204" pitchFamily="34" charset="0"/>
              </a:rPr>
              <a:t>sequestro di carbonio</a:t>
            </a:r>
            <a:r>
              <a:rPr lang="it-IT" sz="1200" dirty="0">
                <a:solidFill>
                  <a:srgbClr val="000000"/>
                </a:solidFill>
                <a:effectLst/>
                <a:latin typeface="Tahoma" panose="020B0604030504040204" pitchFamily="34" charset="0"/>
                <a:ea typeface="Tahoma" panose="020B0604030504040204" pitchFamily="34" charset="0"/>
                <a:cs typeface="Tahoma" panose="020B0604030504040204" pitchFamily="34" charset="0"/>
              </a:rPr>
              <a:t> organico nel suolo, ridurre </a:t>
            </a:r>
            <a:r>
              <a:rPr lang="it-IT" sz="1200" u="sng" dirty="0">
                <a:solidFill>
                  <a:srgbClr val="000000"/>
                </a:solidFill>
                <a:effectLst/>
                <a:latin typeface="Tahoma" panose="020B0604030504040204" pitchFamily="34" charset="0"/>
                <a:ea typeface="Tahoma" panose="020B0604030504040204" pitchFamily="34" charset="0"/>
                <a:cs typeface="Tahoma" panose="020B0604030504040204" pitchFamily="34" charset="0"/>
              </a:rPr>
              <a:t>le emissioni</a:t>
            </a:r>
            <a:r>
              <a:rPr lang="it-IT" sz="1200" dirty="0">
                <a:solidFill>
                  <a:srgbClr val="000000"/>
                </a:solidFill>
                <a:effectLst/>
                <a:latin typeface="Tahoma" panose="020B0604030504040204" pitchFamily="34" charset="0"/>
                <a:ea typeface="Tahoma" panose="020B0604030504040204" pitchFamily="34" charset="0"/>
                <a:cs typeface="Tahoma" panose="020B0604030504040204" pitchFamily="34" charset="0"/>
              </a:rPr>
              <a:t> di gas serra e più in generale contribuire all’</a:t>
            </a:r>
            <a:r>
              <a:rPr lang="it-IT" sz="1200" u="sng" dirty="0">
                <a:solidFill>
                  <a:srgbClr val="000000"/>
                </a:solidFill>
                <a:effectLst/>
                <a:latin typeface="Tahoma" panose="020B0604030504040204" pitchFamily="34" charset="0"/>
                <a:ea typeface="Tahoma" panose="020B0604030504040204" pitchFamily="34" charset="0"/>
                <a:cs typeface="Tahoma" panose="020B0604030504040204" pitchFamily="34" charset="0"/>
              </a:rPr>
              <a:t>adattamento ai cambiamenti climatici</a:t>
            </a:r>
            <a:endParaRPr lang="it-IT" sz="1200" u="sng"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algn="just"/>
            <a:endParaRPr lang="it-IT" sz="1200" dirty="0">
              <a:solidFill>
                <a:srgbClr val="000000"/>
              </a:solidFill>
              <a:effectLst/>
              <a:latin typeface="Tahoma" panose="020B0604030504040204" pitchFamily="34" charset="0"/>
              <a:ea typeface="Tahoma" panose="020B0604030504040204" pitchFamily="34" charset="0"/>
              <a:cs typeface="Tahoma" panose="020B0604030504040204" pitchFamily="34" charset="0"/>
            </a:endParaRPr>
          </a:p>
          <a:p>
            <a:pPr algn="just"/>
            <a:endParaRPr lang="it-IT" sz="12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 ALTRI CRITERI DI AMMISSIBILITÀ (AZIONE 6.1)</a:t>
            </a:r>
          </a:p>
          <a:p>
            <a:pPr algn="just"/>
            <a:endPar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Superficie ammissibile: seminativo (ad esclusione dei prati avvicendati e dei terreni a riposo)</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spcAft>
                <a:spcPts val="1200"/>
              </a:spcAf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Superficie minima:</a:t>
            </a:r>
            <a:r>
              <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 5 ha</a:t>
            </a:r>
            <a:endParaRPr lang="it-IT" sz="1200" dirty="0">
              <a:latin typeface="Tahoma" panose="020B0604030504040204" pitchFamily="34" charset="0"/>
              <a:ea typeface="Tahoma" panose="020B0604030504040204" pitchFamily="34" charset="0"/>
              <a:cs typeface="Tahoma" panose="020B0604030504040204" pitchFamily="34" charset="0"/>
            </a:endParaRPr>
          </a:p>
        </p:txBody>
      </p:sp>
      <p:sp>
        <p:nvSpPr>
          <p:cNvPr id="3" name="CasellaDiTesto 2">
            <a:extLst>
              <a:ext uri="{FF2B5EF4-FFF2-40B4-BE49-F238E27FC236}">
                <a16:creationId xmlns:a16="http://schemas.microsoft.com/office/drawing/2014/main" id="{388E0B7B-EE8F-52CB-F50C-89EF0D78D50C}"/>
              </a:ext>
            </a:extLst>
          </p:cNvPr>
          <p:cNvSpPr txBox="1"/>
          <p:nvPr/>
        </p:nvSpPr>
        <p:spPr>
          <a:xfrm>
            <a:off x="612000" y="809467"/>
            <a:ext cx="7920000" cy="276999"/>
          </a:xfrm>
          <a:prstGeom prst="rect">
            <a:avLst/>
          </a:prstGeom>
          <a:solidFill>
            <a:srgbClr val="00B050"/>
          </a:solidFill>
        </p:spPr>
        <p:txBody>
          <a:bodyPr wrap="square">
            <a:spAutoFit/>
          </a:bodyPr>
          <a:lstStyle/>
          <a:p>
            <a:pPr algn="ctr"/>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SRA attivata solo come Azione 6.1 – Colture di copertura</a:t>
            </a:r>
          </a:p>
        </p:txBody>
      </p:sp>
      <p:sp>
        <p:nvSpPr>
          <p:cNvPr id="4" name="Rettangolo 3">
            <a:extLst>
              <a:ext uri="{FF2B5EF4-FFF2-40B4-BE49-F238E27FC236}">
                <a16:creationId xmlns:a16="http://schemas.microsoft.com/office/drawing/2014/main" id="{8E5D680E-8690-FFC4-3521-E565B9223AE2}"/>
              </a:ext>
            </a:extLst>
          </p:cNvPr>
          <p:cNvSpPr/>
          <p:nvPr/>
        </p:nvSpPr>
        <p:spPr>
          <a:xfrm>
            <a:off x="432000" y="755999"/>
            <a:ext cx="8280000" cy="385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bg1"/>
              </a:solidFill>
            </a:endParaRPr>
          </a:p>
        </p:txBody>
      </p:sp>
      <p:sp>
        <p:nvSpPr>
          <p:cNvPr id="9" name="Triangolo rettangolo 8">
            <a:extLst>
              <a:ext uri="{FF2B5EF4-FFF2-40B4-BE49-F238E27FC236}">
                <a16:creationId xmlns:a16="http://schemas.microsoft.com/office/drawing/2014/main" id="{7364B8CE-C5F6-A64B-7F73-63B24F82731A}"/>
              </a:ext>
            </a:extLst>
          </p:cNvPr>
          <p:cNvSpPr/>
          <p:nvPr/>
        </p:nvSpPr>
        <p:spPr>
          <a:xfrm rot="10800000">
            <a:off x="8424000" y="1949"/>
            <a:ext cx="720000" cy="720000"/>
          </a:xfrm>
          <a:prstGeom prst="rtTriangle">
            <a:avLst/>
          </a:prstGeom>
          <a:solidFill>
            <a:schemeClr val="accent3">
              <a:lumMod val="40000"/>
              <a:lumOff val="60000"/>
            </a:schemeClr>
          </a:solidFill>
          <a:ln w="12700"/>
        </p:spPr>
        <p:style>
          <a:lnRef idx="3">
            <a:schemeClr val="lt1"/>
          </a:lnRef>
          <a:fillRef idx="1">
            <a:schemeClr val="accent3"/>
          </a:fillRef>
          <a:effectRef idx="1">
            <a:schemeClr val="accent3"/>
          </a:effectRef>
          <a:fontRef idx="minor">
            <a:schemeClr val="lt1"/>
          </a:fontRef>
        </p:style>
        <p:txBody>
          <a:bodyPr vert="wordArtVert" rtlCol="0" anchor="ctr"/>
          <a:lstStyle/>
          <a:p>
            <a:pPr defTabSz="0"/>
            <a:endParaRPr lang="it-IT" sz="1200" b="1" dirty="0">
              <a:solidFill>
                <a:schemeClr val="tx1"/>
              </a:solidFill>
            </a:endParaRPr>
          </a:p>
        </p:txBody>
      </p:sp>
      <p:sp>
        <p:nvSpPr>
          <p:cNvPr id="10" name="CasellaDiTesto 9">
            <a:extLst>
              <a:ext uri="{FF2B5EF4-FFF2-40B4-BE49-F238E27FC236}">
                <a16:creationId xmlns:a16="http://schemas.microsoft.com/office/drawing/2014/main" id="{5F1E8AB1-541B-5091-F118-B2B355F4C3CC}"/>
              </a:ext>
            </a:extLst>
          </p:cNvPr>
          <p:cNvSpPr txBox="1"/>
          <p:nvPr/>
        </p:nvSpPr>
        <p:spPr>
          <a:xfrm rot="2657238">
            <a:off x="8572469" y="79374"/>
            <a:ext cx="622735" cy="369332"/>
          </a:xfrm>
          <a:prstGeom prst="rect">
            <a:avLst/>
          </a:prstGeom>
          <a:noFill/>
        </p:spPr>
        <p:txBody>
          <a:bodyPr wrap="none" rtlCol="0">
            <a:spAutoFit/>
          </a:bodyPr>
          <a:lstStyle/>
          <a:p>
            <a:r>
              <a:rPr lang="it-IT" b="1" dirty="0">
                <a:ln w="12700">
                  <a:solidFill>
                    <a:srgbClr val="297A38"/>
                  </a:solidFill>
                  <a:prstDash val="solid"/>
                </a:ln>
                <a:solidFill>
                  <a:srgbClr val="92D050"/>
                </a:solidFill>
              </a:rPr>
              <a:t>New</a:t>
            </a:r>
            <a:endParaRPr lang="it-IT" dirty="0">
              <a:ln w="12700">
                <a:solidFill>
                  <a:srgbClr val="297A38"/>
                </a:solidFill>
                <a:prstDash val="solid"/>
              </a:ln>
              <a:solidFill>
                <a:srgbClr val="92D050"/>
              </a:solidFill>
            </a:endParaRPr>
          </a:p>
        </p:txBody>
      </p:sp>
    </p:spTree>
    <p:extLst>
      <p:ext uri="{BB962C8B-B14F-4D97-AF65-F5344CB8AC3E}">
        <p14:creationId xmlns:p14="http://schemas.microsoft.com/office/powerpoint/2010/main" val="6554843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297A38"/>
                </a:solidFill>
                <a:latin typeface="Tahoma"/>
                <a:ea typeface="Tahoma"/>
                <a:cs typeface="Tahoma"/>
              </a:rPr>
              <a:t>SRA 06 - Cover </a:t>
            </a:r>
            <a:r>
              <a:rPr lang="it-IT" sz="2000" dirty="0" err="1">
                <a:solidFill>
                  <a:srgbClr val="297A38"/>
                </a:solidFill>
                <a:latin typeface="Tahoma"/>
                <a:ea typeface="Tahoma"/>
                <a:cs typeface="Tahoma"/>
              </a:rPr>
              <a:t>crops</a:t>
            </a:r>
            <a:r>
              <a:rPr lang="it-IT" sz="2000" dirty="0">
                <a:solidFill>
                  <a:srgbClr val="297A38"/>
                </a:solidFill>
                <a:latin typeface="Tahoma"/>
                <a:ea typeface="Tahoma"/>
                <a:cs typeface="Tahoma"/>
              </a:rPr>
              <a:t> </a:t>
            </a:r>
            <a:r>
              <a:rPr lang="it-IT" sz="2000" b="0" dirty="0">
                <a:solidFill>
                  <a:srgbClr val="297A38"/>
                </a:solidFill>
                <a:latin typeface="Tahoma"/>
                <a:ea typeface="Tahoma"/>
                <a:cs typeface="Tahoma"/>
              </a:rPr>
              <a:t>(2) </a:t>
            </a: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180000" y="356306"/>
            <a:ext cx="8784000" cy="4524315"/>
          </a:xfrm>
          <a:prstGeom prst="rect">
            <a:avLst/>
          </a:prstGeom>
          <a:noFill/>
        </p:spPr>
        <p:txBody>
          <a:bodyPr wrap="square" rtlCol="0">
            <a:spAutoFit/>
          </a:bodyPr>
          <a:lstStyle/>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IMPEGNI: AZIONE 6.1</a:t>
            </a:r>
          </a:p>
          <a:p>
            <a:pPr algn="just"/>
            <a:endPar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Effettuare almeno una </a:t>
            </a:r>
            <a:r>
              <a:rPr lang="it-IT" sz="1200" u="sng" dirty="0">
                <a:latin typeface="Tahoma" panose="020B0604030504040204" pitchFamily="34" charset="0"/>
                <a:ea typeface="Tahoma" panose="020B0604030504040204" pitchFamily="34" charset="0"/>
                <a:cs typeface="Tahoma" panose="020B0604030504040204" pitchFamily="34" charset="0"/>
              </a:rPr>
              <a:t>semina annuale </a:t>
            </a:r>
            <a:r>
              <a:rPr lang="it-IT" sz="1200" dirty="0">
                <a:latin typeface="Tahoma" panose="020B0604030504040204" pitchFamily="34" charset="0"/>
                <a:ea typeface="Tahoma" panose="020B0604030504040204" pitchFamily="34" charset="0"/>
                <a:cs typeface="Tahoma" panose="020B0604030504040204" pitchFamily="34" charset="0"/>
              </a:rPr>
              <a:t>di colture di copertura definite a livello di bando </a:t>
            </a:r>
            <a:r>
              <a:rPr lang="it-IT" sz="1200" dirty="0">
                <a:solidFill>
                  <a:srgbClr val="000000"/>
                </a:solidFill>
                <a:latin typeface="Tahoma"/>
                <a:ea typeface="Tahoma"/>
                <a:cs typeface="Tahoma"/>
              </a:rPr>
              <a:t>quali ad esempio </a:t>
            </a:r>
            <a:r>
              <a:rPr lang="it-IT" sz="1200" b="1" dirty="0">
                <a:solidFill>
                  <a:srgbClr val="000000"/>
                </a:solidFill>
                <a:latin typeface="Tahoma"/>
                <a:ea typeface="Tahoma"/>
                <a:cs typeface="Tahoma"/>
              </a:rPr>
              <a:t>leguminose</a:t>
            </a:r>
            <a:r>
              <a:rPr lang="it-IT" sz="1200" dirty="0">
                <a:solidFill>
                  <a:srgbClr val="000000"/>
                </a:solidFill>
                <a:latin typeface="Tahoma"/>
                <a:ea typeface="Tahoma"/>
                <a:cs typeface="Tahoma"/>
              </a:rPr>
              <a:t> (es. veccia, trifoglio) in purezza o in consociazione (es. rafano senape…) - </a:t>
            </a:r>
            <a:r>
              <a:rPr lang="it-IT" sz="1200" dirty="0">
                <a:latin typeface="Tahoma" panose="020B0604030504040204" pitchFamily="34" charset="0"/>
                <a:ea typeface="Tahoma" panose="020B0604030504040204" pitchFamily="34" charset="0"/>
                <a:cs typeface="Tahoma" panose="020B0604030504040204" pitchFamily="34" charset="0"/>
              </a:rPr>
              <a:t>(NO ricaccio spontaneo o </a:t>
            </a:r>
            <a:r>
              <a:rPr lang="it-IT" sz="1200" dirty="0" err="1">
                <a:latin typeface="Tahoma" panose="020B0604030504040204" pitchFamily="34" charset="0"/>
                <a:ea typeface="Tahoma" panose="020B0604030504040204" pitchFamily="34" charset="0"/>
                <a:cs typeface="Tahoma" panose="020B0604030504040204" pitchFamily="34" charset="0"/>
              </a:rPr>
              <a:t>autorisemina</a:t>
            </a:r>
            <a:r>
              <a:rPr lang="it-IT" sz="1200" dirty="0">
                <a:latin typeface="Tahoma" panose="020B0604030504040204" pitchFamily="34" charset="0"/>
                <a:ea typeface="Tahoma" panose="020B0604030504040204" pitchFamily="34" charset="0"/>
                <a:cs typeface="Tahoma" panose="020B0604030504040204" pitchFamily="34" charset="0"/>
              </a:rPr>
              <a:t> della coltura precedente, no sviluppo della vegetazione spontanea)</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Utilizzo di una </a:t>
            </a:r>
            <a:r>
              <a:rPr lang="it-IT" sz="1200" u="sng" dirty="0">
                <a:latin typeface="Tahoma" panose="020B0604030504040204" pitchFamily="34" charset="0"/>
                <a:ea typeface="Tahoma" panose="020B0604030504040204" pitchFamily="34" charset="0"/>
                <a:cs typeface="Tahoma" panose="020B0604030504040204" pitchFamily="34" charset="0"/>
              </a:rPr>
              <a:t>quantità</a:t>
            </a:r>
            <a:r>
              <a:rPr lang="it-IT" sz="1200" dirty="0">
                <a:latin typeface="Tahoma" panose="020B0604030504040204" pitchFamily="34" charset="0"/>
                <a:ea typeface="Tahoma" panose="020B0604030504040204" pitchFamily="34" charset="0"/>
                <a:cs typeface="Tahoma" panose="020B0604030504040204" pitchFamily="34" charset="0"/>
              </a:rPr>
              <a:t> di semente tale da </a:t>
            </a:r>
            <a:r>
              <a:rPr lang="it-IT" sz="1200" u="sng" dirty="0">
                <a:latin typeface="Tahoma" panose="020B0604030504040204" pitchFamily="34" charset="0"/>
                <a:ea typeface="Tahoma" panose="020B0604030504040204" pitchFamily="34" charset="0"/>
                <a:cs typeface="Tahoma" panose="020B0604030504040204" pitchFamily="34" charset="0"/>
              </a:rPr>
              <a:t>garantire la copertura omogenea </a:t>
            </a:r>
            <a:r>
              <a:rPr lang="it-IT" sz="1200" dirty="0">
                <a:latin typeface="Tahoma" panose="020B0604030504040204" pitchFamily="34" charset="0"/>
                <a:ea typeface="Tahoma" panose="020B0604030504040204" pitchFamily="34" charset="0"/>
                <a:cs typeface="Tahoma" panose="020B0604030504040204" pitchFamily="34" charset="0"/>
              </a:rPr>
              <a:t>del terreno</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Tra la data di raccolta della coltura che precede (principale) e la semina della successiva coltura (cover) non deve intercorrere più di un certo numero di giorni definito a livello di bando</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È consentito l’uso di soli mezzi meccanici per la devitalizzazione delle colture di copertura, con eventuale possibilità di deroga in caso di abbinamento con l’intervento SRA03</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L’intera biomassa prodotta NON viene asportata, ma viene interrata (sovescio), oppure allettata e lasciata sulla superficie del suolo come pacciamatura</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impiego di fertilizzanti di tipo chimico, presidi fitosanitari o diserbanti sulle colture di copertura</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utilizzo dei fertilizzanti organici le cui matrici costituenti non siano ricomprese nel Reg. (UE) 2019/1009</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utilizzo dei fanghi e di ogni altro rifiuto recuperato in operazioni R10 ai sensi della Parte IV del d. lgs. n. 152/2006</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pascolamento</a:t>
            </a:r>
            <a:endParaRPr lang="it-IT" sz="12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6201447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a:extLst>
              <a:ext uri="{FF2B5EF4-FFF2-40B4-BE49-F238E27FC236}">
                <a16:creationId xmlns:a16="http://schemas.microsoft.com/office/drawing/2014/main" id="{32D25D37-EFDE-4114-AB06-C3F7039F8974}"/>
              </a:ext>
            </a:extLst>
          </p:cNvPr>
          <p:cNvSpPr/>
          <p:nvPr/>
        </p:nvSpPr>
        <p:spPr>
          <a:xfrm>
            <a:off x="0" y="0"/>
            <a:ext cx="9144000" cy="4838400"/>
          </a:xfrm>
          <a:prstGeom prst="rect">
            <a:avLst/>
          </a:prstGeom>
          <a:solidFill>
            <a:srgbClr val="297A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Titolo 11">
            <a:extLst>
              <a:ext uri="{FF2B5EF4-FFF2-40B4-BE49-F238E27FC236}">
                <a16:creationId xmlns:a16="http://schemas.microsoft.com/office/drawing/2014/main" id="{90A07EF7-4DE0-4C1C-8F61-A507FF77DBC3}"/>
              </a:ext>
            </a:extLst>
          </p:cNvPr>
          <p:cNvSpPr txBox="1">
            <a:spLocks/>
          </p:cNvSpPr>
          <p:nvPr/>
        </p:nvSpPr>
        <p:spPr>
          <a:xfrm>
            <a:off x="685800" y="1294479"/>
            <a:ext cx="7772400" cy="2554545"/>
          </a:xfrm>
          <a:prstGeom prst="rect">
            <a:avLst/>
          </a:prstGeom>
        </p:spPr>
        <p:txBody>
          <a:bodyPr vert="horz" lIns="91440" tIns="45720" rIns="91440" bIns="45720" rtlCol="0" anchor="ctr">
            <a:spAutoFit/>
          </a:bodyPr>
          <a:lstStyle>
            <a:lvl1pPr algn="l" defTabSz="457200" rtl="0" eaLnBrk="1" latinLnBrk="0" hangingPunct="1">
              <a:spcBef>
                <a:spcPct val="0"/>
              </a:spcBef>
              <a:buNone/>
              <a:defRPr sz="3000" b="1" kern="1200">
                <a:solidFill>
                  <a:srgbClr val="056633"/>
                </a:solidFill>
                <a:latin typeface="Helvetica"/>
                <a:ea typeface="+mj-ea"/>
                <a:cs typeface="Helvetica"/>
              </a:defRPr>
            </a:lvl1pPr>
          </a:lstStyle>
          <a:p>
            <a:pPr algn="ct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MACROTEMA</a:t>
            </a:r>
          </a:p>
          <a:p>
            <a:pPr algn="ct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Utilizzo razionale input produttivi</a:t>
            </a:r>
          </a:p>
          <a:p>
            <a:pPr algn="ctr"/>
            <a:endPar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ctr"/>
            <a:r>
              <a:rPr lang="it-IT" sz="2000" dirty="0">
                <a:solidFill>
                  <a:schemeClr val="bg1"/>
                </a:solidFill>
                <a:latin typeface="Tahoma" panose="020B0604030504040204" pitchFamily="34" charset="0"/>
                <a:ea typeface="Tahoma" panose="020B0604030504040204" pitchFamily="34" charset="0"/>
                <a:cs typeface="Tahoma" panose="020B0604030504040204" pitchFamily="34" charset="0"/>
              </a:rPr>
              <a:t>Interventi</a:t>
            </a:r>
            <a:endPar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algn="ct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SRA01</a:t>
            </a:r>
          </a:p>
          <a:p>
            <a:pPr algn="ct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SRA19</a:t>
            </a:r>
          </a:p>
          <a:p>
            <a:pPr algn="ct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SRA20</a:t>
            </a:r>
          </a:p>
          <a:p>
            <a:pPr algn="ctr"/>
            <a:r>
              <a:rPr lang="it-IT" sz="2000" b="0" dirty="0">
                <a:solidFill>
                  <a:schemeClr val="bg1"/>
                </a:solidFill>
                <a:latin typeface="Tahoma" panose="020B0604030504040204" pitchFamily="34" charset="0"/>
                <a:ea typeface="Tahoma" panose="020B0604030504040204" pitchFamily="34" charset="0"/>
                <a:cs typeface="Tahoma" panose="020B0604030504040204" pitchFamily="34" charset="0"/>
              </a:rPr>
              <a:t>SRA29</a:t>
            </a:r>
          </a:p>
        </p:txBody>
      </p:sp>
      <p:sp>
        <p:nvSpPr>
          <p:cNvPr id="5" name="object 29">
            <a:extLst>
              <a:ext uri="{FF2B5EF4-FFF2-40B4-BE49-F238E27FC236}">
                <a16:creationId xmlns:a16="http://schemas.microsoft.com/office/drawing/2014/main" id="{38606CC8-970A-49B2-AE6C-610E555CF6E7}"/>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pic>
        <p:nvPicPr>
          <p:cNvPr id="4" name="Elemento grafico 3" descr="Coppa contorno">
            <a:extLst>
              <a:ext uri="{FF2B5EF4-FFF2-40B4-BE49-F238E27FC236}">
                <a16:creationId xmlns:a16="http://schemas.microsoft.com/office/drawing/2014/main" id="{B11158A1-B617-32A1-BCE0-41F4681B24A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12000" y="2114550"/>
            <a:ext cx="914400" cy="9144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285678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SRA 01 - Produzione integrata</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 (1)</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180000" y="576000"/>
            <a:ext cx="8784000" cy="3754874"/>
          </a:xfrm>
          <a:prstGeom prst="rect">
            <a:avLst/>
          </a:prstGeom>
          <a:noFill/>
        </p:spPr>
        <p:txBody>
          <a:bodyPr wrap="square" rtlCol="0">
            <a:spAutoFit/>
          </a:bodyPr>
          <a:lstStyle/>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FINALITÀ: </a:t>
            </a:r>
            <a:r>
              <a:rPr lang="it-IT" sz="1200" dirty="0">
                <a:latin typeface="Tahoma" panose="020B0604030504040204" pitchFamily="34" charset="0"/>
                <a:ea typeface="Tahoma" panose="020B0604030504040204" pitchFamily="34" charset="0"/>
                <a:cs typeface="Tahoma" panose="020B0604030504040204" pitchFamily="34" charset="0"/>
              </a:rPr>
              <a:t>Contribuire ad una </a:t>
            </a:r>
            <a:r>
              <a:rPr lang="it-IT" sz="1200" u="sng" dirty="0">
                <a:latin typeface="Tahoma" panose="020B0604030504040204" pitchFamily="34" charset="0"/>
                <a:ea typeface="Tahoma" panose="020B0604030504040204" pitchFamily="34" charset="0"/>
                <a:cs typeface="Tahoma" panose="020B0604030504040204" pitchFamily="34" charset="0"/>
              </a:rPr>
              <a:t>più efficiente gestione delle risorse naturali</a:t>
            </a:r>
            <a:r>
              <a:rPr lang="it-IT" sz="1200" dirty="0">
                <a:latin typeface="Tahoma" panose="020B0604030504040204" pitchFamily="34" charset="0"/>
                <a:ea typeface="Tahoma" panose="020B0604030504040204" pitchFamily="34" charset="0"/>
                <a:cs typeface="Tahoma" panose="020B0604030504040204" pitchFamily="34" charset="0"/>
              </a:rPr>
              <a:t> come l’acqua e il suolo, </a:t>
            </a:r>
            <a:r>
              <a:rPr lang="it-IT" sz="1200" u="sng" dirty="0">
                <a:latin typeface="Tahoma" panose="020B0604030504040204" pitchFamily="34" charset="0"/>
                <a:ea typeface="Tahoma" panose="020B0604030504040204" pitchFamily="34" charset="0"/>
                <a:cs typeface="Tahoma" panose="020B0604030504040204" pitchFamily="34" charset="0"/>
              </a:rPr>
              <a:t>al sequestro del carbonio nel suolo</a:t>
            </a:r>
            <a:r>
              <a:rPr lang="it-IT" sz="1200" dirty="0">
                <a:latin typeface="Tahoma" panose="020B0604030504040204" pitchFamily="34" charset="0"/>
                <a:ea typeface="Tahoma" panose="020B0604030504040204" pitchFamily="34" charset="0"/>
                <a:cs typeface="Tahoma" panose="020B0604030504040204" pitchFamily="34" charset="0"/>
              </a:rPr>
              <a:t>, concorrendo così anche all’</a:t>
            </a:r>
            <a:r>
              <a:rPr lang="it-IT" sz="1200" u="sng" dirty="0">
                <a:latin typeface="Tahoma" panose="020B0604030504040204" pitchFamily="34" charset="0"/>
                <a:ea typeface="Tahoma" panose="020B0604030504040204" pitchFamily="34" charset="0"/>
                <a:cs typeface="Tahoma" panose="020B0604030504040204" pitchFamily="34" charset="0"/>
              </a:rPr>
              <a:t>adattamento ai cambiamenti climatici</a:t>
            </a:r>
            <a:r>
              <a:rPr lang="it-IT" sz="1200" dirty="0">
                <a:latin typeface="Tahoma" panose="020B0604030504040204" pitchFamily="34" charset="0"/>
                <a:ea typeface="Tahoma" panose="020B0604030504040204" pitchFamily="34" charset="0"/>
                <a:cs typeface="Tahoma" panose="020B0604030504040204" pitchFamily="34" charset="0"/>
              </a:rPr>
              <a:t>.</a:t>
            </a:r>
            <a:endParaRPr lang="it-IT" sz="1200" dirty="0">
              <a:solidFill>
                <a:srgbClr val="000000"/>
              </a:solidFill>
              <a:effectLst/>
              <a:latin typeface="Tahoma" panose="020B0604030504040204" pitchFamily="34" charset="0"/>
              <a:ea typeface="Tahoma" panose="020B0604030504040204" pitchFamily="34" charset="0"/>
              <a:cs typeface="Tahoma" panose="020B0604030504040204" pitchFamily="34" charset="0"/>
            </a:endParaRPr>
          </a:p>
          <a:p>
            <a:pPr algn="just"/>
            <a:endParaRPr lang="it-IT" sz="1200" b="1" dirty="0">
              <a:latin typeface="Tahoma" panose="020B0604030504040204" pitchFamily="34" charset="0"/>
              <a:ea typeface="Tahoma" panose="020B0604030504040204" pitchFamily="34" charset="0"/>
              <a:cs typeface="Tahoma" panose="020B0604030504040204" pitchFamily="34" charset="0"/>
            </a:endParaRPr>
          </a:p>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 ALTRI CRITERI DI AMMISSIBILITÀ</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 Adesione del beneficiario al Sistema di Qualità Nazionale di Produzione Integrata </a:t>
            </a:r>
            <a:r>
              <a:rPr lang="it-IT" sz="1200" b="1" dirty="0">
                <a:latin typeface="Tahoma" panose="020B0604030504040204" pitchFamily="34" charset="0"/>
                <a:ea typeface="Tahoma" panose="020B0604030504040204" pitchFamily="34" charset="0"/>
                <a:cs typeface="Tahoma" panose="020B0604030504040204" pitchFamily="34" charset="0"/>
              </a:rPr>
              <a:t>(SQNPI) </a:t>
            </a:r>
            <a:r>
              <a:rPr lang="it-IT" sz="1200" dirty="0">
                <a:latin typeface="Tahoma" panose="020B0604030504040204" pitchFamily="34" charset="0"/>
                <a:ea typeface="Tahoma" panose="020B0604030504040204" pitchFamily="34" charset="0"/>
                <a:cs typeface="Tahoma" panose="020B0604030504040204" pitchFamily="34" charset="0"/>
              </a:rPr>
              <a:t>per la fase di coltivazione (“Conformità ACA” o “Conformità ACA più marchio” o “Marchio”), in forma singola o associata</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 Le superfici devono essere individuate in </a:t>
            </a:r>
            <a:r>
              <a:rPr lang="it-IT" sz="1200" b="1" dirty="0">
                <a:latin typeface="Tahoma" panose="020B0604030504040204" pitchFamily="34" charset="0"/>
                <a:ea typeface="Tahoma" panose="020B0604030504040204" pitchFamily="34" charset="0"/>
                <a:cs typeface="Tahoma" panose="020B0604030504040204" pitchFamily="34" charset="0"/>
              </a:rPr>
              <a:t>SQNPI</a:t>
            </a:r>
          </a:p>
          <a:p>
            <a:pPr marL="171450" indent="-171450" algn="just">
              <a:buFont typeface="Wingdings" panose="05000000000000000000" pitchFamily="2" charset="2"/>
              <a:buChar char="q"/>
            </a:pPr>
            <a:endParaRPr lang="it-IT" sz="1200" u="sng"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 Obbligo di </a:t>
            </a:r>
            <a:r>
              <a:rPr lang="it-IT" sz="1200" b="1" dirty="0">
                <a:latin typeface="Tahoma" panose="020B0604030504040204" pitchFamily="34" charset="0"/>
                <a:ea typeface="Tahoma" panose="020B0604030504040204" pitchFamily="34" charset="0"/>
                <a:cs typeface="Tahoma" panose="020B0604030504040204" pitchFamily="34" charset="0"/>
              </a:rPr>
              <a:t>adesione con tutta la SAU aziendale </a:t>
            </a:r>
            <a:r>
              <a:rPr lang="it-IT" sz="1200" dirty="0">
                <a:latin typeface="Tahoma" panose="020B0604030504040204" pitchFamily="34" charset="0"/>
                <a:ea typeface="Tahoma" panose="020B0604030504040204" pitchFamily="34" charset="0"/>
                <a:cs typeface="Tahoma" panose="020B0604030504040204" pitchFamily="34" charset="0"/>
              </a:rPr>
              <a:t>investita con le colture ammesse a premio afferenti allo stesso macrogruppo coltura: </a:t>
            </a:r>
            <a:r>
              <a:rPr lang="it-IT" sz="1200" b="1"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MACROGRUPPO COLTURE ERBACEE</a:t>
            </a:r>
            <a:r>
              <a:rPr lang="it-IT" sz="1200" dirty="0">
                <a:latin typeface="Tahoma" panose="020B0604030504040204" pitchFamily="34" charset="0"/>
                <a:ea typeface="Tahoma" panose="020B0604030504040204" pitchFamily="34" charset="0"/>
                <a:cs typeface="Tahoma" panose="020B0604030504040204" pitchFamily="34" charset="0"/>
              </a:rPr>
              <a:t>, </a:t>
            </a:r>
            <a:r>
              <a:rPr lang="it-IT" sz="1200" b="1" dirty="0">
                <a:solidFill>
                  <a:schemeClr val="accent2">
                    <a:lumMod val="75000"/>
                  </a:schemeClr>
                </a:solidFill>
                <a:latin typeface="Tahoma" panose="020B0604030504040204" pitchFamily="34" charset="0"/>
                <a:ea typeface="Tahoma" panose="020B0604030504040204" pitchFamily="34" charset="0"/>
                <a:cs typeface="Tahoma" panose="020B0604030504040204" pitchFamily="34" charset="0"/>
              </a:rPr>
              <a:t>MACROGRUPPO COLTURE ARBOREE</a:t>
            </a:r>
          </a:p>
          <a:p>
            <a:pPr algn="just"/>
            <a:endParaRPr lang="it-IT" sz="1200" b="1" dirty="0">
              <a:solidFill>
                <a:schemeClr val="accent2">
                  <a:lumMod val="75000"/>
                </a:schemeClr>
              </a:solidFill>
              <a:latin typeface="Tahoma" panose="020B0604030504040204" pitchFamily="34" charset="0"/>
              <a:ea typeface="Tahoma" panose="020B0604030504040204" pitchFamily="34" charset="0"/>
              <a:cs typeface="Tahoma" panose="020B0604030504040204" pitchFamily="34" charset="0"/>
            </a:endParaRPr>
          </a:p>
          <a:p>
            <a:pPr marL="628650" lvl="1" indent="-171450" algn="just">
              <a:buFont typeface="Wingdings" panose="05000000000000000000" pitchFamily="2" charset="2"/>
              <a:buChar char="ü"/>
            </a:pPr>
            <a:r>
              <a:rPr lang="it-IT" sz="1200" i="1" dirty="0">
                <a:solidFill>
                  <a:schemeClr val="accent5">
                    <a:lumMod val="75000"/>
                  </a:schemeClr>
                </a:solidFill>
                <a:latin typeface="Tahoma" panose="020B0604030504040204" pitchFamily="34" charset="0"/>
                <a:ea typeface="Tahoma" panose="020B0604030504040204" pitchFamily="34" charset="0"/>
                <a:cs typeface="Tahoma" panose="020B0604030504040204" pitchFamily="34" charset="0"/>
              </a:rPr>
              <a:t>MACROGRUPPO COLTURE ERBACEE</a:t>
            </a:r>
            <a:r>
              <a:rPr lang="it-IT" sz="1200" dirty="0">
                <a:solidFill>
                  <a:srgbClr val="297A38"/>
                </a:solidFill>
                <a:latin typeface="Tahoma" panose="020B0604030504040204" pitchFamily="34" charset="0"/>
                <a:ea typeface="Tahoma" panose="020B0604030504040204" pitchFamily="34" charset="0"/>
                <a:cs typeface="Tahoma" panose="020B0604030504040204" pitchFamily="34" charset="0"/>
              </a:rPr>
              <a:t>: </a:t>
            </a:r>
            <a:r>
              <a:rPr lang="it-IT" sz="1200" dirty="0">
                <a:latin typeface="Tahoma" panose="020B0604030504040204" pitchFamily="34" charset="0"/>
                <a:ea typeface="Tahoma" panose="020B0604030504040204" pitchFamily="34" charset="0"/>
                <a:cs typeface="Tahoma" panose="020B0604030504040204" pitchFamily="34" charset="0"/>
              </a:rPr>
              <a:t>GC seminativi; GC foraggere (esclusi prato permanente e pascolo);GC orticole</a:t>
            </a:r>
          </a:p>
          <a:p>
            <a:pPr marL="628650" lvl="1" indent="-171450" algn="just">
              <a:buFont typeface="Wingdings" panose="05000000000000000000" pitchFamily="2" charset="2"/>
              <a:buChar char="ü"/>
            </a:pPr>
            <a:r>
              <a:rPr lang="it-IT" sz="1200" i="1" dirty="0">
                <a:solidFill>
                  <a:schemeClr val="accent2">
                    <a:lumMod val="75000"/>
                  </a:schemeClr>
                </a:solidFill>
                <a:latin typeface="Tahoma" panose="020B0604030504040204" pitchFamily="34" charset="0"/>
                <a:ea typeface="Tahoma" panose="020B0604030504040204" pitchFamily="34" charset="0"/>
                <a:cs typeface="Tahoma" panose="020B0604030504040204" pitchFamily="34" charset="0"/>
              </a:rPr>
              <a:t>MACROGRUPPO COLTURE ARBOREE</a:t>
            </a:r>
            <a:r>
              <a:rPr lang="it-IT" sz="1200" dirty="0">
                <a:latin typeface="Tahoma" panose="020B0604030504040204" pitchFamily="34" charset="0"/>
                <a:ea typeface="Tahoma" panose="020B0604030504040204" pitchFamily="34" charset="0"/>
                <a:cs typeface="Tahoma" panose="020B0604030504040204" pitchFamily="34" charset="0"/>
              </a:rPr>
              <a:t>: GC vite; GC fruttiferi; GC olivo</a:t>
            </a:r>
          </a:p>
          <a:p>
            <a:pPr lvl="1"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spcAft>
                <a:spcPts val="1200"/>
              </a:spcAf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Superficie minima per</a:t>
            </a:r>
            <a:r>
              <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 </a:t>
            </a:r>
          </a:p>
          <a:p>
            <a:pPr marL="628650" lvl="1" indent="-171450" algn="just">
              <a:buFont typeface="Wingdings" panose="05000000000000000000" pitchFamily="2" charset="2"/>
              <a:buChar char="ü"/>
            </a:pPr>
            <a:r>
              <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Tutte le colture su tutto il territorio regionale = 1 ha </a:t>
            </a:r>
          </a:p>
          <a:p>
            <a:pPr marL="628650" lvl="1" indent="-171450" algn="just">
              <a:buFont typeface="Wingdings" panose="05000000000000000000" pitchFamily="2" charset="2"/>
              <a:buChar char="ü"/>
            </a:pPr>
            <a:r>
              <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GC orticole e/o GC arboree in collina o montagna ISTAT = 0,5 ha</a:t>
            </a:r>
            <a:endParaRPr lang="it-IT" sz="1200" dirty="0">
              <a:latin typeface="Tahoma" panose="020B0604030504040204" pitchFamily="34" charset="0"/>
              <a:ea typeface="Tahoma" panose="020B0604030504040204" pitchFamily="34" charset="0"/>
              <a:cs typeface="Tahoma" panose="020B0604030504040204" pitchFamily="34" charset="0"/>
            </a:endParaRPr>
          </a:p>
        </p:txBody>
      </p:sp>
      <p:sp>
        <p:nvSpPr>
          <p:cNvPr id="7" name="Triangolo rettangolo 6">
            <a:extLst>
              <a:ext uri="{FF2B5EF4-FFF2-40B4-BE49-F238E27FC236}">
                <a16:creationId xmlns:a16="http://schemas.microsoft.com/office/drawing/2014/main" id="{E495939A-C493-B879-F163-AABE40644050}"/>
              </a:ext>
            </a:extLst>
          </p:cNvPr>
          <p:cNvSpPr/>
          <p:nvPr/>
        </p:nvSpPr>
        <p:spPr>
          <a:xfrm rot="10800000">
            <a:off x="8424000" y="1949"/>
            <a:ext cx="720000" cy="720000"/>
          </a:xfrm>
          <a:prstGeom prst="rtTriangle">
            <a:avLst/>
          </a:prstGeom>
          <a:solidFill>
            <a:schemeClr val="accent3">
              <a:lumMod val="40000"/>
              <a:lumOff val="60000"/>
            </a:schemeClr>
          </a:solidFill>
          <a:ln w="12700"/>
        </p:spPr>
        <p:style>
          <a:lnRef idx="3">
            <a:schemeClr val="lt1"/>
          </a:lnRef>
          <a:fillRef idx="1">
            <a:schemeClr val="accent3"/>
          </a:fillRef>
          <a:effectRef idx="1">
            <a:schemeClr val="accent3"/>
          </a:effectRef>
          <a:fontRef idx="minor">
            <a:schemeClr val="lt1"/>
          </a:fontRef>
        </p:style>
        <p:txBody>
          <a:bodyPr vert="wordArtVert" rtlCol="0" anchor="ctr"/>
          <a:lstStyle/>
          <a:p>
            <a:pPr defTabSz="0"/>
            <a:endParaRPr lang="it-IT" sz="1200" b="1" dirty="0">
              <a:solidFill>
                <a:schemeClr val="tx1"/>
              </a:solidFill>
            </a:endParaRPr>
          </a:p>
        </p:txBody>
      </p:sp>
      <p:sp>
        <p:nvSpPr>
          <p:cNvPr id="8" name="CasellaDiTesto 7">
            <a:extLst>
              <a:ext uri="{FF2B5EF4-FFF2-40B4-BE49-F238E27FC236}">
                <a16:creationId xmlns:a16="http://schemas.microsoft.com/office/drawing/2014/main" id="{F3A8AAE8-C478-4653-A865-3431CEB3BCBF}"/>
              </a:ext>
            </a:extLst>
          </p:cNvPr>
          <p:cNvSpPr txBox="1"/>
          <p:nvPr/>
        </p:nvSpPr>
        <p:spPr>
          <a:xfrm rot="2657238">
            <a:off x="8572469" y="79374"/>
            <a:ext cx="622735" cy="369332"/>
          </a:xfrm>
          <a:prstGeom prst="rect">
            <a:avLst/>
          </a:prstGeom>
          <a:noFill/>
        </p:spPr>
        <p:txBody>
          <a:bodyPr wrap="none" rtlCol="0">
            <a:spAutoFit/>
          </a:bodyPr>
          <a:lstStyle/>
          <a:p>
            <a:r>
              <a:rPr lang="it-IT" b="1" dirty="0">
                <a:ln w="12700">
                  <a:solidFill>
                    <a:srgbClr val="297A38"/>
                  </a:solidFill>
                  <a:prstDash val="solid"/>
                </a:ln>
                <a:solidFill>
                  <a:srgbClr val="92D050"/>
                </a:solidFill>
              </a:rPr>
              <a:t>New</a:t>
            </a:r>
            <a:endParaRPr lang="it-IT" dirty="0">
              <a:ln w="12700">
                <a:solidFill>
                  <a:srgbClr val="297A38"/>
                </a:solidFill>
                <a:prstDash val="solid"/>
              </a:ln>
              <a:solidFill>
                <a:srgbClr val="92D050"/>
              </a:solidFill>
            </a:endParaRPr>
          </a:p>
        </p:txBody>
      </p:sp>
    </p:spTree>
    <p:extLst>
      <p:ext uri="{BB962C8B-B14F-4D97-AF65-F5344CB8AC3E}">
        <p14:creationId xmlns:p14="http://schemas.microsoft.com/office/powerpoint/2010/main" val="21152143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152400" y="102870"/>
            <a:ext cx="9296400" cy="382156"/>
          </a:xfrm>
          <a:prstGeom prst="rect">
            <a:avLst/>
          </a:prstGeom>
        </p:spPr>
        <p:txBody>
          <a:bodyPr vert="horz" wrap="square" lIns="0" tIns="12700" rIns="0" bIns="0" rtlCol="0">
            <a:spAutoFit/>
          </a:bodyPr>
          <a:lstStyle/>
          <a:p>
            <a:pPr marL="49530" algn="ctr">
              <a:lnSpc>
                <a:spcPct val="100000"/>
              </a:lnSpc>
              <a:spcBef>
                <a:spcPts val="100"/>
              </a:spcBef>
            </a:pPr>
            <a:r>
              <a:rPr lang="it-IT" sz="2400" dirty="0">
                <a:latin typeface="Tahoma" panose="020B0604030504040204" pitchFamily="34" charset="0"/>
                <a:ea typeface="Tahoma" panose="020B0604030504040204" pitchFamily="34" charset="0"/>
                <a:cs typeface="Tahoma" panose="020B0604030504040204" pitchFamily="34" charset="0"/>
              </a:rPr>
              <a:t>OBIETTIVI SPECIFICI  (OS) art. 6, Reg. (UE) 2021/2115</a:t>
            </a:r>
            <a:endParaRPr sz="2400" dirty="0">
              <a:latin typeface="Tahoma" panose="020B0604030504040204" pitchFamily="34" charset="0"/>
              <a:ea typeface="Tahoma" panose="020B0604030504040204" pitchFamily="34" charset="0"/>
              <a:cs typeface="Tahoma" panose="020B0604030504040204" pitchFamily="34" charset="0"/>
            </a:endParaRPr>
          </a:p>
        </p:txBody>
      </p:sp>
      <p:sp>
        <p:nvSpPr>
          <p:cNvPr id="29" name="object 29"/>
          <p:cNvSpPr/>
          <p:nvPr/>
        </p:nvSpPr>
        <p:spPr>
          <a:xfrm>
            <a:off x="435863" y="4794503"/>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30" name="object 30"/>
          <p:cNvSpPr txBox="1"/>
          <p:nvPr/>
        </p:nvSpPr>
        <p:spPr>
          <a:xfrm>
            <a:off x="435863" y="872275"/>
            <a:ext cx="8317372" cy="382797"/>
          </a:xfrm>
          <a:prstGeom prst="rect">
            <a:avLst/>
          </a:prstGeom>
        </p:spPr>
        <p:txBody>
          <a:bodyPr vert="horz" wrap="square" lIns="0" tIns="13335" rIns="0" bIns="0" rtlCol="0">
            <a:spAutoFit/>
          </a:bodyPr>
          <a:lstStyle/>
          <a:p>
            <a:pPr marL="12700" marR="214629">
              <a:lnSpc>
                <a:spcPct val="100000"/>
              </a:lnSpc>
              <a:spcBef>
                <a:spcPts val="10"/>
              </a:spcBef>
            </a:pPr>
            <a:r>
              <a:rPr lang="it-IT" sz="1600" b="1" spc="-140" dirty="0">
                <a:solidFill>
                  <a:srgbClr val="218921"/>
                </a:solidFill>
                <a:latin typeface="Arial"/>
                <a:cs typeface="Arial"/>
              </a:rPr>
              <a:t> </a:t>
            </a:r>
          </a:p>
          <a:p>
            <a:endParaRPr lang="it-IT" sz="800" b="1" spc="-35" dirty="0">
              <a:solidFill>
                <a:srgbClr val="218921"/>
              </a:solidFill>
              <a:latin typeface="Arial"/>
              <a:cs typeface="Arial"/>
            </a:endParaRPr>
          </a:p>
        </p:txBody>
      </p:sp>
      <p:sp>
        <p:nvSpPr>
          <p:cNvPr id="6" name="object 30">
            <a:extLst>
              <a:ext uri="{FF2B5EF4-FFF2-40B4-BE49-F238E27FC236}">
                <a16:creationId xmlns:a16="http://schemas.microsoft.com/office/drawing/2014/main" id="{8CDDA770-7417-4A9F-BACD-A3F7BF73C945}"/>
              </a:ext>
            </a:extLst>
          </p:cNvPr>
          <p:cNvSpPr txBox="1"/>
          <p:nvPr/>
        </p:nvSpPr>
        <p:spPr>
          <a:xfrm>
            <a:off x="1151126" y="1106789"/>
            <a:ext cx="7565137" cy="1952458"/>
          </a:xfrm>
          <a:prstGeom prst="rect">
            <a:avLst/>
          </a:prstGeom>
        </p:spPr>
        <p:txBody>
          <a:bodyPr vert="horz" wrap="square" lIns="0" tIns="13335" rIns="0" bIns="0" rtlCol="0">
            <a:spAutoFit/>
          </a:bodyPr>
          <a:lstStyle/>
          <a:p>
            <a:r>
              <a:rPr lang="it-IT" b="1" i="1" dirty="0">
                <a:latin typeface="Tahoma" panose="020B0604030504040204" pitchFamily="34" charset="0"/>
                <a:ea typeface="Tahoma" panose="020B0604030504040204" pitchFamily="34" charset="0"/>
                <a:cs typeface="Tahoma" panose="020B0604030504040204" pitchFamily="34" charset="0"/>
              </a:rPr>
              <a:t>OS 1</a:t>
            </a:r>
            <a:r>
              <a:rPr lang="it-IT" i="1" dirty="0">
                <a:latin typeface="Tahoma" panose="020B0604030504040204" pitchFamily="34" charset="0"/>
                <a:ea typeface="Tahoma" panose="020B0604030504040204" pitchFamily="34" charset="0"/>
                <a:cs typeface="Tahoma" panose="020B0604030504040204" pitchFamily="34" charset="0"/>
              </a:rPr>
              <a:t>: </a:t>
            </a:r>
            <a:r>
              <a:rPr lang="it-IT" b="1" i="1" dirty="0">
                <a:latin typeface="Tahoma" panose="020B0604030504040204" pitchFamily="34" charset="0"/>
                <a:ea typeface="Tahoma" panose="020B0604030504040204" pitchFamily="34" charset="0"/>
                <a:cs typeface="Tahoma" panose="020B0604030504040204" pitchFamily="34" charset="0"/>
              </a:rPr>
              <a:t>Sostenere un reddito agricolo sostenibile </a:t>
            </a:r>
            <a:r>
              <a:rPr lang="it-IT" i="1" dirty="0">
                <a:latin typeface="Tahoma" panose="020B0604030504040204" pitchFamily="34" charset="0"/>
                <a:ea typeface="Tahoma" panose="020B0604030504040204" pitchFamily="34" charset="0"/>
                <a:cs typeface="Tahoma" panose="020B0604030504040204" pitchFamily="34" charset="0"/>
              </a:rPr>
              <a:t>e la resilienza del settore agricolo in tutta l'Unione per migliorare la sicurezza alimentare a lungo termine e la diversità agricola, nonché garantire la sostenibilità economica della produzione agricola </a:t>
            </a:r>
            <a:r>
              <a:rPr lang="it-IT" dirty="0">
                <a:latin typeface="Tahoma" panose="020B0604030504040204" pitchFamily="34" charset="0"/>
                <a:ea typeface="Tahoma" panose="020B0604030504040204" pitchFamily="34" charset="0"/>
                <a:cs typeface="Tahoma" panose="020B0604030504040204" pitchFamily="34" charset="0"/>
              </a:rPr>
              <a:t>	</a:t>
            </a:r>
          </a:p>
          <a:p>
            <a:pPr marR="214629">
              <a:spcBef>
                <a:spcPts val="10"/>
              </a:spcBef>
            </a:pPr>
            <a:endParaRPr lang="it-IT" spc="-114" dirty="0">
              <a:solidFill>
                <a:srgbClr val="218921"/>
              </a:solidFill>
              <a:latin typeface="Tahoma" panose="020B0604030504040204" pitchFamily="34" charset="0"/>
              <a:ea typeface="Tahoma" panose="020B0604030504040204" pitchFamily="34" charset="0"/>
              <a:cs typeface="Tahoma" panose="020B0604030504040204" pitchFamily="34" charset="0"/>
            </a:endParaRPr>
          </a:p>
          <a:p>
            <a:endParaRPr lang="it-IT" i="1" dirty="0">
              <a:latin typeface="Tahoma" panose="020B0604030504040204" pitchFamily="34" charset="0"/>
              <a:ea typeface="Tahoma" panose="020B0604030504040204" pitchFamily="34" charset="0"/>
              <a:cs typeface="Tahoma" panose="020B0604030504040204" pitchFamily="34" charset="0"/>
            </a:endParaRPr>
          </a:p>
          <a:p>
            <a:r>
              <a:rPr lang="it-IT" dirty="0">
                <a:latin typeface="Tahoma" panose="020B0604030504040204" pitchFamily="34" charset="0"/>
                <a:ea typeface="Tahoma" panose="020B0604030504040204" pitchFamily="34" charset="0"/>
                <a:cs typeface="Tahoma" panose="020B0604030504040204" pitchFamily="34" charset="0"/>
              </a:rPr>
              <a:t>	</a:t>
            </a:r>
          </a:p>
        </p:txBody>
      </p:sp>
      <p:pic>
        <p:nvPicPr>
          <p:cNvPr id="9" name="Immagine 8">
            <a:extLst>
              <a:ext uri="{FF2B5EF4-FFF2-40B4-BE49-F238E27FC236}">
                <a16:creationId xmlns:a16="http://schemas.microsoft.com/office/drawing/2014/main" id="{D951DF83-3C89-4F31-9314-77C6F834617D}"/>
              </a:ext>
            </a:extLst>
          </p:cNvPr>
          <p:cNvPicPr>
            <a:picLocks noChangeAspect="1"/>
          </p:cNvPicPr>
          <p:nvPr/>
        </p:nvPicPr>
        <p:blipFill>
          <a:blip r:embed="rId2"/>
          <a:stretch>
            <a:fillRect/>
          </a:stretch>
        </p:blipFill>
        <p:spPr>
          <a:xfrm>
            <a:off x="348564" y="1200150"/>
            <a:ext cx="648900" cy="715067"/>
          </a:xfrm>
          <a:prstGeom prst="rect">
            <a:avLst/>
          </a:prstGeom>
        </p:spPr>
      </p:pic>
      <p:sp>
        <p:nvSpPr>
          <p:cNvPr id="2" name="object 30">
            <a:extLst>
              <a:ext uri="{FF2B5EF4-FFF2-40B4-BE49-F238E27FC236}">
                <a16:creationId xmlns:a16="http://schemas.microsoft.com/office/drawing/2014/main" id="{39B7CB68-CBFE-E5D4-D421-147B63CF6B73}"/>
              </a:ext>
            </a:extLst>
          </p:cNvPr>
          <p:cNvSpPr txBox="1"/>
          <p:nvPr/>
        </p:nvSpPr>
        <p:spPr>
          <a:xfrm>
            <a:off x="1100986" y="2072069"/>
            <a:ext cx="7652249" cy="1952458"/>
          </a:xfrm>
          <a:prstGeom prst="rect">
            <a:avLst/>
          </a:prstGeom>
        </p:spPr>
        <p:txBody>
          <a:bodyPr vert="horz" wrap="square" lIns="0" tIns="13335" rIns="0" bIns="0" rtlCol="0">
            <a:spAutoFit/>
          </a:bodyPr>
          <a:lstStyle/>
          <a:p>
            <a:r>
              <a:rPr lang="it-IT" dirty="0">
                <a:latin typeface="Tahoma" panose="020B0604030504040204" pitchFamily="34" charset="0"/>
                <a:ea typeface="Tahoma" panose="020B0604030504040204" pitchFamily="34" charset="0"/>
                <a:cs typeface="Tahoma" panose="020B0604030504040204" pitchFamily="34" charset="0"/>
              </a:rPr>
              <a:t>	</a:t>
            </a:r>
          </a:p>
          <a:p>
            <a:endParaRPr lang="it-IT" i="1" dirty="0">
              <a:latin typeface="Tahoma" panose="020B0604030504040204" pitchFamily="34" charset="0"/>
              <a:ea typeface="Tahoma" panose="020B0604030504040204" pitchFamily="34" charset="0"/>
              <a:cs typeface="Tahoma" panose="020B0604030504040204" pitchFamily="34" charset="0"/>
            </a:endParaRPr>
          </a:p>
          <a:p>
            <a:pPr algn="just"/>
            <a:r>
              <a:rPr lang="it-IT" b="1" i="1" dirty="0">
                <a:latin typeface="Tahoma" panose="020B0604030504040204" pitchFamily="34" charset="0"/>
                <a:ea typeface="Tahoma" panose="020B0604030504040204" pitchFamily="34" charset="0"/>
                <a:cs typeface="Tahoma" panose="020B0604030504040204" pitchFamily="34" charset="0"/>
              </a:rPr>
              <a:t>OS 9: </a:t>
            </a:r>
            <a:r>
              <a:rPr lang="it-IT" i="1" dirty="0">
                <a:latin typeface="Tahoma" panose="020B0604030504040204" pitchFamily="34" charset="0"/>
                <a:ea typeface="Tahoma" panose="020B0604030504040204" pitchFamily="34" charset="0"/>
                <a:cs typeface="Tahoma" panose="020B0604030504040204" pitchFamily="34" charset="0"/>
              </a:rPr>
              <a:t>Migliorare la risposta dell’agricoltura dell’UE alle esigenze della società in materia di alimentazione e salute, compresi </a:t>
            </a:r>
            <a:r>
              <a:rPr lang="it-IT" b="1" i="1" dirty="0">
                <a:latin typeface="Tahoma" panose="020B0604030504040204" pitchFamily="34" charset="0"/>
                <a:ea typeface="Tahoma" panose="020B0604030504040204" pitchFamily="34" charset="0"/>
                <a:cs typeface="Tahoma" panose="020B0604030504040204" pitchFamily="34" charset="0"/>
              </a:rPr>
              <a:t>alimenti di alta qualità, sicuri, nutrienti prodotti in modo sostenibile,</a:t>
            </a:r>
            <a:r>
              <a:rPr lang="it-IT" i="1" dirty="0">
                <a:latin typeface="Tahoma" panose="020B0604030504040204" pitchFamily="34" charset="0"/>
                <a:ea typeface="Tahoma" panose="020B0604030504040204" pitchFamily="34" charset="0"/>
                <a:cs typeface="Tahoma" panose="020B0604030504040204" pitchFamily="34" charset="0"/>
              </a:rPr>
              <a:t> la riduzione degli sprechi alimentari, nonché il </a:t>
            </a:r>
            <a:r>
              <a:rPr lang="it-IT" b="1" i="1" dirty="0">
                <a:latin typeface="Tahoma" panose="020B0604030504040204" pitchFamily="34" charset="0"/>
                <a:ea typeface="Tahoma" panose="020B0604030504040204" pitchFamily="34" charset="0"/>
                <a:cs typeface="Tahoma" panose="020B0604030504040204" pitchFamily="34" charset="0"/>
              </a:rPr>
              <a:t>miglioramento del benessere degli animali e la lotta contro le resistenze antimicrobiche </a:t>
            </a:r>
            <a:r>
              <a:rPr lang="it-IT" b="1" dirty="0"/>
              <a:t>	</a:t>
            </a:r>
          </a:p>
        </p:txBody>
      </p:sp>
      <p:pic>
        <p:nvPicPr>
          <p:cNvPr id="4" name="Immagine 3">
            <a:extLst>
              <a:ext uri="{FF2B5EF4-FFF2-40B4-BE49-F238E27FC236}">
                <a16:creationId xmlns:a16="http://schemas.microsoft.com/office/drawing/2014/main" id="{817A4AF3-CA57-797B-97FB-CE89D6786D09}"/>
              </a:ext>
            </a:extLst>
          </p:cNvPr>
          <p:cNvPicPr>
            <a:picLocks noChangeAspect="1"/>
          </p:cNvPicPr>
          <p:nvPr/>
        </p:nvPicPr>
        <p:blipFill>
          <a:blip r:embed="rId3"/>
          <a:stretch>
            <a:fillRect/>
          </a:stretch>
        </p:blipFill>
        <p:spPr>
          <a:xfrm>
            <a:off x="360556" y="2774665"/>
            <a:ext cx="672075" cy="726600"/>
          </a:xfrm>
          <a:prstGeom prst="rect">
            <a:avLst/>
          </a:prstGeom>
        </p:spPr>
      </p:pic>
    </p:spTree>
    <p:extLst>
      <p:ext uri="{BB962C8B-B14F-4D97-AF65-F5344CB8AC3E}">
        <p14:creationId xmlns:p14="http://schemas.microsoft.com/office/powerpoint/2010/main" val="13293297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SRA 01 - Produzione integrata</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 (2)</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180000" y="576000"/>
            <a:ext cx="8784000" cy="3170099"/>
          </a:xfrm>
          <a:prstGeom prst="rect">
            <a:avLst/>
          </a:prstGeom>
          <a:noFill/>
        </p:spPr>
        <p:txBody>
          <a:bodyPr wrap="square" rtlCol="0">
            <a:spAutoFit/>
          </a:bodyPr>
          <a:lstStyle/>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IMPEGNI</a:t>
            </a:r>
          </a:p>
          <a:p>
            <a:pPr algn="just"/>
            <a:endParaRPr lang="it-IT" sz="1200" b="1"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Applicazione conforme, in regime SQNPI, dei disciplinari di produzione integrata (DPI) articolati in “norme generali” e “norme per coltura”, relativi ai seguenti aspetti agronomici: </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lavorazioni del terreno</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avvicendamento colturale</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irrigazione, fertilizzazione</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difesa fitosanitaria e controllo delle infestanti</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regolazione delle macchine distributrici dei prodotti fitosanitari </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scelta del materiale di moltiplicazione.</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spcAft>
                <a:spcPts val="1200"/>
              </a:spcAf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Tenuta del registro delle operazioni colturali (inclusi i trattamenti fitosanitari e le fertilizzazioni) e di magazzino previste dai disciplinari di produzione integrata e dalle norme di adesione a SQNPI</a:t>
            </a:r>
          </a:p>
          <a:p>
            <a:pPr marL="171450" indent="-171450" algn="just">
              <a:spcAft>
                <a:spcPts val="1200"/>
              </a:spcAf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algn="just">
              <a:spcAft>
                <a:spcPts val="1200"/>
              </a:spcAft>
            </a:pPr>
            <a:r>
              <a:rPr lang="it-IT" sz="1200" dirty="0">
                <a:latin typeface="Tahoma" panose="020B0604030504040204" pitchFamily="34" charset="0"/>
                <a:ea typeface="Tahoma" panose="020B0604030504040204" pitchFamily="34" charset="0"/>
                <a:cs typeface="Tahoma" panose="020B0604030504040204" pitchFamily="34" charset="0"/>
              </a:rPr>
              <a:t>NB – POSSIBILITA’ DI TRASFORMARE DEGLI IMPEGNI SRA1 IN SRA 29!</a:t>
            </a:r>
          </a:p>
        </p:txBody>
      </p:sp>
    </p:spTree>
    <p:extLst>
      <p:ext uri="{BB962C8B-B14F-4D97-AF65-F5344CB8AC3E}">
        <p14:creationId xmlns:p14="http://schemas.microsoft.com/office/powerpoint/2010/main" val="13765509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SRA 19 - </a:t>
            </a:r>
            <a:r>
              <a:rPr lang="it-IT" sz="2000" dirty="0">
                <a:solidFill>
                  <a:srgbClr val="00823B"/>
                </a:solidFill>
                <a:effectLst/>
                <a:latin typeface="Tahoma" panose="020B0604030504040204" pitchFamily="34" charset="0"/>
                <a:ea typeface="Tahoma" panose="020B0604030504040204" pitchFamily="34" charset="0"/>
                <a:cs typeface="Tahoma" panose="020B0604030504040204" pitchFamily="34" charset="0"/>
              </a:rPr>
              <a:t>Riduzione </a:t>
            </a: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impiego fitofarmaci </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(1)</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6" name="CasellaDiTesto 5">
            <a:extLst>
              <a:ext uri="{FF2B5EF4-FFF2-40B4-BE49-F238E27FC236}">
                <a16:creationId xmlns:a16="http://schemas.microsoft.com/office/drawing/2014/main" id="{44CF7E8A-E7F0-3F26-D946-20452EE479AD}"/>
              </a:ext>
            </a:extLst>
          </p:cNvPr>
          <p:cNvSpPr txBox="1"/>
          <p:nvPr/>
        </p:nvSpPr>
        <p:spPr>
          <a:xfrm>
            <a:off x="180000" y="2730765"/>
            <a:ext cx="8784000" cy="461665"/>
          </a:xfrm>
          <a:prstGeom prst="rect">
            <a:avLst/>
          </a:prstGeom>
          <a:noFill/>
        </p:spPr>
        <p:txBody>
          <a:bodyPr wrap="square" rtlCol="0">
            <a:spAutoFit/>
          </a:bodyPr>
          <a:lstStyle/>
          <a:p>
            <a:pPr algn="just"/>
            <a:r>
              <a:rPr lang="it-IT" sz="1200" b="1" dirty="0">
                <a:solidFill>
                  <a:srgbClr val="297A38"/>
                </a:solidFill>
                <a:effectLst/>
                <a:latin typeface="Tahoma" panose="020B0604030504040204" pitchFamily="34" charset="0"/>
                <a:ea typeface="Tahoma" panose="020B0604030504040204" pitchFamily="34" charset="0"/>
                <a:cs typeface="Tahoma" panose="020B0604030504040204" pitchFamily="34" charset="0"/>
              </a:rPr>
              <a:t>FINALITÀ: </a:t>
            </a:r>
            <a:r>
              <a:rPr lang="it-IT" sz="1200" dirty="0">
                <a:latin typeface="Tahoma" panose="020B0604030504040204" pitchFamily="34" charset="0"/>
                <a:ea typeface="Tahoma" panose="020B0604030504040204" pitchFamily="34" charset="0"/>
                <a:cs typeface="Tahoma" panose="020B0604030504040204" pitchFamily="34" charset="0"/>
              </a:rPr>
              <a:t>Concorrere ad una gestione più sostenibile delle superfici agricole a vantaggio degli organismi acquatici e, in termini generali, di tutta la biodiversità.</a:t>
            </a:r>
          </a:p>
        </p:txBody>
      </p:sp>
      <p:sp>
        <p:nvSpPr>
          <p:cNvPr id="2" name="CasellaDiTesto 1">
            <a:extLst>
              <a:ext uri="{FF2B5EF4-FFF2-40B4-BE49-F238E27FC236}">
                <a16:creationId xmlns:a16="http://schemas.microsoft.com/office/drawing/2014/main" id="{85EA94D6-CB01-3F7C-FF6B-3F7FCC44C156}"/>
              </a:ext>
            </a:extLst>
          </p:cNvPr>
          <p:cNvSpPr txBox="1"/>
          <p:nvPr/>
        </p:nvSpPr>
        <p:spPr>
          <a:xfrm>
            <a:off x="612000" y="809970"/>
            <a:ext cx="7920000" cy="1569660"/>
          </a:xfrm>
          <a:prstGeom prst="rect">
            <a:avLst/>
          </a:prstGeom>
          <a:solidFill>
            <a:srgbClr val="00B050"/>
          </a:solidFill>
        </p:spPr>
        <p:txBody>
          <a:bodyPr wrap="square">
            <a:spAutoFit/>
          </a:bodyPr>
          <a:lstStyle/>
          <a:p>
            <a:pPr algn="just"/>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SRA attivata con le seguenti Azioni:</a:t>
            </a:r>
          </a:p>
          <a:p>
            <a:endParaRPr lang="it-IT"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Azione 1 - Ridurre del 50% la deriva dei prodotti fitosanitari</a:t>
            </a:r>
          </a:p>
          <a:p>
            <a:endParaRPr lang="it-IT"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Azione 2 - Limitare l’impiego dei PF contenenti sostanze attive classificate come candidate alla sostituzione ai sensi del Reg. (CE) n. 1107/2009</a:t>
            </a:r>
          </a:p>
          <a:p>
            <a:endParaRPr lang="it-IT" sz="1200" dirty="0">
              <a:solidFill>
                <a:schemeClr val="bg1"/>
              </a:solidFill>
              <a:latin typeface="Tahoma" panose="020B0604030504040204" pitchFamily="34" charset="0"/>
              <a:ea typeface="Tahoma" panose="020B0604030504040204" pitchFamily="34" charset="0"/>
              <a:cs typeface="Tahoma" panose="020B0604030504040204" pitchFamily="34" charset="0"/>
            </a:endParaRPr>
          </a:p>
          <a:p>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Azione 3 - Adottare strategie avanzate di difesa delle colture basate sui metodi biotecnologici e biologici </a:t>
            </a:r>
          </a:p>
        </p:txBody>
      </p:sp>
      <p:sp>
        <p:nvSpPr>
          <p:cNvPr id="4" name="Rettangolo 3">
            <a:extLst>
              <a:ext uri="{FF2B5EF4-FFF2-40B4-BE49-F238E27FC236}">
                <a16:creationId xmlns:a16="http://schemas.microsoft.com/office/drawing/2014/main" id="{32FE12CE-7D8C-A741-5B18-AD5E2A54AF4B}"/>
              </a:ext>
            </a:extLst>
          </p:cNvPr>
          <p:cNvSpPr/>
          <p:nvPr/>
        </p:nvSpPr>
        <p:spPr>
          <a:xfrm>
            <a:off x="432000" y="756000"/>
            <a:ext cx="8280000" cy="16776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bg1"/>
              </a:solidFill>
            </a:endParaRPr>
          </a:p>
        </p:txBody>
      </p:sp>
      <p:sp>
        <p:nvSpPr>
          <p:cNvPr id="8" name="Triangolo rettangolo 7">
            <a:extLst>
              <a:ext uri="{FF2B5EF4-FFF2-40B4-BE49-F238E27FC236}">
                <a16:creationId xmlns:a16="http://schemas.microsoft.com/office/drawing/2014/main" id="{93962500-ED0F-B291-4757-C6BA81B3FEE2}"/>
              </a:ext>
            </a:extLst>
          </p:cNvPr>
          <p:cNvSpPr/>
          <p:nvPr/>
        </p:nvSpPr>
        <p:spPr>
          <a:xfrm rot="10800000">
            <a:off x="8424000" y="1949"/>
            <a:ext cx="720000" cy="720000"/>
          </a:xfrm>
          <a:prstGeom prst="rtTriangle">
            <a:avLst/>
          </a:prstGeom>
          <a:solidFill>
            <a:schemeClr val="accent3">
              <a:lumMod val="40000"/>
              <a:lumOff val="60000"/>
            </a:schemeClr>
          </a:solidFill>
          <a:ln w="12700"/>
        </p:spPr>
        <p:style>
          <a:lnRef idx="3">
            <a:schemeClr val="lt1"/>
          </a:lnRef>
          <a:fillRef idx="1">
            <a:schemeClr val="accent3"/>
          </a:fillRef>
          <a:effectRef idx="1">
            <a:schemeClr val="accent3"/>
          </a:effectRef>
          <a:fontRef idx="minor">
            <a:schemeClr val="lt1"/>
          </a:fontRef>
        </p:style>
        <p:txBody>
          <a:bodyPr vert="wordArtVert" rtlCol="0" anchor="ctr"/>
          <a:lstStyle/>
          <a:p>
            <a:pPr defTabSz="0"/>
            <a:endParaRPr lang="it-IT" sz="1200" b="1" dirty="0">
              <a:solidFill>
                <a:schemeClr val="tx1"/>
              </a:solidFill>
            </a:endParaRPr>
          </a:p>
        </p:txBody>
      </p:sp>
      <p:sp>
        <p:nvSpPr>
          <p:cNvPr id="9" name="CasellaDiTesto 8">
            <a:extLst>
              <a:ext uri="{FF2B5EF4-FFF2-40B4-BE49-F238E27FC236}">
                <a16:creationId xmlns:a16="http://schemas.microsoft.com/office/drawing/2014/main" id="{B9C499E0-6933-0103-097E-14AADE692E8B}"/>
              </a:ext>
            </a:extLst>
          </p:cNvPr>
          <p:cNvSpPr txBox="1"/>
          <p:nvPr/>
        </p:nvSpPr>
        <p:spPr>
          <a:xfrm rot="2657238">
            <a:off x="8572469" y="79374"/>
            <a:ext cx="622735" cy="369332"/>
          </a:xfrm>
          <a:prstGeom prst="rect">
            <a:avLst/>
          </a:prstGeom>
          <a:noFill/>
        </p:spPr>
        <p:txBody>
          <a:bodyPr wrap="none" rtlCol="0">
            <a:spAutoFit/>
          </a:bodyPr>
          <a:lstStyle/>
          <a:p>
            <a:r>
              <a:rPr lang="it-IT" b="1" dirty="0">
                <a:ln w="12700">
                  <a:solidFill>
                    <a:srgbClr val="297A38"/>
                  </a:solidFill>
                  <a:prstDash val="solid"/>
                </a:ln>
                <a:solidFill>
                  <a:srgbClr val="92D050"/>
                </a:solidFill>
              </a:rPr>
              <a:t>New</a:t>
            </a:r>
            <a:endParaRPr lang="it-IT" dirty="0">
              <a:ln w="12700">
                <a:solidFill>
                  <a:srgbClr val="297A38"/>
                </a:solidFill>
                <a:prstDash val="solid"/>
              </a:ln>
              <a:solidFill>
                <a:srgbClr val="92D050"/>
              </a:solidFill>
            </a:endParaRPr>
          </a:p>
        </p:txBody>
      </p:sp>
    </p:spTree>
    <p:extLst>
      <p:ext uri="{BB962C8B-B14F-4D97-AF65-F5344CB8AC3E}">
        <p14:creationId xmlns:p14="http://schemas.microsoft.com/office/powerpoint/2010/main" val="4432217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SRA 19 - </a:t>
            </a:r>
            <a:r>
              <a:rPr lang="it-IT" sz="2000" dirty="0">
                <a:solidFill>
                  <a:srgbClr val="00823B"/>
                </a:solidFill>
                <a:effectLst/>
                <a:latin typeface="Tahoma" panose="020B0604030504040204" pitchFamily="34" charset="0"/>
                <a:ea typeface="Tahoma" panose="020B0604030504040204" pitchFamily="34" charset="0"/>
                <a:cs typeface="Tahoma" panose="020B0604030504040204" pitchFamily="34" charset="0"/>
              </a:rPr>
              <a:t>Riduzione </a:t>
            </a: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impiego fitofarmaci </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(2)</a:t>
            </a: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95334" y="455377"/>
            <a:ext cx="8784000" cy="461665"/>
          </a:xfrm>
          <a:prstGeom prst="rect">
            <a:avLst/>
          </a:prstGeom>
          <a:noFill/>
        </p:spPr>
        <p:txBody>
          <a:bodyPr wrap="square" rtlCol="0">
            <a:spAutoFit/>
          </a:bodyPr>
          <a:lstStyle/>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algn="just"/>
            <a:endPar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7" name="Tabella 6">
            <a:extLst>
              <a:ext uri="{FF2B5EF4-FFF2-40B4-BE49-F238E27FC236}">
                <a16:creationId xmlns:a16="http://schemas.microsoft.com/office/drawing/2014/main" id="{F5724014-634D-F4AE-B3CD-42FD62A47C6C}"/>
              </a:ext>
            </a:extLst>
          </p:cNvPr>
          <p:cNvGraphicFramePr>
            <a:graphicFrameLocks noGrp="1"/>
          </p:cNvGraphicFramePr>
          <p:nvPr>
            <p:extLst>
              <p:ext uri="{D42A27DB-BD31-4B8C-83A1-F6EECF244321}">
                <p14:modId xmlns:p14="http://schemas.microsoft.com/office/powerpoint/2010/main" val="598993181"/>
              </p:ext>
            </p:extLst>
          </p:nvPr>
        </p:nvGraphicFramePr>
        <p:xfrm>
          <a:off x="180000" y="455377"/>
          <a:ext cx="8784000" cy="4155846"/>
        </p:xfrm>
        <a:graphic>
          <a:graphicData uri="http://schemas.openxmlformats.org/drawingml/2006/table">
            <a:tbl>
              <a:tblPr/>
              <a:tblGrid>
                <a:gridCol w="1572600">
                  <a:extLst>
                    <a:ext uri="{9D8B030D-6E8A-4147-A177-3AD203B41FA5}">
                      <a16:colId xmlns:a16="http://schemas.microsoft.com/office/drawing/2014/main" val="1234130701"/>
                    </a:ext>
                  </a:extLst>
                </a:gridCol>
                <a:gridCol w="2015067">
                  <a:extLst>
                    <a:ext uri="{9D8B030D-6E8A-4147-A177-3AD203B41FA5}">
                      <a16:colId xmlns:a16="http://schemas.microsoft.com/office/drawing/2014/main" val="4032495061"/>
                    </a:ext>
                  </a:extLst>
                </a:gridCol>
                <a:gridCol w="5196333">
                  <a:extLst>
                    <a:ext uri="{9D8B030D-6E8A-4147-A177-3AD203B41FA5}">
                      <a16:colId xmlns:a16="http://schemas.microsoft.com/office/drawing/2014/main" val="3644230023"/>
                    </a:ext>
                  </a:extLst>
                </a:gridCol>
              </a:tblGrid>
              <a:tr h="209226">
                <a:tc>
                  <a:txBody>
                    <a:bodyPr/>
                    <a:lstStyle/>
                    <a:p>
                      <a:pPr marL="0" marR="0" lvl="0" indent="0" algn="l" defTabSz="914400" eaLnBrk="1" fontAlgn="ctr" latinLnBrk="0" hangingPunct="1">
                        <a:lnSpc>
                          <a:spcPct val="100000"/>
                        </a:lnSpc>
                        <a:spcBef>
                          <a:spcPts val="0"/>
                        </a:spcBef>
                        <a:spcAft>
                          <a:spcPts val="0"/>
                        </a:spcAft>
                        <a:buClrTx/>
                        <a:buSzTx/>
                        <a:buFontTx/>
                        <a:buNone/>
                        <a:tabLst/>
                        <a:defRPr/>
                      </a:pPr>
                      <a:r>
                        <a:rPr lang="it-IT" sz="1100" b="0" i="0" u="none" strike="noStrike" dirty="0">
                          <a:solidFill>
                            <a:srgbClr val="FFFFFF"/>
                          </a:solidFill>
                          <a:effectLst/>
                          <a:latin typeface="Tahoma" panose="020B0604030504040204" pitchFamily="34" charset="0"/>
                          <a:ea typeface="Tahoma" panose="020B0604030504040204" pitchFamily="34" charset="0"/>
                          <a:cs typeface="Tahoma" panose="020B0604030504040204" pitchFamily="34" charset="0"/>
                        </a:rPr>
                        <a:t> </a:t>
                      </a:r>
                      <a:r>
                        <a:rPr lang="it-IT" sz="1100" b="1" dirty="0">
                          <a:solidFill>
                            <a:srgbClr val="FFFFFF"/>
                          </a:solidFill>
                          <a:latin typeface="Tahoma" panose="020B0604030504040204" pitchFamily="34" charset="0"/>
                          <a:ea typeface="Tahoma" panose="020B0604030504040204" pitchFamily="34" charset="0"/>
                          <a:cs typeface="Tahoma" panose="020B0604030504040204" pitchFamily="34" charset="0"/>
                        </a:rPr>
                        <a:t>… ALTRI CRITERI DI AMMISSIBILITÀ</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it-IT" sz="1100" b="1" i="0" u="none" strike="noStrike" dirty="0">
                          <a:solidFill>
                            <a:srgbClr val="FFFFFF"/>
                          </a:solidFill>
                          <a:effectLst/>
                          <a:latin typeface="Tahoma" panose="020B0604030504040204" pitchFamily="34" charset="0"/>
                          <a:ea typeface="Tahoma" panose="020B0604030504040204" pitchFamily="34" charset="0"/>
                          <a:cs typeface="Tahoma" panose="020B0604030504040204" pitchFamily="34" charset="0"/>
                        </a:rPr>
                        <a:t>SUPERFICIE MINIMA</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ctr"/>
                      <a:r>
                        <a:rPr lang="it-IT" sz="1100" b="1" i="0" u="none" strike="noStrike" dirty="0">
                          <a:solidFill>
                            <a:srgbClr val="FFFFFF"/>
                          </a:solidFill>
                          <a:effectLst/>
                          <a:latin typeface="Tahoma" panose="020B0604030504040204" pitchFamily="34" charset="0"/>
                          <a:ea typeface="Tahoma" panose="020B0604030504040204" pitchFamily="34" charset="0"/>
                          <a:cs typeface="Tahoma" panose="020B0604030504040204" pitchFamily="34" charset="0"/>
                        </a:rPr>
                        <a:t>SOI</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3250450206"/>
                  </a:ext>
                </a:extLst>
              </a:tr>
              <a:tr h="985926">
                <a:tc>
                  <a:txBody>
                    <a:bodyPr/>
                    <a:lstStyle/>
                    <a:p>
                      <a:pPr algn="ctr" fontAlgn="t"/>
                      <a:r>
                        <a:rPr lang="it-IT" sz="1100" b="1" i="0" u="none" strike="noStrike" dirty="0">
                          <a:solidFill>
                            <a:srgbClr val="FFFFFF"/>
                          </a:solidFill>
                          <a:effectLst/>
                          <a:latin typeface="Tahoma" panose="020B0604030504040204" pitchFamily="34" charset="0"/>
                          <a:ea typeface="Tahoma" panose="020B0604030504040204" pitchFamily="34" charset="0"/>
                          <a:cs typeface="Tahoma" panose="020B0604030504040204" pitchFamily="34" charset="0"/>
                        </a:rPr>
                        <a:t>AZIONE 1</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t"/>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1 ha</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171450" indent="-171450" algn="just" fontAlgn="t">
                        <a:buFont typeface="Courier New" panose="02070309020205020404" pitchFamily="49" charset="0"/>
                        <a:buChar char="o"/>
                      </a:pPr>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Adesione con tutta la SAU aziendale su cui vengono eseguiti i trattamenti (NO prati permanenti, pascoli e terreni lasciati a riposo)</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3678280839"/>
                  </a:ext>
                </a:extLst>
              </a:tr>
              <a:tr h="962439">
                <a:tc>
                  <a:txBody>
                    <a:bodyPr/>
                    <a:lstStyle/>
                    <a:p>
                      <a:pPr algn="ctr" fontAlgn="t"/>
                      <a:r>
                        <a:rPr lang="it-IT" sz="1100" b="1" i="0" u="none" strike="noStrike" dirty="0">
                          <a:solidFill>
                            <a:srgbClr val="FFFFFF"/>
                          </a:solidFill>
                          <a:effectLst/>
                          <a:latin typeface="Tahoma" panose="020B0604030504040204" pitchFamily="34" charset="0"/>
                          <a:ea typeface="Tahoma" panose="020B0604030504040204" pitchFamily="34" charset="0"/>
                          <a:cs typeface="Tahoma" panose="020B0604030504040204" pitchFamily="34" charset="0"/>
                        </a:rPr>
                        <a:t>AZIONE 2</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ctr" fontAlgn="t"/>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GC Colture arboree: 1 ha</a:t>
                      </a:r>
                      <a:b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br>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GC Colture erbacee: 7 ha</a:t>
                      </a:r>
                      <a:b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br>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GC Colture orticole: 5 ha</a:t>
                      </a:r>
                      <a:b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br>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In alternativa 10 ha misti (sommatoria singoli GC).</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171450" indent="-171450" algn="just" fontAlgn="t">
                        <a:buFont typeface="Courier New" panose="02070309020205020404" pitchFamily="49" charset="0"/>
                        <a:buChar char="o"/>
                      </a:pPr>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Adesione con tutta la SAU aziendale investita con le colture ammesse a premio afferenti ad un medesimo gruppo di coltura:</a:t>
                      </a:r>
                    </a:p>
                    <a:p>
                      <a:pPr marL="628650" lvl="1" indent="-171450" algn="just" fontAlgn="t">
                        <a:buFont typeface="Wingdings" panose="05000000000000000000" pitchFamily="2" charset="2"/>
                        <a:buChar char="ü"/>
                      </a:pPr>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GC colture arboree</a:t>
                      </a:r>
                    </a:p>
                    <a:p>
                      <a:pPr marL="628650" lvl="1" indent="-171450" algn="just" fontAlgn="t">
                        <a:buFont typeface="Wingdings" panose="05000000000000000000" pitchFamily="2" charset="2"/>
                        <a:buChar char="ü"/>
                      </a:pPr>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GC colture erbacee </a:t>
                      </a:r>
                    </a:p>
                    <a:p>
                      <a:pPr marL="628650" lvl="1" indent="-171450" algn="just" fontAlgn="t">
                        <a:buFont typeface="Wingdings" panose="05000000000000000000" pitchFamily="2" charset="2"/>
                        <a:buChar char="ü"/>
                      </a:pPr>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GC colture orticole.</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103576484"/>
                  </a:ext>
                </a:extLst>
              </a:tr>
              <a:tr h="1213510">
                <a:tc>
                  <a:txBody>
                    <a:bodyPr/>
                    <a:lstStyle/>
                    <a:p>
                      <a:pPr algn="ctr" fontAlgn="t"/>
                      <a:r>
                        <a:rPr lang="it-IT" sz="1100" b="1" i="0" u="none" strike="noStrike" dirty="0">
                          <a:solidFill>
                            <a:srgbClr val="FFFFFF"/>
                          </a:solidFill>
                          <a:effectLst/>
                          <a:latin typeface="Tahoma" panose="020B0604030504040204" pitchFamily="34" charset="0"/>
                          <a:ea typeface="Tahoma" panose="020B0604030504040204" pitchFamily="34" charset="0"/>
                          <a:cs typeface="Tahoma" panose="020B0604030504040204" pitchFamily="34" charset="0"/>
                        </a:rPr>
                        <a:t>AZIONE 3</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50"/>
                    </a:solidFill>
                  </a:tcPr>
                </a:tc>
                <a:tc>
                  <a:txBody>
                    <a:bodyPr/>
                    <a:lstStyle/>
                    <a:p>
                      <a:pPr algn="l" fontAlgn="t"/>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GC Colture frutticole: 1 ha </a:t>
                      </a:r>
                      <a:b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br>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GC Vite: 1 ha</a:t>
                      </a:r>
                      <a:b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br>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GC Mais: 7 ha</a:t>
                      </a:r>
                    </a:p>
                  </a:txBody>
                  <a:tcPr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marL="171450" indent="-171450" algn="just" fontAlgn="t">
                        <a:buFont typeface="Courier New" panose="02070309020205020404" pitchFamily="49" charset="0"/>
                        <a:buChar char="o"/>
                      </a:pPr>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Adesione con tutta la SAU aziendale investita con le colture ammesse a premio afferenti ad un medesimo gruppo di coltura:</a:t>
                      </a:r>
                    </a:p>
                    <a:p>
                      <a:pPr marL="628650" lvl="1" indent="-171450" algn="just" fontAlgn="t">
                        <a:buFont typeface="Wingdings" panose="05000000000000000000" pitchFamily="2" charset="2"/>
                        <a:buChar char="ü"/>
                      </a:pPr>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GC frutticole</a:t>
                      </a:r>
                    </a:p>
                    <a:p>
                      <a:pPr marL="628650" lvl="1" indent="-171450" algn="just" fontAlgn="t">
                        <a:buFont typeface="Wingdings" panose="05000000000000000000" pitchFamily="2" charset="2"/>
                        <a:buChar char="ü"/>
                      </a:pPr>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GC vite</a:t>
                      </a:r>
                    </a:p>
                    <a:p>
                      <a:pPr marL="628650" lvl="1" indent="-171450" algn="just" fontAlgn="t">
                        <a:buFont typeface="Wingdings" panose="05000000000000000000" pitchFamily="2" charset="2"/>
                        <a:buChar char="ü"/>
                      </a:pPr>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GC mais </a:t>
                      </a:r>
                    </a:p>
                    <a:p>
                      <a:pPr marL="171450" indent="-171450" algn="just" fontAlgn="t">
                        <a:buFont typeface="Courier New" panose="02070309020205020404" pitchFamily="49" charset="0"/>
                        <a:buChar char="o"/>
                      </a:pPr>
                      <a:endPar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endParaRPr>
                    </a:p>
                    <a:p>
                      <a:pPr marL="171450" indent="-171450" algn="just" fontAlgn="t">
                        <a:buFont typeface="Courier New" panose="02070309020205020404" pitchFamily="49" charset="0"/>
                        <a:buChar char="o"/>
                      </a:pPr>
                      <a:r>
                        <a:rPr lang="it-IT" sz="1200" b="0" i="0" u="none" strike="noStrike" dirty="0">
                          <a:solidFill>
                            <a:srgbClr val="000000"/>
                          </a:solidFill>
                          <a:effectLst/>
                          <a:latin typeface="Tahoma" panose="020B0604030504040204" pitchFamily="34" charset="0"/>
                          <a:ea typeface="Tahoma" panose="020B0604030504040204" pitchFamily="34" charset="0"/>
                          <a:cs typeface="Tahoma" panose="020B0604030504040204" pitchFamily="34" charset="0"/>
                        </a:rPr>
                        <a:t>Per le colture frutticole l’adesione con tutta la SAU è riferita all’insieme delle colture per le quali è prevista l’applicazione del metodo innovativo scelto.</a:t>
                      </a:r>
                    </a:p>
                  </a:txBody>
                  <a:tcP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a16="http://schemas.microsoft.com/office/drawing/2014/main" val="1685133028"/>
                  </a:ext>
                </a:extLst>
              </a:tr>
            </a:tbl>
          </a:graphicData>
        </a:graphic>
      </p:graphicFrame>
    </p:spTree>
    <p:extLst>
      <p:ext uri="{BB962C8B-B14F-4D97-AF65-F5344CB8AC3E}">
        <p14:creationId xmlns:p14="http://schemas.microsoft.com/office/powerpoint/2010/main" val="23235799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SRA 19 - </a:t>
            </a:r>
            <a:r>
              <a:rPr lang="it-IT" sz="2000" dirty="0">
                <a:solidFill>
                  <a:srgbClr val="00823B"/>
                </a:solidFill>
                <a:effectLst/>
                <a:latin typeface="Tahoma" panose="020B0604030504040204" pitchFamily="34" charset="0"/>
                <a:ea typeface="Tahoma" panose="020B0604030504040204" pitchFamily="34" charset="0"/>
                <a:cs typeface="Tahoma" panose="020B0604030504040204" pitchFamily="34" charset="0"/>
              </a:rPr>
              <a:t>Riduzione </a:t>
            </a: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impiego fitofarmaci </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(3)</a:t>
            </a: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180000" y="540971"/>
            <a:ext cx="8784000" cy="4339650"/>
          </a:xfrm>
          <a:prstGeom prst="rect">
            <a:avLst/>
          </a:prstGeom>
          <a:noFill/>
        </p:spPr>
        <p:txBody>
          <a:bodyPr wrap="square" rtlCol="0">
            <a:spAutoFit/>
          </a:bodyPr>
          <a:lstStyle/>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IMPEGNI: AZIONE 1 – Riduzione del 50% della deriva dei prodotti fitosanitari</a:t>
            </a:r>
          </a:p>
          <a:p>
            <a:pPr algn="just"/>
            <a:endParaRPr lang="it-IT" sz="1200" u="sng"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Riduzione di almeno il 50% della deriva per la distribuzione dei prodotti fitosanitari sulle superfici oggetto di impegno, attraverso l’impiego di almeno una delle seguenti attrezzature: </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ugelli anti deriva ad iniezione d'aria, ugelli a specchio per barre irroratrici per colture erbacee (gli ugelli devono essere sostituiti almeno due volte nel corso del quinquennio)</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manica d'aria su barre a polverizzazione meccanica (esclusi interventi in </a:t>
            </a:r>
            <a:r>
              <a:rPr lang="it-IT" sz="1200" dirty="0" err="1">
                <a:latin typeface="Tahoma" panose="020B0604030504040204" pitchFamily="34" charset="0"/>
                <a:ea typeface="Tahoma" panose="020B0604030504040204" pitchFamily="34" charset="0"/>
                <a:cs typeface="Tahoma" panose="020B0604030504040204" pitchFamily="34" charset="0"/>
              </a:rPr>
              <a:t>pre</a:t>
            </a:r>
            <a:r>
              <a:rPr lang="it-IT" sz="1200" dirty="0">
                <a:latin typeface="Tahoma" panose="020B0604030504040204" pitchFamily="34" charset="0"/>
                <a:ea typeface="Tahoma" panose="020B0604030504040204" pitchFamily="34" charset="0"/>
                <a:cs typeface="Tahoma" panose="020B0604030504040204" pitchFamily="34" charset="0"/>
              </a:rPr>
              <a:t>-emergenza e post-emergenza precoce)</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sistemi di distribuzione localizzata (per irroratrici per colture erbacee) e con schermature (per colture arboree)</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sistemi con paratie per la chiusura del flusso d'aria</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macchine irroratrici a tunnel</a:t>
            </a:r>
          </a:p>
          <a:p>
            <a:pPr algn="just"/>
            <a:r>
              <a:rPr lang="it-IT" sz="1200" dirty="0">
                <a:latin typeface="Tahoma" panose="020B0604030504040204" pitchFamily="34" charset="0"/>
                <a:ea typeface="Tahoma" panose="020B0604030504040204" pitchFamily="34" charset="0"/>
                <a:cs typeface="Tahoma" panose="020B0604030504040204" pitchFamily="34" charset="0"/>
              </a:rPr>
              <a:t>NB - Le scelte adottate devono essere riportate nel registro dei trattamenti ed essere verificabili</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Obbligo di utilizzare macchine per i trattamenti fitosanitari che rispondono a precisi parametri di funzionalità operativa, per le quali è stata rilasciata una </a:t>
            </a:r>
            <a:r>
              <a:rPr lang="it-IT" sz="1200" u="sng" dirty="0">
                <a:latin typeface="Tahoma" panose="020B0604030504040204" pitchFamily="34" charset="0"/>
                <a:ea typeface="Tahoma" panose="020B0604030504040204" pitchFamily="34" charset="0"/>
                <a:cs typeface="Tahoma" panose="020B0604030504040204" pitchFamily="34" charset="0"/>
              </a:rPr>
              <a:t>certificazione volontaria di “regolazione” strumentale </a:t>
            </a:r>
            <a:r>
              <a:rPr lang="it-IT" sz="1200" dirty="0">
                <a:latin typeface="Tahoma" panose="020B0604030504040204" pitchFamily="34" charset="0"/>
                <a:ea typeface="Tahoma" panose="020B0604030504040204" pitchFamily="34" charset="0"/>
                <a:cs typeface="Tahoma" panose="020B0604030504040204" pitchFamily="34" charset="0"/>
              </a:rPr>
              <a:t>da parte dei centri prova autorizzati, secondo quanto definito al punto A.3.7 del Decreto 22/1/2014 (PAN).</a:t>
            </a:r>
          </a:p>
          <a:p>
            <a:pPr algn="just"/>
            <a:r>
              <a:rPr lang="it-IT" sz="1200" dirty="0">
                <a:latin typeface="Tahoma" panose="020B0604030504040204" pitchFamily="34" charset="0"/>
                <a:ea typeface="Tahoma" panose="020B0604030504040204" pitchFamily="34" charset="0"/>
                <a:cs typeface="Tahoma" panose="020B0604030504040204" pitchFamily="34" charset="0"/>
              </a:rPr>
              <a:t>NB - Tale impegno deve essere assolto almeno entro 6 mesi dall’inizio del periodo di impegno. La suddetta certificazione va effettuata due volte nel corso del quinquennio</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utilizzo dei fertilizzanti organici le cui matrici costituenti non siano ricomprese tra quelle definite ai sensi del Reg. (UE) 2019/1009</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utilizzo dei fanghi in agricoltura e di ogni altro rifiuto recuperato in operazioni R10 ai sensi della Parte IV del Dlgs n. 152/2006</a:t>
            </a:r>
          </a:p>
        </p:txBody>
      </p:sp>
    </p:spTree>
    <p:extLst>
      <p:ext uri="{BB962C8B-B14F-4D97-AF65-F5344CB8AC3E}">
        <p14:creationId xmlns:p14="http://schemas.microsoft.com/office/powerpoint/2010/main" val="13755557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SRA 19 - </a:t>
            </a:r>
            <a:r>
              <a:rPr lang="it-IT" sz="2000" dirty="0">
                <a:solidFill>
                  <a:srgbClr val="00823B"/>
                </a:solidFill>
                <a:effectLst/>
                <a:latin typeface="Tahoma" panose="020B0604030504040204" pitchFamily="34" charset="0"/>
                <a:ea typeface="Tahoma" panose="020B0604030504040204" pitchFamily="34" charset="0"/>
                <a:cs typeface="Tahoma" panose="020B0604030504040204" pitchFamily="34" charset="0"/>
              </a:rPr>
              <a:t>Riduzione </a:t>
            </a: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impiego fitofarmaci </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(4)</a:t>
            </a: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180000" y="576000"/>
            <a:ext cx="8784000" cy="2677656"/>
          </a:xfrm>
          <a:prstGeom prst="rect">
            <a:avLst/>
          </a:prstGeom>
          <a:noFill/>
        </p:spPr>
        <p:txBody>
          <a:bodyPr wrap="square" rtlCol="0">
            <a:spAutoFit/>
          </a:bodyPr>
          <a:lstStyle/>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IMPEGNI: AZIONE 2 – Limitazione dell’impiego dei PF contenenti sostanze attive candidate alla sostituzione</a:t>
            </a:r>
          </a:p>
          <a:p>
            <a:pPr marL="171450" indent="-171450" algn="just">
              <a:buFont typeface="Arial" panose="020B0604020202020204" pitchFamily="34" charset="0"/>
              <a:buChar char="•"/>
            </a:pPr>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Non superare il numero massimo annuale di trattamenti con sostanze attive candidate alla sostituzione differenziato per coltura, come da </a:t>
            </a:r>
            <a:r>
              <a:rPr lang="it-IT" sz="1200" u="sng" dirty="0">
                <a:solidFill>
                  <a:srgbClr val="FF0000"/>
                </a:solidFill>
                <a:latin typeface="Tahoma" panose="020B0604030504040204" pitchFamily="34" charset="0"/>
                <a:ea typeface="Tahoma" panose="020B0604030504040204" pitchFamily="34" charset="0"/>
                <a:cs typeface="Tahoma" panose="020B0604030504040204" pitchFamily="34" charset="0"/>
              </a:rPr>
              <a:t>tabella seguente</a:t>
            </a:r>
            <a:r>
              <a:rPr lang="it-IT" sz="1200" dirty="0">
                <a:latin typeface="Tahoma" panose="020B0604030504040204" pitchFamily="34" charset="0"/>
                <a:ea typeface="Tahoma" panose="020B0604030504040204" pitchFamily="34" charset="0"/>
                <a:cs typeface="Tahoma" panose="020B0604030504040204" pitchFamily="34" charset="0"/>
              </a:rPr>
              <a:t>. Il numero massimo di interventi con le sostanze candidate alla sostituzione riportato in tabella può essere variato in funzione della disponibilità di sostanze attive candidate alla sostituzione per ciascuna coltura</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Per le colture arboree è ammesso esclusivamente il diserbo localizzato in bande, la cui larghezza complessiva non deve superare il 30% della superficie totale del frutteto. Non sono ammessi interventi erbicidi nell’</a:t>
            </a:r>
            <a:r>
              <a:rPr lang="it-IT" sz="1200" dirty="0" err="1">
                <a:latin typeface="Tahoma" panose="020B0604030504040204" pitchFamily="34" charset="0"/>
                <a:ea typeface="Tahoma" panose="020B0604030504040204" pitchFamily="34" charset="0"/>
                <a:cs typeface="Tahoma" panose="020B0604030504040204" pitchFamily="34" charset="0"/>
              </a:rPr>
              <a:t>interfila</a:t>
            </a: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utilizzo dei fertilizzanti organici le cui matrici costituenti non siano ricomprese tra quelle definite ai sensi del Reg. (UE) 2019/1009</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utilizzo dei fanghi in agricoltura e di ogni altro rifiuto recuperato in operazioni R10 ai sensi della Parte IV del Dlgs n. 152/2006</a:t>
            </a:r>
          </a:p>
        </p:txBody>
      </p:sp>
    </p:spTree>
    <p:extLst>
      <p:ext uri="{BB962C8B-B14F-4D97-AF65-F5344CB8AC3E}">
        <p14:creationId xmlns:p14="http://schemas.microsoft.com/office/powerpoint/2010/main" val="89770504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SRA 19 - </a:t>
            </a:r>
            <a:r>
              <a:rPr lang="it-IT" sz="2000" dirty="0">
                <a:solidFill>
                  <a:srgbClr val="00823B"/>
                </a:solidFill>
                <a:effectLst/>
                <a:latin typeface="Tahoma" panose="020B0604030504040204" pitchFamily="34" charset="0"/>
                <a:ea typeface="Tahoma" panose="020B0604030504040204" pitchFamily="34" charset="0"/>
                <a:cs typeface="Tahoma" panose="020B0604030504040204" pitchFamily="34" charset="0"/>
              </a:rPr>
              <a:t>Riduzione </a:t>
            </a: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impiego fitofarmaci </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(5)</a:t>
            </a: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180000" y="455377"/>
            <a:ext cx="8784000" cy="276999"/>
          </a:xfrm>
          <a:prstGeom prst="rect">
            <a:avLst/>
          </a:prstGeom>
          <a:noFill/>
        </p:spPr>
        <p:txBody>
          <a:bodyPr wrap="square" rtlCol="0">
            <a:spAutoFit/>
          </a:bodyPr>
          <a:lstStyle/>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IMPEGNI  AZIONE 2 – Limitazione dell’impiego dei PF contenenti sostanze attive candidate alla sostituzione</a:t>
            </a:r>
          </a:p>
        </p:txBody>
      </p:sp>
      <p:graphicFrame>
        <p:nvGraphicFramePr>
          <p:cNvPr id="2" name="Tabella 1">
            <a:extLst>
              <a:ext uri="{FF2B5EF4-FFF2-40B4-BE49-F238E27FC236}">
                <a16:creationId xmlns:a16="http://schemas.microsoft.com/office/drawing/2014/main" id="{0E772A5E-8CF0-5CA7-9873-0501C14FCC1A}"/>
              </a:ext>
            </a:extLst>
          </p:cNvPr>
          <p:cNvGraphicFramePr>
            <a:graphicFrameLocks noGrp="1"/>
          </p:cNvGraphicFramePr>
          <p:nvPr>
            <p:extLst>
              <p:ext uri="{D42A27DB-BD31-4B8C-83A1-F6EECF244321}">
                <p14:modId xmlns:p14="http://schemas.microsoft.com/office/powerpoint/2010/main" val="4052922808"/>
              </p:ext>
            </p:extLst>
          </p:nvPr>
        </p:nvGraphicFramePr>
        <p:xfrm>
          <a:off x="180000" y="763154"/>
          <a:ext cx="8720160" cy="3847155"/>
        </p:xfrm>
        <a:graphic>
          <a:graphicData uri="http://schemas.openxmlformats.org/drawingml/2006/table">
            <a:tbl>
              <a:tblPr firstRow="1" firstCol="1">
                <a:tableStyleId>{F5AB1C69-6EDB-4FF4-983F-18BD219EF322}</a:tableStyleId>
              </a:tblPr>
              <a:tblGrid>
                <a:gridCol w="1453360">
                  <a:extLst>
                    <a:ext uri="{9D8B030D-6E8A-4147-A177-3AD203B41FA5}">
                      <a16:colId xmlns:a16="http://schemas.microsoft.com/office/drawing/2014/main" val="1529039350"/>
                    </a:ext>
                  </a:extLst>
                </a:gridCol>
                <a:gridCol w="1453360">
                  <a:extLst>
                    <a:ext uri="{9D8B030D-6E8A-4147-A177-3AD203B41FA5}">
                      <a16:colId xmlns:a16="http://schemas.microsoft.com/office/drawing/2014/main" val="756159444"/>
                    </a:ext>
                  </a:extLst>
                </a:gridCol>
                <a:gridCol w="1453360">
                  <a:extLst>
                    <a:ext uri="{9D8B030D-6E8A-4147-A177-3AD203B41FA5}">
                      <a16:colId xmlns:a16="http://schemas.microsoft.com/office/drawing/2014/main" val="242975138"/>
                    </a:ext>
                  </a:extLst>
                </a:gridCol>
                <a:gridCol w="1453360">
                  <a:extLst>
                    <a:ext uri="{9D8B030D-6E8A-4147-A177-3AD203B41FA5}">
                      <a16:colId xmlns:a16="http://schemas.microsoft.com/office/drawing/2014/main" val="3093304427"/>
                    </a:ext>
                  </a:extLst>
                </a:gridCol>
                <a:gridCol w="1453360">
                  <a:extLst>
                    <a:ext uri="{9D8B030D-6E8A-4147-A177-3AD203B41FA5}">
                      <a16:colId xmlns:a16="http://schemas.microsoft.com/office/drawing/2014/main" val="2420347080"/>
                    </a:ext>
                  </a:extLst>
                </a:gridCol>
                <a:gridCol w="1453360">
                  <a:extLst>
                    <a:ext uri="{9D8B030D-6E8A-4147-A177-3AD203B41FA5}">
                      <a16:colId xmlns:a16="http://schemas.microsoft.com/office/drawing/2014/main" val="2701345039"/>
                    </a:ext>
                  </a:extLst>
                </a:gridCol>
              </a:tblGrid>
              <a:tr h="236085">
                <a:tc gridSpan="6">
                  <a:txBody>
                    <a:bodyPr/>
                    <a:lstStyle/>
                    <a:p>
                      <a:pPr algn="ctr">
                        <a:spcAft>
                          <a:spcPts val="600"/>
                        </a:spcAft>
                      </a:pPr>
                      <a:r>
                        <a:rPr lang="it-IT" sz="800" dirty="0">
                          <a:effectLst/>
                        </a:rPr>
                        <a:t>Dettaglio del numero di interventi massimi per coltura individuati a livello regionale con candidati alla sostituzione (escluso il rame).</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38100" cmpd="sng">
                      <a:noFill/>
                    </a:lnB>
                    <a:lnTlToBr w="12700" cmpd="sng">
                      <a:noFill/>
                      <a:prstDash val="solid"/>
                    </a:lnTlToBr>
                    <a:lnBlToTr w="12700" cmpd="sng">
                      <a:noFill/>
                      <a:prstDash val="solid"/>
                    </a:lnBlToTr>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2087816870"/>
                  </a:ext>
                </a:extLst>
              </a:tr>
              <a:tr h="118043">
                <a:tc>
                  <a:txBody>
                    <a:bodyPr/>
                    <a:lstStyle/>
                    <a:p>
                      <a:pPr algn="ctr">
                        <a:spcAft>
                          <a:spcPts val="600"/>
                        </a:spcAft>
                      </a:pPr>
                      <a:r>
                        <a:rPr lang="it-IT" sz="800" b="1" dirty="0">
                          <a:solidFill>
                            <a:schemeClr val="tx1"/>
                          </a:solidFill>
                          <a:effectLst/>
                        </a:rPr>
                        <a:t>COLTURE</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pPr algn="ctr">
                        <a:spcAft>
                          <a:spcPts val="600"/>
                        </a:spcAft>
                      </a:pPr>
                      <a:r>
                        <a:rPr lang="it-IT" sz="800" b="1" dirty="0">
                          <a:solidFill>
                            <a:schemeClr val="tx1"/>
                          </a:solidFill>
                          <a:effectLst/>
                        </a:rPr>
                        <a:t>n.</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pPr algn="ctr">
                        <a:spcAft>
                          <a:spcPts val="600"/>
                        </a:spcAft>
                      </a:pPr>
                      <a:r>
                        <a:rPr lang="it-IT" sz="800" b="1" dirty="0">
                          <a:solidFill>
                            <a:schemeClr val="tx1"/>
                          </a:solidFill>
                          <a:effectLst/>
                        </a:rPr>
                        <a:t>COLTURE</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pPr algn="ctr">
                        <a:spcAft>
                          <a:spcPts val="600"/>
                        </a:spcAft>
                      </a:pPr>
                      <a:r>
                        <a:rPr lang="it-IT" sz="800" b="1" dirty="0">
                          <a:solidFill>
                            <a:schemeClr val="tx1"/>
                          </a:solidFill>
                          <a:effectLst/>
                        </a:rPr>
                        <a:t>n.</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pPr algn="ctr">
                        <a:spcAft>
                          <a:spcPts val="600"/>
                        </a:spcAft>
                      </a:pPr>
                      <a:r>
                        <a:rPr lang="it-IT" sz="800" b="1" dirty="0">
                          <a:solidFill>
                            <a:schemeClr val="tx1"/>
                          </a:solidFill>
                          <a:effectLst/>
                        </a:rPr>
                        <a:t>COLTURE</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tc>
                  <a:txBody>
                    <a:bodyPr/>
                    <a:lstStyle/>
                    <a:p>
                      <a:pPr algn="ctr">
                        <a:spcAft>
                          <a:spcPts val="600"/>
                        </a:spcAft>
                      </a:pPr>
                      <a:r>
                        <a:rPr lang="it-IT" sz="800" b="1" dirty="0">
                          <a:solidFill>
                            <a:schemeClr val="tx1"/>
                          </a:solidFill>
                          <a:effectLst/>
                        </a:rPr>
                        <a:t>n.</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381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lumMod val="60000"/>
                        <a:lumOff val="40000"/>
                      </a:schemeClr>
                    </a:solidFill>
                  </a:tcPr>
                </a:tc>
                <a:extLst>
                  <a:ext uri="{0D108BD9-81ED-4DB2-BD59-A6C34878D82A}">
                    <a16:rowId xmlns:a16="http://schemas.microsoft.com/office/drawing/2014/main" val="3501667122"/>
                  </a:ext>
                </a:extLst>
              </a:tr>
              <a:tr h="118043">
                <a:tc>
                  <a:txBody>
                    <a:bodyPr/>
                    <a:lstStyle/>
                    <a:p>
                      <a:pPr>
                        <a:spcAft>
                          <a:spcPts val="600"/>
                        </a:spcAft>
                      </a:pPr>
                      <a:r>
                        <a:rPr lang="it-IT" sz="800" dirty="0">
                          <a:solidFill>
                            <a:schemeClr val="tx1"/>
                          </a:solidFill>
                          <a:effectLst/>
                        </a:rPr>
                        <a:t>Actinidia</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2</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Orzo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1</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Fava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effectLst/>
                        </a:rPr>
                        <a:t>-----</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957035997"/>
                  </a:ext>
                </a:extLst>
              </a:tr>
              <a:tr h="118043">
                <a:tc>
                  <a:txBody>
                    <a:bodyPr/>
                    <a:lstStyle/>
                    <a:p>
                      <a:pPr>
                        <a:spcAft>
                          <a:spcPts val="600"/>
                        </a:spcAft>
                      </a:pPr>
                      <a:r>
                        <a:rPr lang="it-IT" sz="800" dirty="0">
                          <a:solidFill>
                            <a:schemeClr val="tx1"/>
                          </a:solidFill>
                          <a:effectLst/>
                        </a:rPr>
                        <a:t>Agrumi</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Pisello proteico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1</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Finocchio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effectLst/>
                        </a:rPr>
                        <a:t>9</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EFF3EA"/>
                    </a:solidFill>
                  </a:tcPr>
                </a:tc>
                <a:extLst>
                  <a:ext uri="{0D108BD9-81ED-4DB2-BD59-A6C34878D82A}">
                    <a16:rowId xmlns:a16="http://schemas.microsoft.com/office/drawing/2014/main" val="205634798"/>
                  </a:ext>
                </a:extLst>
              </a:tr>
              <a:tr h="236085">
                <a:tc>
                  <a:txBody>
                    <a:bodyPr/>
                    <a:lstStyle/>
                    <a:p>
                      <a:pPr>
                        <a:spcAft>
                          <a:spcPts val="600"/>
                        </a:spcAft>
                      </a:pPr>
                      <a:r>
                        <a:rPr lang="it-IT" sz="800" dirty="0">
                          <a:solidFill>
                            <a:schemeClr val="tx1"/>
                          </a:solidFill>
                          <a:effectLst/>
                        </a:rPr>
                        <a:t>Albicocco</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8</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Riso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2</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Indivia riccia e scarola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effectLst/>
                        </a:rPr>
                        <a:t>10</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8431800"/>
                  </a:ext>
                </a:extLst>
              </a:tr>
              <a:tr h="118043">
                <a:tc>
                  <a:txBody>
                    <a:bodyPr/>
                    <a:lstStyle/>
                    <a:p>
                      <a:pPr>
                        <a:spcAft>
                          <a:spcPts val="600"/>
                        </a:spcAft>
                      </a:pPr>
                      <a:r>
                        <a:rPr lang="it-IT" sz="800" dirty="0">
                          <a:solidFill>
                            <a:schemeClr val="tx1"/>
                          </a:solidFill>
                          <a:effectLst/>
                        </a:rPr>
                        <a:t>Ciliegio</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6</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Soia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3</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a:solidFill>
                            <a:schemeClr val="tx1"/>
                          </a:solidFill>
                          <a:effectLst/>
                        </a:rPr>
                        <a:t>Lattughino</a:t>
                      </a:r>
                      <a:endParaRPr lang="it-IT" sz="10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a:effectLst/>
                        </a:rPr>
                        <a:t>12</a:t>
                      </a:r>
                      <a:endParaRPr lang="it-IT"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24144979"/>
                  </a:ext>
                </a:extLst>
              </a:tr>
              <a:tr h="118043">
                <a:tc>
                  <a:txBody>
                    <a:bodyPr/>
                    <a:lstStyle/>
                    <a:p>
                      <a:pPr>
                        <a:spcAft>
                          <a:spcPts val="600"/>
                        </a:spcAft>
                      </a:pPr>
                      <a:r>
                        <a:rPr lang="it-IT" sz="800" dirty="0">
                          <a:solidFill>
                            <a:schemeClr val="tx1"/>
                          </a:solidFill>
                          <a:effectLst/>
                        </a:rPr>
                        <a:t>Cotogno</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Sorgo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2</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Lattuga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a:effectLst/>
                        </a:rPr>
                        <a:t>10</a:t>
                      </a:r>
                      <a:endParaRPr lang="it-IT"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539868391"/>
                  </a:ext>
                </a:extLst>
              </a:tr>
              <a:tr h="118043">
                <a:tc>
                  <a:txBody>
                    <a:bodyPr/>
                    <a:lstStyle/>
                    <a:p>
                      <a:pPr>
                        <a:spcAft>
                          <a:spcPts val="600"/>
                        </a:spcAft>
                      </a:pPr>
                      <a:r>
                        <a:rPr lang="it-IT" sz="800" dirty="0">
                          <a:solidFill>
                            <a:schemeClr val="tx1"/>
                          </a:solidFill>
                          <a:effectLst/>
                        </a:rPr>
                        <a:t>Fico d'india</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Aglio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6</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Lenticchia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a:effectLst/>
                        </a:rPr>
                        <a:t>-----</a:t>
                      </a:r>
                      <a:endParaRPr lang="it-IT"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8474799"/>
                  </a:ext>
                </a:extLst>
              </a:tr>
              <a:tr h="118043">
                <a:tc>
                  <a:txBody>
                    <a:bodyPr/>
                    <a:lstStyle/>
                    <a:p>
                      <a:pPr>
                        <a:spcAft>
                          <a:spcPts val="600"/>
                        </a:spcAft>
                      </a:pPr>
                      <a:r>
                        <a:rPr lang="it-IT" sz="800">
                          <a:solidFill>
                            <a:schemeClr val="tx1"/>
                          </a:solidFill>
                          <a:effectLst/>
                        </a:rPr>
                        <a:t>Mandorlo</a:t>
                      </a:r>
                      <a:endParaRPr lang="it-IT" sz="10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Anguria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6</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Mais dolce</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a:effectLst/>
                        </a:rPr>
                        <a:t>3</a:t>
                      </a:r>
                      <a:endParaRPr lang="it-IT"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599247518"/>
                  </a:ext>
                </a:extLst>
              </a:tr>
              <a:tr h="118043">
                <a:tc>
                  <a:txBody>
                    <a:bodyPr/>
                    <a:lstStyle/>
                    <a:p>
                      <a:pPr>
                        <a:spcAft>
                          <a:spcPts val="600"/>
                        </a:spcAft>
                      </a:pPr>
                      <a:r>
                        <a:rPr lang="it-IT" sz="800" dirty="0">
                          <a:solidFill>
                            <a:schemeClr val="tx1"/>
                          </a:solidFill>
                          <a:effectLst/>
                        </a:rPr>
                        <a:t>Melo</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16</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Asparago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5</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Melanzana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effectLst/>
                        </a:rPr>
                        <a:t>11</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440755397"/>
                  </a:ext>
                </a:extLst>
              </a:tr>
              <a:tr h="118043">
                <a:tc>
                  <a:txBody>
                    <a:bodyPr/>
                    <a:lstStyle/>
                    <a:p>
                      <a:pPr>
                        <a:spcAft>
                          <a:spcPts val="600"/>
                        </a:spcAft>
                      </a:pPr>
                      <a:r>
                        <a:rPr lang="it-IT" sz="800" dirty="0">
                          <a:solidFill>
                            <a:schemeClr val="tx1"/>
                          </a:solidFill>
                          <a:effectLst/>
                        </a:rPr>
                        <a:t>Pero</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18</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Basilico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5</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Melone</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effectLst/>
                        </a:rPr>
                        <a:t>7</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927608639"/>
                  </a:ext>
                </a:extLst>
              </a:tr>
              <a:tr h="236085">
                <a:tc>
                  <a:txBody>
                    <a:bodyPr/>
                    <a:lstStyle/>
                    <a:p>
                      <a:pPr>
                        <a:spcAft>
                          <a:spcPts val="600"/>
                        </a:spcAft>
                      </a:pPr>
                      <a:r>
                        <a:rPr lang="it-IT" sz="800" dirty="0">
                          <a:solidFill>
                            <a:schemeClr val="tx1"/>
                          </a:solidFill>
                          <a:effectLst/>
                        </a:rPr>
                        <a:t>Pesco</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11</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Bietola da costa e da orto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4</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Patata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effectLst/>
                        </a:rPr>
                        <a:t>10</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56803310"/>
                  </a:ext>
                </a:extLst>
              </a:tr>
              <a:tr h="118043">
                <a:tc>
                  <a:txBody>
                    <a:bodyPr/>
                    <a:lstStyle/>
                    <a:p>
                      <a:pPr>
                        <a:spcAft>
                          <a:spcPts val="600"/>
                        </a:spcAft>
                      </a:pPr>
                      <a:r>
                        <a:rPr lang="it-IT" sz="800" dirty="0">
                          <a:solidFill>
                            <a:schemeClr val="tx1"/>
                          </a:solidFill>
                          <a:effectLst/>
                        </a:rPr>
                        <a:t>Pistacchio</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Bietola rossa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Patata dolce</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a:effectLst/>
                        </a:rPr>
                        <a:t>-----</a:t>
                      </a:r>
                      <a:endParaRPr lang="it-IT"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090236691"/>
                  </a:ext>
                </a:extLst>
              </a:tr>
              <a:tr h="118043">
                <a:tc>
                  <a:txBody>
                    <a:bodyPr/>
                    <a:lstStyle/>
                    <a:p>
                      <a:pPr>
                        <a:spcAft>
                          <a:spcPts val="600"/>
                        </a:spcAft>
                      </a:pPr>
                      <a:r>
                        <a:rPr lang="it-IT" sz="800" dirty="0">
                          <a:solidFill>
                            <a:schemeClr val="tx1"/>
                          </a:solidFill>
                          <a:effectLst/>
                        </a:rPr>
                        <a:t>Susino</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9</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Carota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a:solidFill>
                            <a:schemeClr val="tx1"/>
                          </a:solidFill>
                          <a:effectLst/>
                        </a:rPr>
                        <a:t>8</a:t>
                      </a:r>
                      <a:endParaRPr lang="it-IT" sz="100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Peperone</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effectLst/>
                        </a:rPr>
                        <a:t>11</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48622717"/>
                  </a:ext>
                </a:extLst>
              </a:tr>
              <a:tr h="118043">
                <a:tc>
                  <a:txBody>
                    <a:bodyPr/>
                    <a:lstStyle/>
                    <a:p>
                      <a:pPr>
                        <a:spcAft>
                          <a:spcPts val="600"/>
                        </a:spcAft>
                      </a:pPr>
                      <a:r>
                        <a:rPr lang="it-IT" sz="800" dirty="0">
                          <a:solidFill>
                            <a:schemeClr val="tx1"/>
                          </a:solidFill>
                          <a:effectLst/>
                        </a:rPr>
                        <a:t>Vite da vino</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7</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a:solidFill>
                            <a:schemeClr val="tx1"/>
                          </a:solidFill>
                          <a:effectLst/>
                        </a:rPr>
                        <a:t>Cavolo rapa</a:t>
                      </a:r>
                      <a:endParaRPr lang="it-IT" sz="1000" b="1">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1</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Pisello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a:effectLst/>
                        </a:rPr>
                        <a:t>9</a:t>
                      </a:r>
                      <a:endParaRPr lang="it-IT" sz="100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592575409"/>
                  </a:ext>
                </a:extLst>
              </a:tr>
              <a:tr h="236085">
                <a:tc>
                  <a:txBody>
                    <a:bodyPr/>
                    <a:lstStyle/>
                    <a:p>
                      <a:pPr>
                        <a:spcAft>
                          <a:spcPts val="600"/>
                        </a:spcAft>
                      </a:pPr>
                      <a:r>
                        <a:rPr lang="it-IT" sz="800" dirty="0">
                          <a:solidFill>
                            <a:schemeClr val="tx1"/>
                          </a:solidFill>
                          <a:effectLst/>
                        </a:rPr>
                        <a:t>Vite da tavola</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Cavolo ad infiorescenza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7</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Pomodoro da mensa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effectLst/>
                        </a:rPr>
                        <a:t>10</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48435696"/>
                  </a:ext>
                </a:extLst>
              </a:tr>
              <a:tr h="236085">
                <a:tc>
                  <a:txBody>
                    <a:bodyPr/>
                    <a:lstStyle/>
                    <a:p>
                      <a:pPr>
                        <a:spcAft>
                          <a:spcPts val="600"/>
                        </a:spcAft>
                      </a:pPr>
                      <a:r>
                        <a:rPr lang="it-IT" sz="800" dirty="0">
                          <a:solidFill>
                            <a:schemeClr val="tx1"/>
                          </a:solidFill>
                          <a:effectLst/>
                        </a:rPr>
                        <a:t>Fragola</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7</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Cavolo a testa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7</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Pomodoro pieno campo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effectLst/>
                        </a:rPr>
                        <a:t>10</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437786136"/>
                  </a:ext>
                </a:extLst>
              </a:tr>
              <a:tr h="236085">
                <a:tc>
                  <a:txBody>
                    <a:bodyPr/>
                    <a:lstStyle/>
                    <a:p>
                      <a:pPr>
                        <a:spcAft>
                          <a:spcPts val="600"/>
                        </a:spcAft>
                      </a:pPr>
                      <a:r>
                        <a:rPr lang="it-IT" sz="800" dirty="0">
                          <a:solidFill>
                            <a:schemeClr val="tx1"/>
                          </a:solidFill>
                          <a:effectLst/>
                        </a:rPr>
                        <a:t>Avena, segale </a:t>
                      </a:r>
                      <a:r>
                        <a:rPr lang="it-IT" sz="800" dirty="0" err="1">
                          <a:solidFill>
                            <a:schemeClr val="tx1"/>
                          </a:solidFill>
                          <a:effectLst/>
                        </a:rPr>
                        <a:t>triticale</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2</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Cavolo a foglia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4</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Porro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effectLst/>
                        </a:rPr>
                        <a:t>3</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66385899"/>
                  </a:ext>
                </a:extLst>
              </a:tr>
              <a:tr h="236085">
                <a:tc>
                  <a:txBody>
                    <a:bodyPr/>
                    <a:lstStyle/>
                    <a:p>
                      <a:pPr>
                        <a:spcAft>
                          <a:spcPts val="600"/>
                        </a:spcAft>
                      </a:pPr>
                      <a:r>
                        <a:rPr lang="it-IT" sz="800" dirty="0">
                          <a:solidFill>
                            <a:schemeClr val="tx1"/>
                          </a:solidFill>
                          <a:effectLst/>
                        </a:rPr>
                        <a:t>Barbabietola da zucchero</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4</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Cece</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5</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Prezzemolo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effectLst/>
                        </a:rPr>
                        <a:t>6</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13129452"/>
                  </a:ext>
                </a:extLst>
              </a:tr>
              <a:tr h="118043">
                <a:tc>
                  <a:txBody>
                    <a:bodyPr/>
                    <a:lstStyle/>
                    <a:p>
                      <a:pPr>
                        <a:spcAft>
                          <a:spcPts val="600"/>
                        </a:spcAft>
                      </a:pPr>
                      <a:r>
                        <a:rPr lang="it-IT" sz="800" dirty="0">
                          <a:solidFill>
                            <a:schemeClr val="tx1"/>
                          </a:solidFill>
                          <a:effectLst/>
                        </a:rPr>
                        <a:t>Colza</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2</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Cicoria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9</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Radicchio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effectLst/>
                        </a:rPr>
                        <a:t>12</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197885436"/>
                  </a:ext>
                </a:extLst>
              </a:tr>
              <a:tr h="118043">
                <a:tc>
                  <a:txBody>
                    <a:bodyPr/>
                    <a:lstStyle/>
                    <a:p>
                      <a:pPr>
                        <a:spcAft>
                          <a:spcPts val="600"/>
                        </a:spcAft>
                      </a:pPr>
                      <a:r>
                        <a:rPr lang="it-IT" sz="800" dirty="0">
                          <a:solidFill>
                            <a:schemeClr val="tx1"/>
                          </a:solidFill>
                          <a:effectLst/>
                        </a:rPr>
                        <a:t>Erba Medica</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0</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Cipolla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7</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Rucola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effectLst/>
                        </a:rPr>
                        <a:t>10</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507961187"/>
                  </a:ext>
                </a:extLst>
              </a:tr>
              <a:tr h="118043">
                <a:tc>
                  <a:txBody>
                    <a:bodyPr/>
                    <a:lstStyle/>
                    <a:p>
                      <a:pPr>
                        <a:spcAft>
                          <a:spcPts val="600"/>
                        </a:spcAft>
                      </a:pPr>
                      <a:r>
                        <a:rPr lang="it-IT" sz="800" dirty="0">
                          <a:solidFill>
                            <a:schemeClr val="tx1"/>
                          </a:solidFill>
                          <a:effectLst/>
                        </a:rPr>
                        <a:t>Girasole</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3</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Dolcetta</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10</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Scalogno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effectLst/>
                        </a:rPr>
                        <a:t>3</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744395973"/>
                  </a:ext>
                </a:extLst>
              </a:tr>
              <a:tr h="118043">
                <a:tc>
                  <a:txBody>
                    <a:bodyPr/>
                    <a:lstStyle/>
                    <a:p>
                      <a:pPr>
                        <a:spcAft>
                          <a:spcPts val="600"/>
                        </a:spcAft>
                      </a:pPr>
                      <a:r>
                        <a:rPr lang="it-IT" sz="800" dirty="0">
                          <a:solidFill>
                            <a:schemeClr val="tx1"/>
                          </a:solidFill>
                          <a:effectLst/>
                        </a:rPr>
                        <a:t>Farro</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0</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Erbe fresche</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5</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Sedano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effectLst/>
                        </a:rPr>
                        <a:t>5</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406424471"/>
                  </a:ext>
                </a:extLst>
              </a:tr>
              <a:tr h="118043">
                <a:tc>
                  <a:txBody>
                    <a:bodyPr/>
                    <a:lstStyle/>
                    <a:p>
                      <a:pPr>
                        <a:spcAft>
                          <a:spcPts val="600"/>
                        </a:spcAft>
                      </a:pPr>
                      <a:r>
                        <a:rPr lang="it-IT" sz="800" dirty="0">
                          <a:solidFill>
                            <a:schemeClr val="tx1"/>
                          </a:solidFill>
                          <a:effectLst/>
                        </a:rPr>
                        <a:t>Frumento</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1</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Fagiolino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8</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highlight>
                            <a:srgbClr val="FFFF00"/>
                          </a:highlight>
                        </a:rPr>
                        <a:t> </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effectLst/>
                          <a:highlight>
                            <a:srgbClr val="FFFF00"/>
                          </a:highlight>
                        </a:rPr>
                        <a:t> </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140273742"/>
                  </a:ext>
                </a:extLst>
              </a:tr>
              <a:tr h="118043">
                <a:tc>
                  <a:txBody>
                    <a:bodyPr/>
                    <a:lstStyle/>
                    <a:p>
                      <a:pPr>
                        <a:spcAft>
                          <a:spcPts val="600"/>
                        </a:spcAft>
                      </a:pPr>
                      <a:r>
                        <a:rPr lang="it-IT" sz="800" dirty="0">
                          <a:solidFill>
                            <a:schemeClr val="tx1"/>
                          </a:solidFill>
                          <a:effectLst/>
                        </a:rPr>
                        <a:t>Mais</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2</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rPr>
                        <a:t>Fagiolo</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solidFill>
                            <a:schemeClr val="tx1"/>
                          </a:solidFill>
                          <a:effectLst/>
                        </a:rPr>
                        <a:t>9</a:t>
                      </a:r>
                      <a:endParaRPr lang="it-IT" sz="10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ap="flat" cmpd="sng" algn="ctr">
                      <a:no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rgbClr val="EFF3EA"/>
                    </a:solidFill>
                  </a:tcPr>
                </a:tc>
                <a:tc>
                  <a:txBody>
                    <a:bodyPr/>
                    <a:lstStyle/>
                    <a:p>
                      <a:pPr>
                        <a:spcAft>
                          <a:spcPts val="600"/>
                        </a:spcAft>
                      </a:pPr>
                      <a:r>
                        <a:rPr lang="it-IT" sz="800" b="1" dirty="0">
                          <a:solidFill>
                            <a:schemeClr val="tx1"/>
                          </a:solidFill>
                          <a:effectLst/>
                          <a:highlight>
                            <a:srgbClr val="FFFF00"/>
                          </a:highlight>
                        </a:rPr>
                        <a:t> </a:t>
                      </a:r>
                      <a:endParaRPr lang="it-IT" sz="1000" b="1"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ap="flat" cmpd="sng" algn="ctr">
                      <a:no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solidFill>
                      <a:schemeClr val="accent3">
                        <a:lumMod val="20000"/>
                        <a:lumOff val="80000"/>
                      </a:schemeClr>
                    </a:solidFill>
                  </a:tcPr>
                </a:tc>
                <a:tc>
                  <a:txBody>
                    <a:bodyPr/>
                    <a:lstStyle/>
                    <a:p>
                      <a:pPr algn="ctr">
                        <a:spcAft>
                          <a:spcPts val="600"/>
                        </a:spcAft>
                      </a:pPr>
                      <a:r>
                        <a:rPr lang="it-IT" sz="800" dirty="0">
                          <a:effectLst/>
                          <a:highlight>
                            <a:srgbClr val="FFFF00"/>
                          </a:highlight>
                        </a:rPr>
                        <a:t> </a:t>
                      </a:r>
                      <a:endParaRPr lang="it-IT" sz="1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6640" marR="36640" marT="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167668616"/>
                  </a:ext>
                </a:extLst>
              </a:tr>
            </a:tbl>
          </a:graphicData>
        </a:graphic>
      </p:graphicFrame>
    </p:spTree>
    <p:extLst>
      <p:ext uri="{BB962C8B-B14F-4D97-AF65-F5344CB8AC3E}">
        <p14:creationId xmlns:p14="http://schemas.microsoft.com/office/powerpoint/2010/main" val="269028442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SRA 19 - </a:t>
            </a:r>
            <a:r>
              <a:rPr lang="it-IT" sz="2000" dirty="0">
                <a:solidFill>
                  <a:srgbClr val="00823B"/>
                </a:solidFill>
                <a:effectLst/>
                <a:latin typeface="Tahoma" panose="020B0604030504040204" pitchFamily="34" charset="0"/>
                <a:ea typeface="Tahoma" panose="020B0604030504040204" pitchFamily="34" charset="0"/>
                <a:cs typeface="Tahoma" panose="020B0604030504040204" pitchFamily="34" charset="0"/>
              </a:rPr>
              <a:t>Riduzione </a:t>
            </a: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impiego fitofarmaci </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(6)</a:t>
            </a: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112267" y="576000"/>
            <a:ext cx="8784000" cy="1938992"/>
          </a:xfrm>
          <a:prstGeom prst="rect">
            <a:avLst/>
          </a:prstGeom>
          <a:noFill/>
        </p:spPr>
        <p:txBody>
          <a:bodyPr wrap="square" rtlCol="0">
            <a:spAutoFit/>
          </a:bodyPr>
          <a:lstStyle/>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IMPEGNI: AZIONE 3 – Adozione di strategie avanzate di difesa delle colture basate sui metodi biotecnologici e biologici</a:t>
            </a:r>
          </a:p>
          <a:p>
            <a:pPr algn="just"/>
            <a:endPar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Impiegare almeno un metodo di difesa a basso impatto ambientale tra quelli indicati nella </a:t>
            </a:r>
            <a:r>
              <a:rPr lang="it-IT" sz="1200" u="sng" dirty="0">
                <a:solidFill>
                  <a:srgbClr val="FF0000"/>
                </a:solidFill>
                <a:latin typeface="Tahoma" panose="020B0604030504040204" pitchFamily="34" charset="0"/>
                <a:ea typeface="Tahoma" panose="020B0604030504040204" pitchFamily="34" charset="0"/>
                <a:cs typeface="Tahoma" panose="020B0604030504040204" pitchFamily="34" charset="0"/>
              </a:rPr>
              <a:t>seguente tabella</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utilizzo dei fertilizzanti organici le cui matrici costituenti non siano ricomprese tra quelle definite ai sensi del Reg. (UE) 2019/1009</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utilizzo dei fanghi in agricoltura e di ogni altro rifiuto recuperato in operazioni R10 ai sensi della Parte IV del Dlgs n. 152/2006</a:t>
            </a:r>
          </a:p>
        </p:txBody>
      </p:sp>
    </p:spTree>
    <p:extLst>
      <p:ext uri="{BB962C8B-B14F-4D97-AF65-F5344CB8AC3E}">
        <p14:creationId xmlns:p14="http://schemas.microsoft.com/office/powerpoint/2010/main" val="24205966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SRA 19 - </a:t>
            </a:r>
            <a:r>
              <a:rPr lang="it-IT" sz="2000" dirty="0">
                <a:solidFill>
                  <a:srgbClr val="00823B"/>
                </a:solidFill>
                <a:effectLst/>
                <a:latin typeface="Tahoma" panose="020B0604030504040204" pitchFamily="34" charset="0"/>
                <a:ea typeface="Tahoma" panose="020B0604030504040204" pitchFamily="34" charset="0"/>
                <a:cs typeface="Tahoma" panose="020B0604030504040204" pitchFamily="34" charset="0"/>
              </a:rPr>
              <a:t>Riduzione </a:t>
            </a: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impiego fitofarmaci </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(7)</a:t>
            </a: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graphicFrame>
        <p:nvGraphicFramePr>
          <p:cNvPr id="6" name="Tabella 5">
            <a:extLst>
              <a:ext uri="{FF2B5EF4-FFF2-40B4-BE49-F238E27FC236}">
                <a16:creationId xmlns:a16="http://schemas.microsoft.com/office/drawing/2014/main" id="{DEC277DC-9486-70F5-3F9E-C79199B6B4C1}"/>
              </a:ext>
            </a:extLst>
          </p:cNvPr>
          <p:cNvGraphicFramePr>
            <a:graphicFrameLocks noGrp="1"/>
          </p:cNvGraphicFramePr>
          <p:nvPr>
            <p:extLst>
              <p:ext uri="{D42A27DB-BD31-4B8C-83A1-F6EECF244321}">
                <p14:modId xmlns:p14="http://schemas.microsoft.com/office/powerpoint/2010/main" val="1745771974"/>
              </p:ext>
            </p:extLst>
          </p:nvPr>
        </p:nvGraphicFramePr>
        <p:xfrm>
          <a:off x="0" y="602977"/>
          <a:ext cx="9144000" cy="4114800"/>
        </p:xfrm>
        <a:graphic>
          <a:graphicData uri="http://schemas.openxmlformats.org/drawingml/2006/table">
            <a:tbl>
              <a:tblPr firstRow="1" firstCol="1" bandRow="1">
                <a:tableStyleId>{F5AB1C69-6EDB-4FF4-983F-18BD219EF322}</a:tableStyleId>
              </a:tblPr>
              <a:tblGrid>
                <a:gridCol w="1524000">
                  <a:extLst>
                    <a:ext uri="{9D8B030D-6E8A-4147-A177-3AD203B41FA5}">
                      <a16:colId xmlns:a16="http://schemas.microsoft.com/office/drawing/2014/main" val="1067145525"/>
                    </a:ext>
                  </a:extLst>
                </a:gridCol>
                <a:gridCol w="7620000">
                  <a:extLst>
                    <a:ext uri="{9D8B030D-6E8A-4147-A177-3AD203B41FA5}">
                      <a16:colId xmlns:a16="http://schemas.microsoft.com/office/drawing/2014/main" val="3756171514"/>
                    </a:ext>
                  </a:extLst>
                </a:gridCol>
              </a:tblGrid>
              <a:tr h="257175">
                <a:tc>
                  <a:txBody>
                    <a:bodyPr/>
                    <a:lstStyle/>
                    <a:p>
                      <a:pPr algn="ctr">
                        <a:spcAft>
                          <a:spcPts val="0"/>
                        </a:spcAft>
                      </a:pPr>
                      <a:r>
                        <a:rPr lang="it-IT" sz="1200" dirty="0">
                          <a:effectLst/>
                          <a:latin typeface="Tahoma" panose="020B0604030504040204" pitchFamily="34" charset="0"/>
                          <a:ea typeface="Tahoma" panose="020B0604030504040204" pitchFamily="34" charset="0"/>
                          <a:cs typeface="Tahoma" panose="020B0604030504040204" pitchFamily="34" charset="0"/>
                        </a:rPr>
                        <a:t>AZIONE 3</a:t>
                      </a:r>
                    </a:p>
                    <a:p>
                      <a:pPr algn="ctr">
                        <a:spcAft>
                          <a:spcPts val="0"/>
                        </a:spcAft>
                      </a:pPr>
                      <a:r>
                        <a:rPr lang="it-IT" sz="1200" dirty="0">
                          <a:effectLst/>
                          <a:latin typeface="Tahoma" panose="020B0604030504040204" pitchFamily="34" charset="0"/>
                          <a:ea typeface="Tahoma" panose="020B0604030504040204" pitchFamily="34" charset="0"/>
                          <a:cs typeface="Tahoma" panose="020B0604030504040204" pitchFamily="34" charset="0"/>
                        </a:rPr>
                        <a:t>Sotto impegno</a:t>
                      </a:r>
                    </a:p>
                  </a:txBody>
                  <a:tcPr marL="45720" marR="45720" anchor="ctr"/>
                </a:tc>
                <a:tc>
                  <a:txBody>
                    <a:bodyPr/>
                    <a:lstStyle/>
                    <a:p>
                      <a:pPr algn="ctr">
                        <a:spcAft>
                          <a:spcPts val="0"/>
                        </a:spcAft>
                      </a:pPr>
                      <a:r>
                        <a:rPr lang="it-IT" sz="1200">
                          <a:effectLst/>
                          <a:latin typeface="Tahoma" panose="020B0604030504040204" pitchFamily="34" charset="0"/>
                          <a:ea typeface="Tahoma" panose="020B0604030504040204" pitchFamily="34" charset="0"/>
                          <a:cs typeface="Tahoma" panose="020B0604030504040204" pitchFamily="34" charset="0"/>
                        </a:rPr>
                        <a:t>Descrizione</a:t>
                      </a:r>
                    </a:p>
                  </a:txBody>
                  <a:tcPr marL="45720" marR="45720" anchor="ctr"/>
                </a:tc>
                <a:extLst>
                  <a:ext uri="{0D108BD9-81ED-4DB2-BD59-A6C34878D82A}">
                    <a16:rowId xmlns:a16="http://schemas.microsoft.com/office/drawing/2014/main" val="3502885907"/>
                  </a:ext>
                </a:extLst>
              </a:tr>
              <a:tr h="584489">
                <a:tc>
                  <a:txBody>
                    <a:bodyPr/>
                    <a:lstStyle/>
                    <a:p>
                      <a:pPr>
                        <a:spcAft>
                          <a:spcPts val="0"/>
                        </a:spcAft>
                      </a:pPr>
                      <a:r>
                        <a:rPr lang="it-IT" sz="1200" dirty="0">
                          <a:effectLst/>
                          <a:latin typeface="Tahoma" panose="020B0604030504040204" pitchFamily="34" charset="0"/>
                          <a:ea typeface="Tahoma" panose="020B0604030504040204" pitchFamily="34" charset="0"/>
                          <a:cs typeface="Tahoma" panose="020B0604030504040204" pitchFamily="34" charset="0"/>
                        </a:rPr>
                        <a:t>01 - Pomacee, Drupacee e Noce - Confusione e disorientamento sessuale</a:t>
                      </a:r>
                    </a:p>
                  </a:txBody>
                  <a:tcPr marL="45720" marR="45720" anchor="ctr"/>
                </a:tc>
                <a:tc>
                  <a:txBody>
                    <a:bodyPr/>
                    <a:lstStyle/>
                    <a:p>
                      <a:pPr marL="171450" indent="-171450">
                        <a:spcAft>
                          <a:spcPts val="0"/>
                        </a:spcAft>
                        <a:buFont typeface="Arial" panose="020B0604020202020204" pitchFamily="34" charset="0"/>
                        <a:buChar char="•"/>
                      </a:pPr>
                      <a:r>
                        <a:rPr lang="it-IT" sz="1200" dirty="0">
                          <a:effectLst/>
                          <a:latin typeface="Tahoma" panose="020B0604030504040204" pitchFamily="34" charset="0"/>
                          <a:ea typeface="Tahoma" panose="020B0604030504040204" pitchFamily="34" charset="0"/>
                          <a:cs typeface="Tahoma" panose="020B0604030504040204" pitchFamily="34" charset="0"/>
                        </a:rPr>
                        <a:t>Confusione sessuale con dispenser tradizionali o spray (aerosol) OPPURE</a:t>
                      </a:r>
                    </a:p>
                    <a:p>
                      <a:pPr marL="171450" indent="-171450">
                        <a:spcAft>
                          <a:spcPts val="0"/>
                        </a:spcAft>
                        <a:buFont typeface="Arial" panose="020B0604020202020204" pitchFamily="34" charset="0"/>
                        <a:buChar char="•"/>
                      </a:pPr>
                      <a:r>
                        <a:rPr lang="it-IT" sz="1200" dirty="0">
                          <a:effectLst/>
                          <a:latin typeface="Tahoma" panose="020B0604030504040204" pitchFamily="34" charset="0"/>
                          <a:ea typeface="Tahoma" panose="020B0604030504040204" pitchFamily="34" charset="0"/>
                          <a:cs typeface="Tahoma" panose="020B0604030504040204" pitchFamily="34" charset="0"/>
                        </a:rPr>
                        <a:t>Confusione (disorientamento) sessuale con dispenser biodegradabili OPPURE</a:t>
                      </a:r>
                    </a:p>
                    <a:p>
                      <a:pPr marL="171450" indent="-171450">
                        <a:spcAft>
                          <a:spcPts val="0"/>
                        </a:spcAft>
                        <a:buFont typeface="Arial" panose="020B0604020202020204" pitchFamily="34" charset="0"/>
                        <a:buChar char="•"/>
                      </a:pPr>
                      <a:r>
                        <a:rPr lang="it-IT" sz="1200" dirty="0">
                          <a:effectLst/>
                          <a:latin typeface="Tahoma" panose="020B0604030504040204" pitchFamily="34" charset="0"/>
                          <a:ea typeface="Tahoma" panose="020B0604030504040204" pitchFamily="34" charset="0"/>
                          <a:cs typeface="Tahoma" panose="020B0604030504040204" pitchFamily="34" charset="0"/>
                        </a:rPr>
                        <a:t>Confusione sessuale in forma liquida</a:t>
                      </a:r>
                    </a:p>
                  </a:txBody>
                  <a:tcPr marL="45720" marR="45720" anchor="ctr"/>
                </a:tc>
                <a:extLst>
                  <a:ext uri="{0D108BD9-81ED-4DB2-BD59-A6C34878D82A}">
                    <a16:rowId xmlns:a16="http://schemas.microsoft.com/office/drawing/2014/main" val="1769837768"/>
                  </a:ext>
                </a:extLst>
              </a:tr>
              <a:tr h="2057400">
                <a:tc>
                  <a:txBody>
                    <a:bodyPr/>
                    <a:lstStyle/>
                    <a:p>
                      <a:pPr>
                        <a:spcAft>
                          <a:spcPts val="0"/>
                        </a:spcAft>
                      </a:pPr>
                      <a:r>
                        <a:rPr lang="it-IT" sz="1200" dirty="0">
                          <a:effectLst/>
                          <a:latin typeface="Tahoma" panose="020B0604030504040204" pitchFamily="34" charset="0"/>
                          <a:ea typeface="Tahoma" panose="020B0604030504040204" pitchFamily="34" charset="0"/>
                          <a:cs typeface="Tahoma" panose="020B0604030504040204" pitchFamily="34" charset="0"/>
                        </a:rPr>
                        <a:t>02 - Frutticole -Difesa avanzata</a:t>
                      </a:r>
                    </a:p>
                  </a:txBody>
                  <a:tcPr marL="45720" marR="45720" anchor="ctr"/>
                </a:tc>
                <a:tc>
                  <a:txBody>
                    <a:bodyPr/>
                    <a:lstStyle/>
                    <a:p>
                      <a:pPr marL="0" indent="0">
                        <a:spcAft>
                          <a:spcPts val="0"/>
                        </a:spcAft>
                        <a:buFont typeface="Arial" panose="020B0604020202020204" pitchFamily="34" charset="0"/>
                        <a:buNone/>
                      </a:pPr>
                      <a:r>
                        <a:rPr lang="it-IT" sz="1200" b="0" u="sng" dirty="0">
                          <a:effectLst/>
                          <a:latin typeface="Tahoma" panose="020B0604030504040204" pitchFamily="34" charset="0"/>
                          <a:ea typeface="Tahoma" panose="020B0604030504040204" pitchFamily="34" charset="0"/>
                          <a:cs typeface="Tahoma" panose="020B0604030504040204" pitchFamily="34" charset="0"/>
                        </a:rPr>
                        <a:t>Applicare almeno una delle componenti tecniche indicate</a:t>
                      </a:r>
                      <a:r>
                        <a:rPr lang="it-IT" sz="1200" b="0" dirty="0">
                          <a:effectLst/>
                          <a:latin typeface="Tahoma" panose="020B0604030504040204" pitchFamily="34" charset="0"/>
                          <a:ea typeface="Tahoma" panose="020B0604030504040204" pitchFamily="34" charset="0"/>
                          <a:cs typeface="Tahoma" panose="020B0604030504040204" pitchFamily="34" charset="0"/>
                        </a:rPr>
                        <a:t>:</a:t>
                      </a:r>
                    </a:p>
                    <a:p>
                      <a:pPr marL="171450" indent="-171450">
                        <a:spcAft>
                          <a:spcPts val="0"/>
                        </a:spcAft>
                        <a:buFont typeface="Arial" panose="020B0604020202020204" pitchFamily="34" charset="0"/>
                        <a:buChar char="•"/>
                      </a:pPr>
                      <a:r>
                        <a:rPr lang="it-IT" sz="1200" dirty="0">
                          <a:effectLst/>
                          <a:latin typeface="Tahoma" panose="020B0604030504040204" pitchFamily="34" charset="0"/>
                          <a:ea typeface="Tahoma" panose="020B0604030504040204" pitchFamily="34" charset="0"/>
                          <a:cs typeface="Tahoma" panose="020B0604030504040204" pitchFamily="34" charset="0"/>
                        </a:rPr>
                        <a:t>Bacillus </a:t>
                      </a:r>
                      <a:r>
                        <a:rPr lang="it-IT" sz="1200" dirty="0" err="1">
                          <a:effectLst/>
                          <a:latin typeface="Tahoma" panose="020B0604030504040204" pitchFamily="34" charset="0"/>
                          <a:ea typeface="Tahoma" panose="020B0604030504040204" pitchFamily="34" charset="0"/>
                          <a:cs typeface="Tahoma" panose="020B0604030504040204" pitchFamily="34" charset="0"/>
                        </a:rPr>
                        <a:t>subtilis</a:t>
                      </a:r>
                      <a:r>
                        <a:rPr lang="it-IT" sz="1200" dirty="0">
                          <a:effectLst/>
                          <a:latin typeface="Tahoma" panose="020B0604030504040204" pitchFamily="34" charset="0"/>
                          <a:ea typeface="Tahoma" panose="020B0604030504040204" pitchFamily="34" charset="0"/>
                          <a:cs typeface="Tahoma" panose="020B0604030504040204" pitchFamily="34" charset="0"/>
                        </a:rPr>
                        <a:t> o Bacillus </a:t>
                      </a:r>
                      <a:r>
                        <a:rPr lang="it-IT" sz="1200" dirty="0" err="1">
                          <a:effectLst/>
                          <a:latin typeface="Tahoma" panose="020B0604030504040204" pitchFamily="34" charset="0"/>
                          <a:ea typeface="Tahoma" panose="020B0604030504040204" pitchFamily="34" charset="0"/>
                          <a:cs typeface="Tahoma" panose="020B0604030504040204" pitchFamily="34" charset="0"/>
                        </a:rPr>
                        <a:t>amyloliquefaciens</a:t>
                      </a:r>
                      <a:r>
                        <a:rPr lang="it-IT" sz="1200" dirty="0">
                          <a:effectLst/>
                          <a:latin typeface="Tahoma" panose="020B0604030504040204" pitchFamily="34" charset="0"/>
                          <a:ea typeface="Tahoma" panose="020B0604030504040204" pitchFamily="34" charset="0"/>
                          <a:cs typeface="Tahoma" panose="020B0604030504040204" pitchFamily="34" charset="0"/>
                        </a:rPr>
                        <a:t> su </a:t>
                      </a:r>
                      <a:r>
                        <a:rPr lang="it-IT" sz="1200" b="1" dirty="0">
                          <a:effectLst/>
                          <a:latin typeface="Tahoma" panose="020B0604030504040204" pitchFamily="34" charset="0"/>
                          <a:ea typeface="Tahoma" panose="020B0604030504040204" pitchFamily="34" charset="0"/>
                          <a:cs typeface="Tahoma" panose="020B0604030504040204" pitchFamily="34" charset="0"/>
                        </a:rPr>
                        <a:t>Actinidia, Pero, Melo, Pesco, Albicocco Susino, Ciliegio </a:t>
                      </a:r>
                      <a:r>
                        <a:rPr lang="it-IT" sz="1200" i="1" dirty="0">
                          <a:effectLst/>
                          <a:latin typeface="Tahoma" panose="020B0604030504040204" pitchFamily="34" charset="0"/>
                          <a:ea typeface="Tahoma" panose="020B0604030504040204" pitchFamily="34" charset="0"/>
                          <a:cs typeface="Tahoma" panose="020B0604030504040204" pitchFamily="34" charset="0"/>
                        </a:rPr>
                        <a:t>(applicazione metodo, per difesa dalle batteriosi)</a:t>
                      </a:r>
                    </a:p>
                    <a:p>
                      <a:pPr marL="171450" indent="-171450">
                        <a:spcAft>
                          <a:spcPts val="0"/>
                        </a:spcAft>
                        <a:buFont typeface="Arial" panose="020B0604020202020204" pitchFamily="34" charset="0"/>
                        <a:buChar char="•"/>
                      </a:pPr>
                      <a:r>
                        <a:rPr lang="it-IT" sz="1200" dirty="0">
                          <a:effectLst/>
                          <a:latin typeface="Tahoma" panose="020B0604030504040204" pitchFamily="34" charset="0"/>
                          <a:ea typeface="Tahoma" panose="020B0604030504040204" pitchFamily="34" charset="0"/>
                          <a:cs typeface="Tahoma" panose="020B0604030504040204" pitchFamily="34" charset="0"/>
                        </a:rPr>
                        <a:t>Bicarbonato di potassio, </a:t>
                      </a:r>
                      <a:r>
                        <a:rPr lang="it-IT" sz="1200" dirty="0" err="1">
                          <a:effectLst/>
                          <a:latin typeface="Tahoma" panose="020B0604030504040204" pitchFamily="34" charset="0"/>
                          <a:ea typeface="Tahoma" panose="020B0604030504040204" pitchFamily="34" charset="0"/>
                          <a:cs typeface="Tahoma" panose="020B0604030504040204" pitchFamily="34" charset="0"/>
                        </a:rPr>
                        <a:t>Laminarina</a:t>
                      </a:r>
                      <a:r>
                        <a:rPr lang="it-IT" sz="1200" dirty="0">
                          <a:effectLst/>
                          <a:latin typeface="Tahoma" panose="020B0604030504040204" pitchFamily="34" charset="0"/>
                          <a:ea typeface="Tahoma" panose="020B0604030504040204" pitchFamily="34" charset="0"/>
                          <a:cs typeface="Tahoma" panose="020B0604030504040204" pitchFamily="34" charset="0"/>
                        </a:rPr>
                        <a:t>, Olio essenziale di arancio dolce </a:t>
                      </a:r>
                      <a:r>
                        <a:rPr lang="it-IT" sz="1200" b="1" dirty="0">
                          <a:effectLst/>
                          <a:latin typeface="Tahoma" panose="020B0604030504040204" pitchFamily="34" charset="0"/>
                          <a:ea typeface="Tahoma" panose="020B0604030504040204" pitchFamily="34" charset="0"/>
                          <a:cs typeface="Tahoma" panose="020B0604030504040204" pitchFamily="34" charset="0"/>
                        </a:rPr>
                        <a:t>su Melo e Pero </a:t>
                      </a:r>
                      <a:r>
                        <a:rPr lang="it-IT" sz="1200" dirty="0">
                          <a:effectLst/>
                          <a:latin typeface="Tahoma" panose="020B0604030504040204" pitchFamily="34" charset="0"/>
                          <a:ea typeface="Tahoma" panose="020B0604030504040204" pitchFamily="34" charset="0"/>
                          <a:cs typeface="Tahoma" panose="020B0604030504040204" pitchFamily="34" charset="0"/>
                        </a:rPr>
                        <a:t>(</a:t>
                      </a:r>
                      <a:r>
                        <a:rPr lang="it-IT" sz="1200" i="1" dirty="0">
                          <a:effectLst/>
                          <a:latin typeface="Tahoma" panose="020B0604030504040204" pitchFamily="34" charset="0"/>
                          <a:ea typeface="Tahoma" panose="020B0604030504040204" pitchFamily="34" charset="0"/>
                          <a:cs typeface="Tahoma" panose="020B0604030504040204" pitchFamily="34" charset="0"/>
                        </a:rPr>
                        <a:t>applicazione metodo per la difesa da ticchiolatura</a:t>
                      </a:r>
                      <a:r>
                        <a:rPr lang="it-IT" sz="1200" dirty="0">
                          <a:effectLst/>
                          <a:latin typeface="Tahoma" panose="020B0604030504040204" pitchFamily="34" charset="0"/>
                          <a:ea typeface="Tahoma" panose="020B0604030504040204" pitchFamily="34" charset="0"/>
                          <a:cs typeface="Tahoma" panose="020B0604030504040204" pitchFamily="34" charset="0"/>
                        </a:rPr>
                        <a:t>)</a:t>
                      </a:r>
                    </a:p>
                    <a:p>
                      <a:pPr marL="171450" indent="-171450">
                        <a:spcAft>
                          <a:spcPts val="0"/>
                        </a:spcAft>
                        <a:buFont typeface="Arial" panose="020B0604020202020204" pitchFamily="34" charset="0"/>
                        <a:buChar char="•"/>
                      </a:pPr>
                      <a:r>
                        <a:rPr lang="it-IT" sz="1200" dirty="0" err="1">
                          <a:effectLst/>
                          <a:latin typeface="Tahoma" panose="020B0604030504040204" pitchFamily="34" charset="0"/>
                          <a:ea typeface="Tahoma" panose="020B0604030504040204" pitchFamily="34" charset="0"/>
                          <a:cs typeface="Tahoma" panose="020B0604030504040204" pitchFamily="34" charset="0"/>
                        </a:rPr>
                        <a:t>Azadiractina</a:t>
                      </a:r>
                      <a:r>
                        <a:rPr lang="it-IT" sz="1200" dirty="0">
                          <a:effectLst/>
                          <a:latin typeface="Tahoma" panose="020B0604030504040204" pitchFamily="34" charset="0"/>
                          <a:ea typeface="Tahoma" panose="020B0604030504040204" pitchFamily="34" charset="0"/>
                          <a:cs typeface="Tahoma" panose="020B0604030504040204" pitchFamily="34" charset="0"/>
                        </a:rPr>
                        <a:t> su </a:t>
                      </a:r>
                      <a:r>
                        <a:rPr lang="it-IT" sz="1200" b="1" dirty="0">
                          <a:effectLst/>
                          <a:latin typeface="Tahoma" panose="020B0604030504040204" pitchFamily="34" charset="0"/>
                          <a:ea typeface="Tahoma" panose="020B0604030504040204" pitchFamily="34" charset="0"/>
                          <a:cs typeface="Tahoma" panose="020B0604030504040204" pitchFamily="34" charset="0"/>
                        </a:rPr>
                        <a:t>Melo </a:t>
                      </a:r>
                      <a:r>
                        <a:rPr lang="it-IT" sz="1200" dirty="0">
                          <a:effectLst/>
                          <a:latin typeface="Tahoma" panose="020B0604030504040204" pitchFamily="34" charset="0"/>
                          <a:ea typeface="Tahoma" panose="020B0604030504040204" pitchFamily="34" charset="0"/>
                          <a:cs typeface="Tahoma" panose="020B0604030504040204" pitchFamily="34" charset="0"/>
                        </a:rPr>
                        <a:t>(</a:t>
                      </a:r>
                      <a:r>
                        <a:rPr lang="it-IT" sz="1200" i="1" dirty="0">
                          <a:effectLst/>
                          <a:latin typeface="Tahoma" panose="020B0604030504040204" pitchFamily="34" charset="0"/>
                          <a:ea typeface="Tahoma" panose="020B0604030504040204" pitchFamily="34" charset="0"/>
                          <a:cs typeface="Tahoma" panose="020B0604030504040204" pitchFamily="34" charset="0"/>
                        </a:rPr>
                        <a:t>applicazione metodo per la difesa da afide grigio</a:t>
                      </a:r>
                      <a:r>
                        <a:rPr lang="it-IT" sz="1200" dirty="0">
                          <a:effectLst/>
                          <a:latin typeface="Tahoma" panose="020B0604030504040204" pitchFamily="34" charset="0"/>
                          <a:ea typeface="Tahoma" panose="020B0604030504040204" pitchFamily="34" charset="0"/>
                          <a:cs typeface="Tahoma" panose="020B0604030504040204" pitchFamily="34" charset="0"/>
                        </a:rPr>
                        <a:t>)</a:t>
                      </a:r>
                    </a:p>
                    <a:p>
                      <a:pPr marL="171450" indent="-171450">
                        <a:spcAft>
                          <a:spcPts val="0"/>
                        </a:spcAft>
                        <a:buFont typeface="Arial" panose="020B0604020202020204" pitchFamily="34" charset="0"/>
                        <a:buChar char="•"/>
                      </a:pPr>
                      <a:r>
                        <a:rPr lang="it-IT" sz="1200" dirty="0">
                          <a:effectLst/>
                          <a:latin typeface="Tahoma" panose="020B0604030504040204" pitchFamily="34" charset="0"/>
                          <a:ea typeface="Tahoma" panose="020B0604030504040204" pitchFamily="34" charset="0"/>
                          <a:cs typeface="Tahoma" panose="020B0604030504040204" pitchFamily="34" charset="0"/>
                        </a:rPr>
                        <a:t>Bacillus </a:t>
                      </a:r>
                      <a:r>
                        <a:rPr lang="it-IT" sz="1200" dirty="0" err="1">
                          <a:effectLst/>
                          <a:latin typeface="Tahoma" panose="020B0604030504040204" pitchFamily="34" charset="0"/>
                          <a:ea typeface="Tahoma" panose="020B0604030504040204" pitchFamily="34" charset="0"/>
                          <a:cs typeface="Tahoma" panose="020B0604030504040204" pitchFamily="34" charset="0"/>
                        </a:rPr>
                        <a:t>subtilis</a:t>
                      </a:r>
                      <a:r>
                        <a:rPr lang="it-IT" sz="1200" dirty="0">
                          <a:effectLst/>
                          <a:latin typeface="Tahoma" panose="020B0604030504040204" pitchFamily="34" charset="0"/>
                          <a:ea typeface="Tahoma" panose="020B0604030504040204" pitchFamily="34" charset="0"/>
                          <a:cs typeface="Tahoma" panose="020B0604030504040204" pitchFamily="34" charset="0"/>
                        </a:rPr>
                        <a:t>, Bacillus </a:t>
                      </a:r>
                      <a:r>
                        <a:rPr lang="it-IT" sz="1200" dirty="0" err="1">
                          <a:effectLst/>
                          <a:latin typeface="Tahoma" panose="020B0604030504040204" pitchFamily="34" charset="0"/>
                          <a:ea typeface="Tahoma" panose="020B0604030504040204" pitchFamily="34" charset="0"/>
                          <a:cs typeface="Tahoma" panose="020B0604030504040204" pitchFamily="34" charset="0"/>
                        </a:rPr>
                        <a:t>amyloliquefaciens</a:t>
                      </a:r>
                      <a:r>
                        <a:rPr lang="it-IT" sz="1200" dirty="0">
                          <a:effectLst/>
                          <a:latin typeface="Tahoma" panose="020B0604030504040204" pitchFamily="34" charset="0"/>
                          <a:ea typeface="Tahoma" panose="020B0604030504040204" pitchFamily="34" charset="0"/>
                          <a:cs typeface="Tahoma" panose="020B0604030504040204" pitchFamily="34" charset="0"/>
                        </a:rPr>
                        <a:t>, Bicarbonato di potassio </a:t>
                      </a:r>
                      <a:r>
                        <a:rPr lang="it-IT" sz="1200" b="1" dirty="0">
                          <a:effectLst/>
                          <a:latin typeface="Tahoma" panose="020B0604030504040204" pitchFamily="34" charset="0"/>
                          <a:ea typeface="Tahoma" panose="020B0604030504040204" pitchFamily="34" charset="0"/>
                          <a:cs typeface="Tahoma" panose="020B0604030504040204" pitchFamily="34" charset="0"/>
                        </a:rPr>
                        <a:t>su Drupacee </a:t>
                      </a:r>
                      <a:r>
                        <a:rPr lang="it-IT" sz="1200" dirty="0">
                          <a:effectLst/>
                          <a:latin typeface="Tahoma" panose="020B0604030504040204" pitchFamily="34" charset="0"/>
                          <a:ea typeface="Tahoma" panose="020B0604030504040204" pitchFamily="34" charset="0"/>
                          <a:cs typeface="Tahoma" panose="020B0604030504040204" pitchFamily="34" charset="0"/>
                        </a:rPr>
                        <a:t>(</a:t>
                      </a:r>
                      <a:r>
                        <a:rPr lang="it-IT" sz="1200" i="1" dirty="0">
                          <a:effectLst/>
                          <a:latin typeface="Tahoma" panose="020B0604030504040204" pitchFamily="34" charset="0"/>
                          <a:ea typeface="Tahoma" panose="020B0604030504040204" pitchFamily="34" charset="0"/>
                          <a:cs typeface="Tahoma" panose="020B0604030504040204" pitchFamily="34" charset="0"/>
                        </a:rPr>
                        <a:t>applicazione metodo per la difesa da monilia</a:t>
                      </a:r>
                      <a:r>
                        <a:rPr lang="it-IT" sz="1200" dirty="0">
                          <a:effectLst/>
                          <a:latin typeface="Tahoma" panose="020B0604030504040204" pitchFamily="34" charset="0"/>
                          <a:ea typeface="Tahoma" panose="020B0604030504040204" pitchFamily="34" charset="0"/>
                          <a:cs typeface="Tahoma" panose="020B0604030504040204" pitchFamily="34" charset="0"/>
                        </a:rPr>
                        <a:t>)</a:t>
                      </a:r>
                    </a:p>
                    <a:p>
                      <a:pPr marL="171450" indent="-171450">
                        <a:spcAft>
                          <a:spcPts val="0"/>
                        </a:spcAft>
                        <a:buFont typeface="Arial" panose="020B0604020202020204" pitchFamily="34" charset="0"/>
                        <a:buChar char="•"/>
                      </a:pPr>
                      <a:r>
                        <a:rPr lang="it-IT" sz="1200" dirty="0">
                          <a:effectLst/>
                          <a:latin typeface="Tahoma" panose="020B0604030504040204" pitchFamily="34" charset="0"/>
                          <a:ea typeface="Tahoma" panose="020B0604030504040204" pitchFamily="34" charset="0"/>
                          <a:cs typeface="Tahoma" panose="020B0604030504040204" pitchFamily="34" charset="0"/>
                        </a:rPr>
                        <a:t>Bacillus </a:t>
                      </a:r>
                      <a:r>
                        <a:rPr lang="it-IT" sz="1200" dirty="0" err="1">
                          <a:effectLst/>
                          <a:latin typeface="Tahoma" panose="020B0604030504040204" pitchFamily="34" charset="0"/>
                          <a:ea typeface="Tahoma" panose="020B0604030504040204" pitchFamily="34" charset="0"/>
                          <a:cs typeface="Tahoma" panose="020B0604030504040204" pitchFamily="34" charset="0"/>
                        </a:rPr>
                        <a:t>thuringiensis</a:t>
                      </a:r>
                      <a:r>
                        <a:rPr lang="it-IT" sz="1200" dirty="0">
                          <a:effectLst/>
                          <a:latin typeface="Tahoma" panose="020B0604030504040204" pitchFamily="34" charset="0"/>
                          <a:ea typeface="Tahoma" panose="020B0604030504040204" pitchFamily="34" charset="0"/>
                          <a:cs typeface="Tahoma" panose="020B0604030504040204" pitchFamily="34" charset="0"/>
                        </a:rPr>
                        <a:t> su </a:t>
                      </a:r>
                      <a:r>
                        <a:rPr lang="it-IT" sz="1200" b="1" dirty="0">
                          <a:effectLst/>
                          <a:latin typeface="Tahoma" panose="020B0604030504040204" pitchFamily="34" charset="0"/>
                          <a:ea typeface="Tahoma" panose="020B0604030504040204" pitchFamily="34" charset="0"/>
                          <a:cs typeface="Tahoma" panose="020B0604030504040204" pitchFamily="34" charset="0"/>
                        </a:rPr>
                        <a:t>Melo, Pero, Pesco, Albicocco, Susino, Ciliegio, Olivo </a:t>
                      </a:r>
                      <a:r>
                        <a:rPr lang="it-IT" sz="1200" dirty="0">
                          <a:effectLst/>
                          <a:latin typeface="Tahoma" panose="020B0604030504040204" pitchFamily="34" charset="0"/>
                          <a:ea typeface="Tahoma" panose="020B0604030504040204" pitchFamily="34" charset="0"/>
                          <a:cs typeface="Tahoma" panose="020B0604030504040204" pitchFamily="34" charset="0"/>
                        </a:rPr>
                        <a:t>(</a:t>
                      </a:r>
                      <a:r>
                        <a:rPr lang="it-IT" sz="1200" i="1" dirty="0">
                          <a:effectLst/>
                          <a:latin typeface="Tahoma" panose="020B0604030504040204" pitchFamily="34" charset="0"/>
                          <a:ea typeface="Tahoma" panose="020B0604030504040204" pitchFamily="34" charset="0"/>
                          <a:cs typeface="Tahoma" panose="020B0604030504040204" pitchFamily="34" charset="0"/>
                        </a:rPr>
                        <a:t>applicazione metodo per difesa da ricamatori e/o </a:t>
                      </a:r>
                      <a:r>
                        <a:rPr lang="it-IT" sz="1200" i="1" dirty="0" err="1">
                          <a:effectLst/>
                          <a:latin typeface="Tahoma" panose="020B0604030504040204" pitchFamily="34" charset="0"/>
                          <a:ea typeface="Tahoma" panose="020B0604030504040204" pitchFamily="34" charset="0"/>
                          <a:cs typeface="Tahoma" panose="020B0604030504040204" pitchFamily="34" charset="0"/>
                        </a:rPr>
                        <a:t>anarsia</a:t>
                      </a:r>
                      <a:r>
                        <a:rPr lang="it-IT" sz="1200" i="1" dirty="0">
                          <a:effectLst/>
                          <a:latin typeface="Tahoma" panose="020B0604030504040204" pitchFamily="34" charset="0"/>
                          <a:ea typeface="Tahoma" panose="020B0604030504040204" pitchFamily="34" charset="0"/>
                          <a:cs typeface="Tahoma" panose="020B0604030504040204" pitchFamily="34" charset="0"/>
                        </a:rPr>
                        <a:t> e/o tignola dell’olivo)</a:t>
                      </a:r>
                    </a:p>
                    <a:p>
                      <a:pPr marL="171450" indent="-171450">
                        <a:spcAft>
                          <a:spcPts val="0"/>
                        </a:spcAft>
                        <a:buFont typeface="Arial" panose="020B0604020202020204" pitchFamily="34" charset="0"/>
                        <a:buChar char="•"/>
                      </a:pPr>
                      <a:r>
                        <a:rPr lang="it-IT" sz="1200" dirty="0">
                          <a:effectLst/>
                          <a:latin typeface="Tahoma" panose="020B0604030504040204" pitchFamily="34" charset="0"/>
                          <a:ea typeface="Tahoma" panose="020B0604030504040204" pitchFamily="34" charset="0"/>
                          <a:cs typeface="Tahoma" panose="020B0604030504040204" pitchFamily="34" charset="0"/>
                        </a:rPr>
                        <a:t>Virus della granulosi su </a:t>
                      </a:r>
                      <a:r>
                        <a:rPr lang="it-IT" sz="1200" b="1" dirty="0">
                          <a:effectLst/>
                          <a:latin typeface="Tahoma" panose="020B0604030504040204" pitchFamily="34" charset="0"/>
                          <a:ea typeface="Tahoma" panose="020B0604030504040204" pitchFamily="34" charset="0"/>
                          <a:cs typeface="Tahoma" panose="020B0604030504040204" pitchFamily="34" charset="0"/>
                        </a:rPr>
                        <a:t>Melo, Pero e Noce </a:t>
                      </a:r>
                      <a:r>
                        <a:rPr lang="it-IT" sz="1200" dirty="0">
                          <a:effectLst/>
                          <a:latin typeface="Tahoma" panose="020B0604030504040204" pitchFamily="34" charset="0"/>
                          <a:ea typeface="Tahoma" panose="020B0604030504040204" pitchFamily="34" charset="0"/>
                          <a:cs typeface="Tahoma" panose="020B0604030504040204" pitchFamily="34" charset="0"/>
                        </a:rPr>
                        <a:t>(</a:t>
                      </a:r>
                      <a:r>
                        <a:rPr lang="it-IT" sz="1200" i="1" dirty="0">
                          <a:effectLst/>
                          <a:latin typeface="Tahoma" panose="020B0604030504040204" pitchFamily="34" charset="0"/>
                          <a:ea typeface="Tahoma" panose="020B0604030504040204" pitchFamily="34" charset="0"/>
                          <a:cs typeface="Tahoma" panose="020B0604030504040204" pitchFamily="34" charset="0"/>
                        </a:rPr>
                        <a:t>applicazione metodo per difesa da </a:t>
                      </a:r>
                      <a:r>
                        <a:rPr lang="it-IT" sz="1200" i="1" dirty="0" err="1">
                          <a:effectLst/>
                          <a:latin typeface="Tahoma" panose="020B0604030504040204" pitchFamily="34" charset="0"/>
                          <a:ea typeface="Tahoma" panose="020B0604030504040204" pitchFamily="34" charset="0"/>
                          <a:cs typeface="Tahoma" panose="020B0604030504040204" pitchFamily="34" charset="0"/>
                        </a:rPr>
                        <a:t>Cydia</a:t>
                      </a:r>
                      <a:r>
                        <a:rPr lang="it-IT" sz="1200" i="1" dirty="0">
                          <a:effectLst/>
                          <a:latin typeface="Tahoma" panose="020B0604030504040204" pitchFamily="34" charset="0"/>
                          <a:ea typeface="Tahoma" panose="020B0604030504040204" pitchFamily="34" charset="0"/>
                          <a:cs typeface="Tahoma" panose="020B0604030504040204" pitchFamily="34" charset="0"/>
                        </a:rPr>
                        <a:t> </a:t>
                      </a:r>
                      <a:r>
                        <a:rPr lang="it-IT" sz="1200" i="1" dirty="0" err="1">
                          <a:effectLst/>
                          <a:latin typeface="Tahoma" panose="020B0604030504040204" pitchFamily="34" charset="0"/>
                          <a:ea typeface="Tahoma" panose="020B0604030504040204" pitchFamily="34" charset="0"/>
                          <a:cs typeface="Tahoma" panose="020B0604030504040204" pitchFamily="34" charset="0"/>
                        </a:rPr>
                        <a:t>pomonella</a:t>
                      </a:r>
                      <a:r>
                        <a:rPr lang="it-IT" sz="1200" dirty="0">
                          <a:effectLst/>
                          <a:latin typeface="Tahoma" panose="020B0604030504040204" pitchFamily="34" charset="0"/>
                          <a:ea typeface="Tahoma" panose="020B0604030504040204" pitchFamily="34" charset="0"/>
                          <a:cs typeface="Tahoma" panose="020B0604030504040204" pitchFamily="34" charset="0"/>
                        </a:rPr>
                        <a:t>)</a:t>
                      </a:r>
                    </a:p>
                    <a:p>
                      <a:pPr marL="171450" indent="-171450">
                        <a:spcAft>
                          <a:spcPts val="0"/>
                        </a:spcAft>
                        <a:buFont typeface="Arial" panose="020B0604020202020204" pitchFamily="34" charset="0"/>
                        <a:buChar char="•"/>
                      </a:pPr>
                      <a:r>
                        <a:rPr lang="it-IT" sz="1200" dirty="0" err="1">
                          <a:effectLst/>
                          <a:latin typeface="Tahoma" panose="020B0604030504040204" pitchFamily="34" charset="0"/>
                          <a:ea typeface="Tahoma" panose="020B0604030504040204" pitchFamily="34" charset="0"/>
                          <a:cs typeface="Tahoma" panose="020B0604030504040204" pitchFamily="34" charset="0"/>
                        </a:rPr>
                        <a:t>Antocoride</a:t>
                      </a:r>
                      <a:r>
                        <a:rPr lang="it-IT" sz="1200" dirty="0">
                          <a:effectLst/>
                          <a:latin typeface="Tahoma" panose="020B0604030504040204" pitchFamily="34" charset="0"/>
                          <a:ea typeface="Tahoma" panose="020B0604030504040204" pitchFamily="34" charset="0"/>
                          <a:cs typeface="Tahoma" panose="020B0604030504040204" pitchFamily="34" charset="0"/>
                        </a:rPr>
                        <a:t> su </a:t>
                      </a:r>
                      <a:r>
                        <a:rPr lang="it-IT" sz="1200" b="1" dirty="0">
                          <a:effectLst/>
                          <a:latin typeface="Tahoma" panose="020B0604030504040204" pitchFamily="34" charset="0"/>
                          <a:ea typeface="Tahoma" panose="020B0604030504040204" pitchFamily="34" charset="0"/>
                          <a:cs typeface="Tahoma" panose="020B0604030504040204" pitchFamily="34" charset="0"/>
                        </a:rPr>
                        <a:t>Per</a:t>
                      </a:r>
                      <a:r>
                        <a:rPr lang="it-IT" sz="1200" dirty="0">
                          <a:effectLst/>
                          <a:latin typeface="Tahoma" panose="020B0604030504040204" pitchFamily="34" charset="0"/>
                          <a:ea typeface="Tahoma" panose="020B0604030504040204" pitchFamily="34" charset="0"/>
                          <a:cs typeface="Tahoma" panose="020B0604030504040204" pitchFamily="34" charset="0"/>
                        </a:rPr>
                        <a:t>o (</a:t>
                      </a:r>
                      <a:r>
                        <a:rPr lang="it-IT" sz="1200" i="1" dirty="0">
                          <a:effectLst/>
                          <a:latin typeface="Tahoma" panose="020B0604030504040204" pitchFamily="34" charset="0"/>
                          <a:ea typeface="Tahoma" panose="020B0604030504040204" pitchFamily="34" charset="0"/>
                          <a:cs typeface="Tahoma" panose="020B0604030504040204" pitchFamily="34" charset="0"/>
                        </a:rPr>
                        <a:t>applicazione metodo per difesa da </a:t>
                      </a:r>
                      <a:r>
                        <a:rPr lang="it-IT" sz="1200" i="1" dirty="0" err="1">
                          <a:effectLst/>
                          <a:latin typeface="Tahoma" panose="020B0604030504040204" pitchFamily="34" charset="0"/>
                          <a:ea typeface="Tahoma" panose="020B0604030504040204" pitchFamily="34" charset="0"/>
                          <a:cs typeface="Tahoma" panose="020B0604030504040204" pitchFamily="34" charset="0"/>
                        </a:rPr>
                        <a:t>Psylla</a:t>
                      </a:r>
                      <a:r>
                        <a:rPr lang="it-IT" sz="1200" i="1" dirty="0">
                          <a:effectLst/>
                          <a:latin typeface="Tahoma" panose="020B0604030504040204" pitchFamily="34" charset="0"/>
                          <a:ea typeface="Tahoma" panose="020B0604030504040204" pitchFamily="34" charset="0"/>
                          <a:cs typeface="Tahoma" panose="020B0604030504040204" pitchFamily="34" charset="0"/>
                        </a:rPr>
                        <a:t> piri</a:t>
                      </a:r>
                      <a:r>
                        <a:rPr lang="it-IT" sz="1200" dirty="0">
                          <a:effectLst/>
                          <a:latin typeface="Tahoma" panose="020B0604030504040204" pitchFamily="34" charset="0"/>
                          <a:ea typeface="Tahoma" panose="020B0604030504040204" pitchFamily="34" charset="0"/>
                          <a:cs typeface="Tahoma" panose="020B0604030504040204" pitchFamily="34" charset="0"/>
                        </a:rPr>
                        <a:t>)</a:t>
                      </a:r>
                    </a:p>
                    <a:p>
                      <a:pPr marL="171450" indent="-171450">
                        <a:spcAft>
                          <a:spcPts val="0"/>
                        </a:spcAft>
                        <a:buFont typeface="Arial" panose="020B0604020202020204" pitchFamily="34" charset="0"/>
                        <a:buChar char="•"/>
                      </a:pPr>
                      <a:r>
                        <a:rPr lang="it-IT" sz="1200" dirty="0" err="1">
                          <a:effectLst/>
                          <a:latin typeface="Tahoma" panose="020B0604030504040204" pitchFamily="34" charset="0"/>
                          <a:ea typeface="Tahoma" panose="020B0604030504040204" pitchFamily="34" charset="0"/>
                          <a:cs typeface="Tahoma" panose="020B0604030504040204" pitchFamily="34" charset="0"/>
                        </a:rPr>
                        <a:t>Spinosad</a:t>
                      </a:r>
                      <a:r>
                        <a:rPr lang="it-IT" sz="1200" dirty="0">
                          <a:effectLst/>
                          <a:latin typeface="Tahoma" panose="020B0604030504040204" pitchFamily="34" charset="0"/>
                          <a:ea typeface="Tahoma" panose="020B0604030504040204" pitchFamily="34" charset="0"/>
                          <a:cs typeface="Tahoma" panose="020B0604030504040204" pitchFamily="34" charset="0"/>
                        </a:rPr>
                        <a:t> su </a:t>
                      </a:r>
                      <a:r>
                        <a:rPr lang="it-IT" sz="1200" b="1" dirty="0">
                          <a:effectLst/>
                          <a:latin typeface="Tahoma" panose="020B0604030504040204" pitchFamily="34" charset="0"/>
                          <a:ea typeface="Tahoma" panose="020B0604030504040204" pitchFamily="34" charset="0"/>
                          <a:cs typeface="Tahoma" panose="020B0604030504040204" pitchFamily="34" charset="0"/>
                        </a:rPr>
                        <a:t>Olivo</a:t>
                      </a:r>
                      <a:r>
                        <a:rPr lang="it-IT" sz="1200" dirty="0">
                          <a:effectLst/>
                          <a:latin typeface="Tahoma" panose="020B0604030504040204" pitchFamily="34" charset="0"/>
                          <a:ea typeface="Tahoma" panose="020B0604030504040204" pitchFamily="34" charset="0"/>
                          <a:cs typeface="Tahoma" panose="020B0604030504040204" pitchFamily="34" charset="0"/>
                        </a:rPr>
                        <a:t> utilizzo con le formulazioni </a:t>
                      </a:r>
                      <a:r>
                        <a:rPr lang="it-IT" sz="1200" dirty="0" err="1">
                          <a:effectLst/>
                          <a:latin typeface="Tahoma" panose="020B0604030504040204" pitchFamily="34" charset="0"/>
                          <a:ea typeface="Tahoma" panose="020B0604030504040204" pitchFamily="34" charset="0"/>
                          <a:cs typeface="Tahoma" panose="020B0604030504040204" pitchFamily="34" charset="0"/>
                        </a:rPr>
                        <a:t>Spintor</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dirty="0" err="1">
                          <a:effectLst/>
                          <a:latin typeface="Tahoma" panose="020B0604030504040204" pitchFamily="34" charset="0"/>
                          <a:ea typeface="Tahoma" panose="020B0604030504040204" pitchFamily="34" charset="0"/>
                          <a:cs typeface="Tahoma" panose="020B0604030504040204" pitchFamily="34" charset="0"/>
                        </a:rPr>
                        <a:t>fly</a:t>
                      </a:r>
                      <a:r>
                        <a:rPr lang="it-IT" sz="1200" dirty="0">
                          <a:effectLst/>
                          <a:latin typeface="Tahoma" panose="020B0604030504040204" pitchFamily="34" charset="0"/>
                          <a:ea typeface="Tahoma" panose="020B0604030504040204" pitchFamily="34" charset="0"/>
                          <a:cs typeface="Tahoma" panose="020B0604030504040204" pitchFamily="34" charset="0"/>
                        </a:rPr>
                        <a:t> e </a:t>
                      </a:r>
                      <a:r>
                        <a:rPr lang="it-IT" sz="1200" dirty="0" err="1">
                          <a:effectLst/>
                          <a:latin typeface="Tahoma" panose="020B0604030504040204" pitchFamily="34" charset="0"/>
                          <a:ea typeface="Tahoma" panose="020B0604030504040204" pitchFamily="34" charset="0"/>
                          <a:cs typeface="Tahoma" panose="020B0604030504040204" pitchFamily="34" charset="0"/>
                        </a:rPr>
                        <a:t>Tracer</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dirty="0" err="1">
                          <a:effectLst/>
                          <a:latin typeface="Tahoma" panose="020B0604030504040204" pitchFamily="34" charset="0"/>
                          <a:ea typeface="Tahoma" panose="020B0604030504040204" pitchFamily="34" charset="0"/>
                          <a:cs typeface="Tahoma" panose="020B0604030504040204" pitchFamily="34" charset="0"/>
                        </a:rPr>
                        <a:t>fly</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i="1" dirty="0">
                          <a:effectLst/>
                          <a:latin typeface="Tahoma" panose="020B0604030504040204" pitchFamily="34" charset="0"/>
                          <a:ea typeface="Tahoma" panose="020B0604030504040204" pitchFamily="34" charset="0"/>
                          <a:cs typeface="Tahoma" panose="020B0604030504040204" pitchFamily="34" charset="0"/>
                        </a:rPr>
                        <a:t>contro mosca</a:t>
                      </a:r>
                      <a:r>
                        <a:rPr lang="it-IT" sz="1200" dirty="0">
                          <a:effectLst/>
                          <a:latin typeface="Tahoma" panose="020B0604030504040204" pitchFamily="34" charset="0"/>
                          <a:ea typeface="Tahoma" panose="020B0604030504040204" pitchFamily="34" charset="0"/>
                          <a:cs typeface="Tahoma" panose="020B0604030504040204" pitchFamily="34" charset="0"/>
                        </a:rPr>
                        <a:t>)</a:t>
                      </a:r>
                    </a:p>
                    <a:p>
                      <a:pPr marL="171450" indent="-171450">
                        <a:spcAft>
                          <a:spcPts val="0"/>
                        </a:spcAft>
                        <a:buFont typeface="Arial" panose="020B0604020202020204" pitchFamily="34" charset="0"/>
                        <a:buChar char="•"/>
                      </a:pPr>
                      <a:r>
                        <a:rPr lang="it-IT" sz="1200" dirty="0" err="1">
                          <a:effectLst/>
                          <a:latin typeface="Tahoma" panose="020B0604030504040204" pitchFamily="34" charset="0"/>
                          <a:ea typeface="Tahoma" panose="020B0604030504040204" pitchFamily="34" charset="0"/>
                          <a:cs typeface="Tahoma" panose="020B0604030504040204" pitchFamily="34" charset="0"/>
                        </a:rPr>
                        <a:t>Aureobasidium</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dirty="0" err="1">
                          <a:effectLst/>
                          <a:latin typeface="Tahoma" panose="020B0604030504040204" pitchFamily="34" charset="0"/>
                          <a:ea typeface="Tahoma" panose="020B0604030504040204" pitchFamily="34" charset="0"/>
                          <a:cs typeface="Tahoma" panose="020B0604030504040204" pitchFamily="34" charset="0"/>
                        </a:rPr>
                        <a:t>pullulans</a:t>
                      </a:r>
                      <a:r>
                        <a:rPr lang="it-IT" sz="1200" dirty="0">
                          <a:effectLst/>
                          <a:latin typeface="Tahoma" panose="020B0604030504040204" pitchFamily="34" charset="0"/>
                          <a:ea typeface="Tahoma" panose="020B0604030504040204" pitchFamily="34" charset="0"/>
                          <a:cs typeface="Tahoma" panose="020B0604030504040204" pitchFamily="34" charset="0"/>
                        </a:rPr>
                        <a:t>, su </a:t>
                      </a:r>
                      <a:r>
                        <a:rPr lang="it-IT" sz="1200" b="1" dirty="0">
                          <a:effectLst/>
                          <a:latin typeface="Tahoma" panose="020B0604030504040204" pitchFamily="34" charset="0"/>
                          <a:ea typeface="Tahoma" panose="020B0604030504040204" pitchFamily="34" charset="0"/>
                          <a:cs typeface="Tahoma" panose="020B0604030504040204" pitchFamily="34" charset="0"/>
                        </a:rPr>
                        <a:t>Melo</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i="1" dirty="0">
                          <a:effectLst/>
                          <a:latin typeface="Tahoma" panose="020B0604030504040204" pitchFamily="34" charset="0"/>
                          <a:ea typeface="Tahoma" panose="020B0604030504040204" pitchFamily="34" charset="0"/>
                          <a:cs typeface="Tahoma" panose="020B0604030504040204" pitchFamily="34" charset="0"/>
                        </a:rPr>
                        <a:t>contro </a:t>
                      </a:r>
                      <a:r>
                        <a:rPr lang="it-IT" sz="1200" i="1" dirty="0" err="1">
                          <a:effectLst/>
                          <a:latin typeface="Tahoma" panose="020B0604030504040204" pitchFamily="34" charset="0"/>
                          <a:ea typeface="Tahoma" panose="020B0604030504040204" pitchFamily="34" charset="0"/>
                          <a:cs typeface="Tahoma" panose="020B0604030504040204" pitchFamily="34" charset="0"/>
                        </a:rPr>
                        <a:t>Gloesporium</a:t>
                      </a:r>
                      <a:r>
                        <a:rPr lang="it-IT" sz="1200" i="1" dirty="0">
                          <a:effectLst/>
                          <a:latin typeface="Tahoma" panose="020B0604030504040204" pitchFamily="34" charset="0"/>
                          <a:ea typeface="Tahoma" panose="020B0604030504040204" pitchFamily="34" charset="0"/>
                          <a:cs typeface="Tahoma" panose="020B0604030504040204" pitchFamily="34" charset="0"/>
                        </a:rPr>
                        <a:t> o </a:t>
                      </a:r>
                      <a:r>
                        <a:rPr lang="it-IT" sz="1200" i="1" dirty="0" err="1">
                          <a:effectLst/>
                          <a:latin typeface="Tahoma" panose="020B0604030504040204" pitchFamily="34" charset="0"/>
                          <a:ea typeface="Tahoma" panose="020B0604030504040204" pitchFamily="34" charset="0"/>
                          <a:cs typeface="Tahoma" panose="020B0604030504040204" pitchFamily="34" charset="0"/>
                        </a:rPr>
                        <a:t>Erwinia</a:t>
                      </a:r>
                      <a:r>
                        <a:rPr lang="it-IT" sz="1200" i="1" dirty="0">
                          <a:effectLst/>
                          <a:latin typeface="Tahoma" panose="020B0604030504040204" pitchFamily="34" charset="0"/>
                          <a:ea typeface="Tahoma" panose="020B0604030504040204" pitchFamily="34" charset="0"/>
                          <a:cs typeface="Tahoma" panose="020B0604030504040204" pitchFamily="34" charset="0"/>
                        </a:rPr>
                        <a:t> </a:t>
                      </a:r>
                      <a:r>
                        <a:rPr lang="it-IT" sz="1200" i="1" dirty="0" err="1">
                          <a:effectLst/>
                          <a:latin typeface="Tahoma" panose="020B0604030504040204" pitchFamily="34" charset="0"/>
                          <a:ea typeface="Tahoma" panose="020B0604030504040204" pitchFamily="34" charset="0"/>
                          <a:cs typeface="Tahoma" panose="020B0604030504040204" pitchFamily="34" charset="0"/>
                        </a:rPr>
                        <a:t>amylovora</a:t>
                      </a:r>
                      <a:r>
                        <a:rPr lang="it-IT" sz="1200" dirty="0">
                          <a:effectLst/>
                          <a:latin typeface="Tahoma" panose="020B0604030504040204" pitchFamily="34" charset="0"/>
                          <a:ea typeface="Tahoma" panose="020B0604030504040204" pitchFamily="34" charset="0"/>
                          <a:cs typeface="Tahoma" panose="020B0604030504040204" pitchFamily="34" charset="0"/>
                        </a:rPr>
                        <a:t>) e su </a:t>
                      </a:r>
                      <a:r>
                        <a:rPr lang="it-IT" sz="1200" b="1" dirty="0">
                          <a:effectLst/>
                          <a:latin typeface="Tahoma" panose="020B0604030504040204" pitchFamily="34" charset="0"/>
                          <a:ea typeface="Tahoma" panose="020B0604030504040204" pitchFamily="34" charset="0"/>
                          <a:cs typeface="Tahoma" panose="020B0604030504040204" pitchFamily="34" charset="0"/>
                        </a:rPr>
                        <a:t>Pero</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i="1" dirty="0" err="1">
                          <a:effectLst/>
                          <a:latin typeface="Tahoma" panose="020B0604030504040204" pitchFamily="34" charset="0"/>
                          <a:ea typeface="Tahoma" panose="020B0604030504040204" pitchFamily="34" charset="0"/>
                          <a:cs typeface="Tahoma" panose="020B0604030504040204" pitchFamily="34" charset="0"/>
                        </a:rPr>
                        <a:t>Erwinia</a:t>
                      </a:r>
                      <a:r>
                        <a:rPr lang="it-IT" sz="1200" i="1" dirty="0">
                          <a:effectLst/>
                          <a:latin typeface="Tahoma" panose="020B0604030504040204" pitchFamily="34" charset="0"/>
                          <a:ea typeface="Tahoma" panose="020B0604030504040204" pitchFamily="34" charset="0"/>
                          <a:cs typeface="Tahoma" panose="020B0604030504040204" pitchFamily="34" charset="0"/>
                        </a:rPr>
                        <a:t> </a:t>
                      </a:r>
                      <a:r>
                        <a:rPr lang="it-IT" sz="1200" i="1" dirty="0" err="1">
                          <a:effectLst/>
                          <a:latin typeface="Tahoma" panose="020B0604030504040204" pitchFamily="34" charset="0"/>
                          <a:ea typeface="Tahoma" panose="020B0604030504040204" pitchFamily="34" charset="0"/>
                          <a:cs typeface="Tahoma" panose="020B0604030504040204" pitchFamily="34" charset="0"/>
                        </a:rPr>
                        <a:t>amylovora</a:t>
                      </a:r>
                      <a:r>
                        <a:rPr lang="it-IT" sz="1200" dirty="0">
                          <a:effectLst/>
                          <a:latin typeface="Tahoma" panose="020B0604030504040204" pitchFamily="34" charset="0"/>
                          <a:ea typeface="Tahoma" panose="020B0604030504040204" pitchFamily="34" charset="0"/>
                          <a:cs typeface="Tahoma" panose="020B0604030504040204" pitchFamily="34" charset="0"/>
                        </a:rPr>
                        <a:t>)</a:t>
                      </a:r>
                    </a:p>
                  </a:txBody>
                  <a:tcPr marL="45720" marR="45720" anchor="ctr"/>
                </a:tc>
                <a:extLst>
                  <a:ext uri="{0D108BD9-81ED-4DB2-BD59-A6C34878D82A}">
                    <a16:rowId xmlns:a16="http://schemas.microsoft.com/office/drawing/2014/main" val="4129336638"/>
                  </a:ext>
                </a:extLst>
              </a:tr>
            </a:tbl>
          </a:graphicData>
        </a:graphic>
      </p:graphicFrame>
    </p:spTree>
    <p:extLst>
      <p:ext uri="{BB962C8B-B14F-4D97-AF65-F5344CB8AC3E}">
        <p14:creationId xmlns:p14="http://schemas.microsoft.com/office/powerpoint/2010/main" val="2845229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SRA 19 - </a:t>
            </a:r>
            <a:r>
              <a:rPr lang="it-IT" sz="2000" dirty="0">
                <a:solidFill>
                  <a:srgbClr val="00823B"/>
                </a:solidFill>
                <a:effectLst/>
                <a:latin typeface="Tahoma" panose="020B0604030504040204" pitchFamily="34" charset="0"/>
                <a:ea typeface="Tahoma" panose="020B0604030504040204" pitchFamily="34" charset="0"/>
                <a:cs typeface="Tahoma" panose="020B0604030504040204" pitchFamily="34" charset="0"/>
              </a:rPr>
              <a:t>Riduzione </a:t>
            </a: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impiego fitofarmaci </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(8)</a:t>
            </a: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graphicFrame>
        <p:nvGraphicFramePr>
          <p:cNvPr id="6" name="Tabella 5">
            <a:extLst>
              <a:ext uri="{FF2B5EF4-FFF2-40B4-BE49-F238E27FC236}">
                <a16:creationId xmlns:a16="http://schemas.microsoft.com/office/drawing/2014/main" id="{DEC277DC-9486-70F5-3F9E-C79199B6B4C1}"/>
              </a:ext>
            </a:extLst>
          </p:cNvPr>
          <p:cNvGraphicFramePr>
            <a:graphicFrameLocks noGrp="1"/>
          </p:cNvGraphicFramePr>
          <p:nvPr>
            <p:extLst>
              <p:ext uri="{D42A27DB-BD31-4B8C-83A1-F6EECF244321}">
                <p14:modId xmlns:p14="http://schemas.microsoft.com/office/powerpoint/2010/main" val="4248363852"/>
              </p:ext>
            </p:extLst>
          </p:nvPr>
        </p:nvGraphicFramePr>
        <p:xfrm>
          <a:off x="0" y="925830"/>
          <a:ext cx="9144000" cy="3474720"/>
        </p:xfrm>
        <a:graphic>
          <a:graphicData uri="http://schemas.openxmlformats.org/drawingml/2006/table">
            <a:tbl>
              <a:tblPr firstRow="1" firstCol="1" bandRow="1">
                <a:tableStyleId>{F5AB1C69-6EDB-4FF4-983F-18BD219EF322}</a:tableStyleId>
              </a:tblPr>
              <a:tblGrid>
                <a:gridCol w="1524000">
                  <a:extLst>
                    <a:ext uri="{9D8B030D-6E8A-4147-A177-3AD203B41FA5}">
                      <a16:colId xmlns:a16="http://schemas.microsoft.com/office/drawing/2014/main" val="1067145525"/>
                    </a:ext>
                  </a:extLst>
                </a:gridCol>
                <a:gridCol w="7620000">
                  <a:extLst>
                    <a:ext uri="{9D8B030D-6E8A-4147-A177-3AD203B41FA5}">
                      <a16:colId xmlns:a16="http://schemas.microsoft.com/office/drawing/2014/main" val="3756171514"/>
                    </a:ext>
                  </a:extLst>
                </a:gridCol>
              </a:tblGrid>
              <a:tr h="257175">
                <a:tc>
                  <a:txBody>
                    <a:bodyPr/>
                    <a:lstStyle/>
                    <a:p>
                      <a:pPr algn="ctr">
                        <a:spcAft>
                          <a:spcPts val="0"/>
                        </a:spcAft>
                      </a:pPr>
                      <a:r>
                        <a:rPr lang="it-IT" sz="1200" dirty="0">
                          <a:effectLst/>
                          <a:latin typeface="Tahoma" panose="020B0604030504040204" pitchFamily="34" charset="0"/>
                          <a:ea typeface="Tahoma" panose="020B0604030504040204" pitchFamily="34" charset="0"/>
                          <a:cs typeface="Tahoma" panose="020B0604030504040204" pitchFamily="34" charset="0"/>
                        </a:rPr>
                        <a:t>AZIONE 3</a:t>
                      </a:r>
                    </a:p>
                    <a:p>
                      <a:pPr algn="ctr">
                        <a:spcAft>
                          <a:spcPts val="0"/>
                        </a:spcAft>
                      </a:pPr>
                      <a:r>
                        <a:rPr lang="it-IT" sz="1200" dirty="0">
                          <a:effectLst/>
                          <a:latin typeface="Tahoma" panose="020B0604030504040204" pitchFamily="34" charset="0"/>
                          <a:ea typeface="Tahoma" panose="020B0604030504040204" pitchFamily="34" charset="0"/>
                          <a:cs typeface="Tahoma" panose="020B0604030504040204" pitchFamily="34" charset="0"/>
                        </a:rPr>
                        <a:t>Sotto impegno</a:t>
                      </a:r>
                    </a:p>
                  </a:txBody>
                  <a:tcPr marL="45720" marR="45720" anchor="ctr"/>
                </a:tc>
                <a:tc>
                  <a:txBody>
                    <a:bodyPr/>
                    <a:lstStyle/>
                    <a:p>
                      <a:pPr algn="ctr">
                        <a:spcAft>
                          <a:spcPts val="0"/>
                        </a:spcAft>
                      </a:pPr>
                      <a:r>
                        <a:rPr lang="it-IT" sz="1200">
                          <a:effectLst/>
                          <a:latin typeface="Tahoma" panose="020B0604030504040204" pitchFamily="34" charset="0"/>
                          <a:ea typeface="Tahoma" panose="020B0604030504040204" pitchFamily="34" charset="0"/>
                          <a:cs typeface="Tahoma" panose="020B0604030504040204" pitchFamily="34" charset="0"/>
                        </a:rPr>
                        <a:t>Descrizione</a:t>
                      </a:r>
                    </a:p>
                  </a:txBody>
                  <a:tcPr marL="45720" marR="45720" anchor="ctr"/>
                </a:tc>
                <a:extLst>
                  <a:ext uri="{0D108BD9-81ED-4DB2-BD59-A6C34878D82A}">
                    <a16:rowId xmlns:a16="http://schemas.microsoft.com/office/drawing/2014/main" val="3502885907"/>
                  </a:ext>
                </a:extLst>
              </a:tr>
              <a:tr h="420832">
                <a:tc>
                  <a:txBody>
                    <a:bodyPr/>
                    <a:lstStyle/>
                    <a:p>
                      <a:pPr>
                        <a:spcAft>
                          <a:spcPts val="0"/>
                        </a:spcAft>
                      </a:pPr>
                      <a:r>
                        <a:rPr lang="it-IT" sz="1200" dirty="0">
                          <a:effectLst/>
                          <a:latin typeface="Tahoma" panose="020B0604030504040204" pitchFamily="34" charset="0"/>
                          <a:ea typeface="Tahoma" panose="020B0604030504040204" pitchFamily="34" charset="0"/>
                          <a:cs typeface="Tahoma" panose="020B0604030504040204" pitchFamily="34" charset="0"/>
                        </a:rPr>
                        <a:t>03 - Vite - Confusione e antagonisti</a:t>
                      </a:r>
                    </a:p>
                  </a:txBody>
                  <a:tcPr marL="45720" marR="45720" anchor="ctr"/>
                </a:tc>
                <a:tc>
                  <a:txBody>
                    <a:bodyPr/>
                    <a:lstStyle/>
                    <a:p>
                      <a:pPr marL="171450" indent="-171450">
                        <a:spcAft>
                          <a:spcPts val="0"/>
                        </a:spcAft>
                        <a:buFont typeface="Arial" panose="020B0604020202020204" pitchFamily="34" charset="0"/>
                        <a:buChar char="•"/>
                      </a:pPr>
                      <a:r>
                        <a:rPr lang="it-IT" sz="1200" dirty="0">
                          <a:effectLst/>
                          <a:latin typeface="Tahoma" panose="020B0604030504040204" pitchFamily="34" charset="0"/>
                          <a:ea typeface="Tahoma" panose="020B0604030504040204" pitchFamily="34" charset="0"/>
                          <a:cs typeface="Tahoma" panose="020B0604030504040204" pitchFamily="34" charset="0"/>
                        </a:rPr>
                        <a:t>Confusione sessuale con dispenser tradizionali o spray (aerosol) per </a:t>
                      </a:r>
                      <a:r>
                        <a:rPr lang="it-IT" sz="1200" dirty="0" err="1">
                          <a:effectLst/>
                          <a:latin typeface="Tahoma" panose="020B0604030504040204" pitchFamily="34" charset="0"/>
                          <a:ea typeface="Tahoma" panose="020B0604030504040204" pitchFamily="34" charset="0"/>
                          <a:cs typeface="Tahoma" panose="020B0604030504040204" pitchFamily="34" charset="0"/>
                        </a:rPr>
                        <a:t>Lobesia</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dirty="0" err="1">
                          <a:effectLst/>
                          <a:latin typeface="Tahoma" panose="020B0604030504040204" pitchFamily="34" charset="0"/>
                          <a:ea typeface="Tahoma" panose="020B0604030504040204" pitchFamily="34" charset="0"/>
                          <a:cs typeface="Tahoma" panose="020B0604030504040204" pitchFamily="34" charset="0"/>
                        </a:rPr>
                        <a:t>botrana</a:t>
                      </a:r>
                      <a:r>
                        <a:rPr lang="it-IT" sz="1200" dirty="0">
                          <a:effectLst/>
                          <a:latin typeface="Tahoma" panose="020B0604030504040204" pitchFamily="34" charset="0"/>
                          <a:ea typeface="Tahoma" panose="020B0604030504040204" pitchFamily="34" charset="0"/>
                          <a:cs typeface="Tahoma" panose="020B0604030504040204" pitchFamily="34" charset="0"/>
                        </a:rPr>
                        <a:t> e/o </a:t>
                      </a:r>
                      <a:r>
                        <a:rPr lang="it-IT" sz="1200" dirty="0" err="1">
                          <a:effectLst/>
                          <a:latin typeface="Tahoma" panose="020B0604030504040204" pitchFamily="34" charset="0"/>
                          <a:ea typeface="Tahoma" panose="020B0604030504040204" pitchFamily="34" charset="0"/>
                          <a:cs typeface="Tahoma" panose="020B0604030504040204" pitchFamily="34" charset="0"/>
                        </a:rPr>
                        <a:t>Planococcus</a:t>
                      </a:r>
                      <a:r>
                        <a:rPr lang="it-IT" sz="1200" dirty="0">
                          <a:effectLst/>
                          <a:latin typeface="Tahoma" panose="020B0604030504040204" pitchFamily="34" charset="0"/>
                          <a:ea typeface="Tahoma" panose="020B0604030504040204" pitchFamily="34" charset="0"/>
                          <a:cs typeface="Tahoma" panose="020B0604030504040204" pitchFamily="34" charset="0"/>
                        </a:rPr>
                        <a:t> ficus</a:t>
                      </a:r>
                    </a:p>
                    <a:p>
                      <a:pPr marL="0" indent="0">
                        <a:spcAft>
                          <a:spcPts val="0"/>
                        </a:spcAft>
                        <a:buFont typeface="Arial" panose="020B0604020202020204" pitchFamily="34" charset="0"/>
                        <a:buNone/>
                      </a:pPr>
                      <a:r>
                        <a:rPr lang="it-IT" sz="1200" dirty="0">
                          <a:effectLst/>
                          <a:latin typeface="Tahoma" panose="020B0604030504040204" pitchFamily="34" charset="0"/>
                          <a:ea typeface="Tahoma" panose="020B0604030504040204" pitchFamily="34" charset="0"/>
                          <a:cs typeface="Tahoma" panose="020B0604030504040204" pitchFamily="34" charset="0"/>
                        </a:rPr>
                        <a:t>OPPURE</a:t>
                      </a:r>
                    </a:p>
                    <a:p>
                      <a:pPr marL="171450" indent="-171450">
                        <a:spcAft>
                          <a:spcPts val="0"/>
                        </a:spcAft>
                        <a:buFont typeface="Arial" panose="020B0604020202020204" pitchFamily="34" charset="0"/>
                        <a:buChar char="•"/>
                      </a:pPr>
                      <a:r>
                        <a:rPr lang="it-IT" sz="1200" dirty="0" err="1">
                          <a:effectLst/>
                          <a:latin typeface="Tahoma" panose="020B0604030504040204" pitchFamily="34" charset="0"/>
                          <a:ea typeface="Tahoma" panose="020B0604030504040204" pitchFamily="34" charset="0"/>
                          <a:cs typeface="Tahoma" panose="020B0604030504040204" pitchFamily="34" charset="0"/>
                        </a:rPr>
                        <a:t>Anagyrus</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dirty="0" err="1">
                          <a:effectLst/>
                          <a:latin typeface="Tahoma" panose="020B0604030504040204" pitchFamily="34" charset="0"/>
                          <a:ea typeface="Tahoma" panose="020B0604030504040204" pitchFamily="34" charset="0"/>
                          <a:cs typeface="Tahoma" panose="020B0604030504040204" pitchFamily="34" charset="0"/>
                        </a:rPr>
                        <a:t>vladimiri</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dirty="0" err="1">
                          <a:effectLst/>
                          <a:latin typeface="Tahoma" panose="020B0604030504040204" pitchFamily="34" charset="0"/>
                          <a:ea typeface="Tahoma" panose="020B0604030504040204" pitchFamily="34" charset="0"/>
                          <a:cs typeface="Tahoma" panose="020B0604030504040204" pitchFamily="34" charset="0"/>
                        </a:rPr>
                        <a:t>pseudococci</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i="1" dirty="0">
                          <a:effectLst/>
                          <a:latin typeface="Tahoma" panose="020B0604030504040204" pitchFamily="34" charset="0"/>
                          <a:ea typeface="Tahoma" panose="020B0604030504040204" pitchFamily="34" charset="0"/>
                          <a:cs typeface="Tahoma" panose="020B0604030504040204" pitchFamily="34" charset="0"/>
                        </a:rPr>
                        <a:t>Cocciniglie farinose</a:t>
                      </a:r>
                      <a:r>
                        <a:rPr lang="it-IT" sz="1200" dirty="0">
                          <a:effectLst/>
                          <a:latin typeface="Tahoma" panose="020B0604030504040204" pitchFamily="34" charset="0"/>
                          <a:ea typeface="Tahoma" panose="020B0604030504040204" pitchFamily="34" charset="0"/>
                          <a:cs typeface="Tahoma" panose="020B0604030504040204" pitchFamily="34" charset="0"/>
                        </a:rPr>
                        <a:t>)</a:t>
                      </a:r>
                    </a:p>
                  </a:txBody>
                  <a:tcPr marL="45720" marR="45720" anchor="ctr"/>
                </a:tc>
                <a:extLst>
                  <a:ext uri="{0D108BD9-81ED-4DB2-BD59-A6C34878D82A}">
                    <a16:rowId xmlns:a16="http://schemas.microsoft.com/office/drawing/2014/main" val="1467303531"/>
                  </a:ext>
                </a:extLst>
              </a:tr>
              <a:tr h="1402773">
                <a:tc>
                  <a:txBody>
                    <a:bodyPr/>
                    <a:lstStyle/>
                    <a:p>
                      <a:pPr>
                        <a:spcAft>
                          <a:spcPts val="0"/>
                        </a:spcAft>
                      </a:pPr>
                      <a:r>
                        <a:rPr lang="it-IT" sz="1200" dirty="0">
                          <a:effectLst/>
                          <a:latin typeface="Tahoma" panose="020B0604030504040204" pitchFamily="34" charset="0"/>
                          <a:ea typeface="Tahoma" panose="020B0604030504040204" pitchFamily="34" charset="0"/>
                          <a:cs typeface="Tahoma" panose="020B0604030504040204" pitchFamily="34" charset="0"/>
                        </a:rPr>
                        <a:t>04 – Vite - Difesa avanzata</a:t>
                      </a:r>
                    </a:p>
                  </a:txBody>
                  <a:tcPr marL="45720" marR="45720" anchor="ctr"/>
                </a:tc>
                <a:tc>
                  <a:txBody>
                    <a:bodyPr/>
                    <a:lstStyle/>
                    <a:p>
                      <a:pPr marL="0" indent="0">
                        <a:spcAft>
                          <a:spcPts val="0"/>
                        </a:spcAft>
                        <a:buFont typeface="Arial" panose="020B0604020202020204" pitchFamily="34" charset="0"/>
                        <a:buNone/>
                      </a:pPr>
                      <a:r>
                        <a:rPr lang="it-IT" sz="1200" u="sng" dirty="0">
                          <a:effectLst/>
                          <a:latin typeface="Tahoma" panose="020B0604030504040204" pitchFamily="34" charset="0"/>
                          <a:ea typeface="Tahoma" panose="020B0604030504040204" pitchFamily="34" charset="0"/>
                          <a:cs typeface="Tahoma" panose="020B0604030504040204" pitchFamily="34" charset="0"/>
                        </a:rPr>
                        <a:t>Applicare almeno una delle componenti tecniche indicate:</a:t>
                      </a:r>
                    </a:p>
                    <a:p>
                      <a:pPr marL="171450" indent="-171450">
                        <a:spcAft>
                          <a:spcPts val="0"/>
                        </a:spcAft>
                        <a:buFont typeface="Arial" panose="020B0604020202020204" pitchFamily="34" charset="0"/>
                        <a:buChar char="•"/>
                      </a:pPr>
                      <a:r>
                        <a:rPr lang="it-IT" sz="1200" dirty="0">
                          <a:effectLst/>
                          <a:latin typeface="Tahoma" panose="020B0604030504040204" pitchFamily="34" charset="0"/>
                          <a:ea typeface="Tahoma" panose="020B0604030504040204" pitchFamily="34" charset="0"/>
                          <a:cs typeface="Tahoma" panose="020B0604030504040204" pitchFamily="34" charset="0"/>
                        </a:rPr>
                        <a:t>Bacillus </a:t>
                      </a:r>
                      <a:r>
                        <a:rPr lang="it-IT" sz="1200" dirty="0" err="1">
                          <a:effectLst/>
                          <a:latin typeface="Tahoma" panose="020B0604030504040204" pitchFamily="34" charset="0"/>
                          <a:ea typeface="Tahoma" panose="020B0604030504040204" pitchFamily="34" charset="0"/>
                          <a:cs typeface="Tahoma" panose="020B0604030504040204" pitchFamily="34" charset="0"/>
                        </a:rPr>
                        <a:t>subtilis</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dirty="0" err="1">
                          <a:effectLst/>
                          <a:latin typeface="Tahoma" panose="020B0604030504040204" pitchFamily="34" charset="0"/>
                          <a:ea typeface="Tahoma" panose="020B0604030504040204" pitchFamily="34" charset="0"/>
                          <a:cs typeface="Tahoma" panose="020B0604030504040204" pitchFamily="34" charset="0"/>
                        </a:rPr>
                        <a:t>Aureobasidium</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dirty="0" err="1">
                          <a:effectLst/>
                          <a:latin typeface="Tahoma" panose="020B0604030504040204" pitchFamily="34" charset="0"/>
                          <a:ea typeface="Tahoma" panose="020B0604030504040204" pitchFamily="34" charset="0"/>
                          <a:cs typeface="Tahoma" panose="020B0604030504040204" pitchFamily="34" charset="0"/>
                        </a:rPr>
                        <a:t>pullulans</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dirty="0" err="1">
                          <a:effectLst/>
                          <a:latin typeface="Tahoma" panose="020B0604030504040204" pitchFamily="34" charset="0"/>
                          <a:ea typeface="Tahoma" panose="020B0604030504040204" pitchFamily="34" charset="0"/>
                          <a:cs typeface="Tahoma" panose="020B0604030504040204" pitchFamily="34" charset="0"/>
                        </a:rPr>
                        <a:t>Pythium</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dirty="0" err="1">
                          <a:effectLst/>
                          <a:latin typeface="Tahoma" panose="020B0604030504040204" pitchFamily="34" charset="0"/>
                          <a:ea typeface="Tahoma" panose="020B0604030504040204" pitchFamily="34" charset="0"/>
                          <a:cs typeface="Tahoma" panose="020B0604030504040204" pitchFamily="34" charset="0"/>
                        </a:rPr>
                        <a:t>oligandrum</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i="1" dirty="0">
                          <a:effectLst/>
                          <a:latin typeface="Tahoma" panose="020B0604030504040204" pitchFamily="34" charset="0"/>
                          <a:ea typeface="Tahoma" panose="020B0604030504040204" pitchFamily="34" charset="0"/>
                          <a:cs typeface="Tahoma" panose="020B0604030504040204" pitchFamily="34" charset="0"/>
                        </a:rPr>
                        <a:t>botrite</a:t>
                      </a:r>
                      <a:r>
                        <a:rPr lang="it-IT" sz="1200" dirty="0">
                          <a:effectLst/>
                          <a:latin typeface="Tahoma" panose="020B0604030504040204" pitchFamily="34" charset="0"/>
                          <a:ea typeface="Tahoma" panose="020B0604030504040204" pitchFamily="34" charset="0"/>
                          <a:cs typeface="Tahoma" panose="020B0604030504040204" pitchFamily="34" charset="0"/>
                        </a:rPr>
                        <a:t>), Bacillus </a:t>
                      </a:r>
                      <a:r>
                        <a:rPr lang="it-IT" sz="1200" dirty="0" err="1">
                          <a:effectLst/>
                          <a:latin typeface="Tahoma" panose="020B0604030504040204" pitchFamily="34" charset="0"/>
                          <a:ea typeface="Tahoma" panose="020B0604030504040204" pitchFamily="34" charset="0"/>
                          <a:cs typeface="Tahoma" panose="020B0604030504040204" pitchFamily="34" charset="0"/>
                        </a:rPr>
                        <a:t>amyloliquefaciens</a:t>
                      </a:r>
                      <a:r>
                        <a:rPr lang="it-IT" sz="1200" dirty="0">
                          <a:effectLst/>
                          <a:latin typeface="Tahoma" panose="020B0604030504040204" pitchFamily="34" charset="0"/>
                          <a:ea typeface="Tahoma" panose="020B0604030504040204" pitchFamily="34" charset="0"/>
                          <a:cs typeface="Tahoma" panose="020B0604030504040204" pitchFamily="34" charset="0"/>
                        </a:rPr>
                        <a:t>, Eugenolo- timolo-geraniolo, </a:t>
                      </a:r>
                      <a:r>
                        <a:rPr lang="it-IT" sz="1200" dirty="0" err="1">
                          <a:effectLst/>
                          <a:latin typeface="Tahoma" panose="020B0604030504040204" pitchFamily="34" charset="0"/>
                          <a:ea typeface="Tahoma" panose="020B0604030504040204" pitchFamily="34" charset="0"/>
                          <a:cs typeface="Tahoma" panose="020B0604030504040204" pitchFamily="34" charset="0"/>
                        </a:rPr>
                        <a:t>Trichoderma</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dirty="0" err="1">
                          <a:effectLst/>
                          <a:latin typeface="Tahoma" panose="020B0604030504040204" pitchFamily="34" charset="0"/>
                          <a:ea typeface="Tahoma" panose="020B0604030504040204" pitchFamily="34" charset="0"/>
                          <a:cs typeface="Tahoma" panose="020B0604030504040204" pitchFamily="34" charset="0"/>
                        </a:rPr>
                        <a:t>atroviride</a:t>
                      </a:r>
                      <a:r>
                        <a:rPr lang="it-IT" sz="1200" dirty="0">
                          <a:effectLst/>
                          <a:latin typeface="Tahoma" panose="020B0604030504040204" pitchFamily="34" charset="0"/>
                          <a:ea typeface="Tahoma" panose="020B0604030504040204" pitchFamily="34" charset="0"/>
                          <a:cs typeface="Tahoma" panose="020B0604030504040204" pitchFamily="34" charset="0"/>
                        </a:rPr>
                        <a:t>, Bicarbonato di potassio (</a:t>
                      </a:r>
                      <a:r>
                        <a:rPr lang="it-IT" sz="1200" i="1" dirty="0">
                          <a:effectLst/>
                          <a:latin typeface="Tahoma" panose="020B0604030504040204" pitchFamily="34" charset="0"/>
                          <a:ea typeface="Tahoma" panose="020B0604030504040204" pitchFamily="34" charset="0"/>
                          <a:cs typeface="Tahoma" panose="020B0604030504040204" pitchFamily="34" charset="0"/>
                        </a:rPr>
                        <a:t>botrite</a:t>
                      </a:r>
                      <a:r>
                        <a:rPr lang="it-IT" sz="1200" dirty="0">
                          <a:effectLst/>
                          <a:latin typeface="Tahoma" panose="020B0604030504040204" pitchFamily="34" charset="0"/>
                          <a:ea typeface="Tahoma" panose="020B0604030504040204" pitchFamily="34" charset="0"/>
                          <a:cs typeface="Tahoma" panose="020B0604030504040204" pitchFamily="34" charset="0"/>
                        </a:rPr>
                        <a:t>)</a:t>
                      </a:r>
                    </a:p>
                    <a:p>
                      <a:pPr marL="171450" indent="-171450">
                        <a:spcAft>
                          <a:spcPts val="0"/>
                        </a:spcAft>
                        <a:buFont typeface="Arial" panose="020B0604020202020204" pitchFamily="34" charset="0"/>
                        <a:buChar char="•"/>
                      </a:pPr>
                      <a:r>
                        <a:rPr lang="it-IT" sz="1200" dirty="0" err="1">
                          <a:effectLst/>
                          <a:latin typeface="Tahoma" panose="020B0604030504040204" pitchFamily="34" charset="0"/>
                          <a:ea typeface="Tahoma" panose="020B0604030504040204" pitchFamily="34" charset="0"/>
                          <a:cs typeface="Tahoma" panose="020B0604030504040204" pitchFamily="34" charset="0"/>
                        </a:rPr>
                        <a:t>Cerevisane</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i="1" dirty="0">
                          <a:effectLst/>
                          <a:latin typeface="Tahoma" panose="020B0604030504040204" pitchFamily="34" charset="0"/>
                          <a:ea typeface="Tahoma" panose="020B0604030504040204" pitchFamily="34" charset="0"/>
                          <a:cs typeface="Tahoma" panose="020B0604030504040204" pitchFamily="34" charset="0"/>
                        </a:rPr>
                        <a:t>oidio, peronospora, botrite</a:t>
                      </a:r>
                      <a:r>
                        <a:rPr lang="it-IT" sz="1200" dirty="0">
                          <a:effectLst/>
                          <a:latin typeface="Tahoma" panose="020B0604030504040204" pitchFamily="34" charset="0"/>
                          <a:ea typeface="Tahoma" panose="020B0604030504040204" pitchFamily="34" charset="0"/>
                          <a:cs typeface="Tahoma" panose="020B0604030504040204" pitchFamily="34" charset="0"/>
                        </a:rPr>
                        <a:t>)</a:t>
                      </a:r>
                    </a:p>
                    <a:p>
                      <a:pPr marL="171450" indent="-171450">
                        <a:spcAft>
                          <a:spcPts val="0"/>
                        </a:spcAft>
                        <a:buFont typeface="Arial" panose="020B0604020202020204" pitchFamily="34" charset="0"/>
                        <a:buChar char="•"/>
                      </a:pPr>
                      <a:r>
                        <a:rPr lang="it-IT" sz="1200" dirty="0">
                          <a:effectLst/>
                          <a:latin typeface="Tahoma" panose="020B0604030504040204" pitchFamily="34" charset="0"/>
                          <a:ea typeface="Tahoma" panose="020B0604030504040204" pitchFamily="34" charset="0"/>
                          <a:cs typeface="Tahoma" panose="020B0604030504040204" pitchFamily="34" charset="0"/>
                        </a:rPr>
                        <a:t>Bicarbonato di potassio, </a:t>
                      </a:r>
                      <a:r>
                        <a:rPr lang="it-IT" sz="1200" dirty="0" err="1">
                          <a:effectLst/>
                          <a:latin typeface="Tahoma" panose="020B0604030504040204" pitchFamily="34" charset="0"/>
                          <a:ea typeface="Tahoma" panose="020B0604030504040204" pitchFamily="34" charset="0"/>
                          <a:cs typeface="Tahoma" panose="020B0604030504040204" pitchFamily="34" charset="0"/>
                        </a:rPr>
                        <a:t>Ampelomyces</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dirty="0" err="1">
                          <a:effectLst/>
                          <a:latin typeface="Tahoma" panose="020B0604030504040204" pitchFamily="34" charset="0"/>
                          <a:ea typeface="Tahoma" panose="020B0604030504040204" pitchFamily="34" charset="0"/>
                          <a:cs typeface="Tahoma" panose="020B0604030504040204" pitchFamily="34" charset="0"/>
                        </a:rPr>
                        <a:t>quisqualis</a:t>
                      </a:r>
                      <a:r>
                        <a:rPr lang="it-IT" sz="1200" dirty="0">
                          <a:effectLst/>
                          <a:latin typeface="Tahoma" panose="020B0604030504040204" pitchFamily="34" charset="0"/>
                          <a:ea typeface="Tahoma" panose="020B0604030504040204" pitchFamily="34" charset="0"/>
                          <a:cs typeface="Tahoma" panose="020B0604030504040204" pitchFamily="34" charset="0"/>
                        </a:rPr>
                        <a:t>, Bacillus </a:t>
                      </a:r>
                      <a:r>
                        <a:rPr lang="it-IT" sz="1200" dirty="0" err="1">
                          <a:effectLst/>
                          <a:latin typeface="Tahoma" panose="020B0604030504040204" pitchFamily="34" charset="0"/>
                          <a:ea typeface="Tahoma" panose="020B0604030504040204" pitchFamily="34" charset="0"/>
                          <a:cs typeface="Tahoma" panose="020B0604030504040204" pitchFamily="34" charset="0"/>
                        </a:rPr>
                        <a:t>pumilus</a:t>
                      </a:r>
                      <a:r>
                        <a:rPr lang="it-IT" sz="1200" dirty="0">
                          <a:effectLst/>
                          <a:latin typeface="Tahoma" panose="020B0604030504040204" pitchFamily="34" charset="0"/>
                          <a:ea typeface="Tahoma" panose="020B0604030504040204" pitchFamily="34" charset="0"/>
                          <a:cs typeface="Tahoma" panose="020B0604030504040204" pitchFamily="34" charset="0"/>
                        </a:rPr>
                        <a:t>, Cos-</a:t>
                      </a:r>
                      <a:r>
                        <a:rPr lang="it-IT" sz="1200" dirty="0" err="1">
                          <a:effectLst/>
                          <a:latin typeface="Tahoma" panose="020B0604030504040204" pitchFamily="34" charset="0"/>
                          <a:ea typeface="Tahoma" panose="020B0604030504040204" pitchFamily="34" charset="0"/>
                          <a:cs typeface="Tahoma" panose="020B0604030504040204" pitchFamily="34" charset="0"/>
                        </a:rPr>
                        <a:t>Oga</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i="1" dirty="0">
                          <a:effectLst/>
                          <a:latin typeface="Tahoma" panose="020B0604030504040204" pitchFamily="34" charset="0"/>
                          <a:ea typeface="Tahoma" panose="020B0604030504040204" pitchFamily="34" charset="0"/>
                          <a:cs typeface="Tahoma" panose="020B0604030504040204" pitchFamily="34" charset="0"/>
                        </a:rPr>
                        <a:t>oidio</a:t>
                      </a:r>
                      <a:r>
                        <a:rPr lang="it-IT" sz="1200" dirty="0">
                          <a:effectLst/>
                          <a:latin typeface="Tahoma" panose="020B0604030504040204" pitchFamily="34" charset="0"/>
                          <a:ea typeface="Tahoma" panose="020B0604030504040204" pitchFamily="34" charset="0"/>
                          <a:cs typeface="Tahoma" panose="020B0604030504040204" pitchFamily="34" charset="0"/>
                        </a:rPr>
                        <a:t>)</a:t>
                      </a:r>
                    </a:p>
                    <a:p>
                      <a:pPr marL="171450" indent="-171450">
                        <a:spcAft>
                          <a:spcPts val="0"/>
                        </a:spcAft>
                        <a:buFont typeface="Arial" panose="020B0604020202020204" pitchFamily="34" charset="0"/>
                        <a:buChar char="•"/>
                      </a:pPr>
                      <a:r>
                        <a:rPr lang="it-IT" sz="1200" dirty="0">
                          <a:effectLst/>
                          <a:latin typeface="Tahoma" panose="020B0604030504040204" pitchFamily="34" charset="0"/>
                          <a:ea typeface="Tahoma" panose="020B0604030504040204" pitchFamily="34" charset="0"/>
                          <a:cs typeface="Tahoma" panose="020B0604030504040204" pitchFamily="34" charset="0"/>
                        </a:rPr>
                        <a:t>Olio essenziale di arancio dolce, </a:t>
                      </a:r>
                      <a:r>
                        <a:rPr lang="it-IT" sz="1200" dirty="0" err="1">
                          <a:effectLst/>
                          <a:latin typeface="Tahoma" panose="020B0604030504040204" pitchFamily="34" charset="0"/>
                          <a:ea typeface="Tahoma" panose="020B0604030504040204" pitchFamily="34" charset="0"/>
                          <a:cs typeface="Tahoma" panose="020B0604030504040204" pitchFamily="34" charset="0"/>
                        </a:rPr>
                        <a:t>Laminarina</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i="1" dirty="0">
                          <a:effectLst/>
                          <a:latin typeface="Tahoma" panose="020B0604030504040204" pitchFamily="34" charset="0"/>
                          <a:ea typeface="Tahoma" panose="020B0604030504040204" pitchFamily="34" charset="0"/>
                          <a:cs typeface="Tahoma" panose="020B0604030504040204" pitchFamily="34" charset="0"/>
                        </a:rPr>
                        <a:t>oidio e peronospora</a:t>
                      </a:r>
                      <a:r>
                        <a:rPr lang="it-IT" sz="1200" dirty="0">
                          <a:effectLst/>
                          <a:latin typeface="Tahoma" panose="020B0604030504040204" pitchFamily="34" charset="0"/>
                          <a:ea typeface="Tahoma" panose="020B0604030504040204" pitchFamily="34" charset="0"/>
                          <a:cs typeface="Tahoma" panose="020B0604030504040204" pitchFamily="34" charset="0"/>
                        </a:rPr>
                        <a:t>)</a:t>
                      </a:r>
                    </a:p>
                    <a:p>
                      <a:pPr marL="171450" indent="-171450">
                        <a:spcAft>
                          <a:spcPts val="0"/>
                        </a:spcAft>
                        <a:buFont typeface="Arial" panose="020B0604020202020204" pitchFamily="34" charset="0"/>
                        <a:buChar char="•"/>
                      </a:pPr>
                      <a:r>
                        <a:rPr lang="it-IT" sz="1200" dirty="0" err="1">
                          <a:effectLst/>
                          <a:latin typeface="Tahoma" panose="020B0604030504040204" pitchFamily="34" charset="0"/>
                          <a:ea typeface="Tahoma" panose="020B0604030504040204" pitchFamily="34" charset="0"/>
                          <a:cs typeface="Tahoma" panose="020B0604030504040204" pitchFamily="34" charset="0"/>
                        </a:rPr>
                        <a:t>Trichoderma</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i="1" dirty="0">
                          <a:effectLst/>
                          <a:latin typeface="Tahoma" panose="020B0604030504040204" pitchFamily="34" charset="0"/>
                          <a:ea typeface="Tahoma" panose="020B0604030504040204" pitchFamily="34" charset="0"/>
                          <a:cs typeface="Tahoma" panose="020B0604030504040204" pitchFamily="34" charset="0"/>
                        </a:rPr>
                        <a:t>mal dell'esca</a:t>
                      </a:r>
                      <a:r>
                        <a:rPr lang="it-IT" sz="1200" dirty="0">
                          <a:effectLst/>
                          <a:latin typeface="Tahoma" panose="020B0604030504040204" pitchFamily="34" charset="0"/>
                          <a:ea typeface="Tahoma" panose="020B0604030504040204" pitchFamily="34" charset="0"/>
                          <a:cs typeface="Tahoma" panose="020B0604030504040204" pitchFamily="34" charset="0"/>
                        </a:rPr>
                        <a:t>)</a:t>
                      </a:r>
                    </a:p>
                    <a:p>
                      <a:pPr marL="171450" indent="-171450">
                        <a:spcAft>
                          <a:spcPts val="0"/>
                        </a:spcAft>
                        <a:buFont typeface="Arial" panose="020B0604020202020204" pitchFamily="34" charset="0"/>
                        <a:buChar char="•"/>
                      </a:pPr>
                      <a:r>
                        <a:rPr lang="it-IT" sz="1200" dirty="0">
                          <a:effectLst/>
                          <a:latin typeface="Tahoma" panose="020B0604030504040204" pitchFamily="34" charset="0"/>
                          <a:ea typeface="Tahoma" panose="020B0604030504040204" pitchFamily="34" charset="0"/>
                          <a:cs typeface="Tahoma" panose="020B0604030504040204" pitchFamily="34" charset="0"/>
                        </a:rPr>
                        <a:t>Bacillus </a:t>
                      </a:r>
                      <a:r>
                        <a:rPr lang="it-IT" sz="1200" dirty="0" err="1">
                          <a:effectLst/>
                          <a:latin typeface="Tahoma" panose="020B0604030504040204" pitchFamily="34" charset="0"/>
                          <a:ea typeface="Tahoma" panose="020B0604030504040204" pitchFamily="34" charset="0"/>
                          <a:cs typeface="Tahoma" panose="020B0604030504040204" pitchFamily="34" charset="0"/>
                        </a:rPr>
                        <a:t>thuringiensis</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i="1" dirty="0">
                          <a:effectLst/>
                          <a:latin typeface="Tahoma" panose="020B0604030504040204" pitchFamily="34" charset="0"/>
                          <a:ea typeface="Tahoma" panose="020B0604030504040204" pitchFamily="34" charset="0"/>
                          <a:cs typeface="Tahoma" panose="020B0604030504040204" pitchFamily="34" charset="0"/>
                        </a:rPr>
                        <a:t>tignola</a:t>
                      </a:r>
                      <a:r>
                        <a:rPr lang="it-IT" sz="1200" dirty="0">
                          <a:effectLst/>
                          <a:latin typeface="Tahoma" panose="020B0604030504040204" pitchFamily="34" charset="0"/>
                          <a:ea typeface="Tahoma" panose="020B0604030504040204" pitchFamily="34" charset="0"/>
                          <a:cs typeface="Tahoma" panose="020B0604030504040204" pitchFamily="34" charset="0"/>
                        </a:rPr>
                        <a:t>)</a:t>
                      </a:r>
                    </a:p>
                  </a:txBody>
                  <a:tcPr marL="45720" marR="45720" anchor="ctr"/>
                </a:tc>
                <a:extLst>
                  <a:ext uri="{0D108BD9-81ED-4DB2-BD59-A6C34878D82A}">
                    <a16:rowId xmlns:a16="http://schemas.microsoft.com/office/drawing/2014/main" val="1185192319"/>
                  </a:ext>
                </a:extLst>
              </a:tr>
              <a:tr h="420832">
                <a:tc>
                  <a:txBody>
                    <a:bodyPr/>
                    <a:lstStyle/>
                    <a:p>
                      <a:pPr>
                        <a:spcAft>
                          <a:spcPts val="0"/>
                        </a:spcAft>
                      </a:pPr>
                      <a:r>
                        <a:rPr lang="it-IT" sz="1200" dirty="0">
                          <a:effectLst/>
                          <a:latin typeface="Tahoma" panose="020B0604030504040204" pitchFamily="34" charset="0"/>
                          <a:ea typeface="Tahoma" panose="020B0604030504040204" pitchFamily="34" charset="0"/>
                          <a:cs typeface="Tahoma" panose="020B0604030504040204" pitchFamily="34" charset="0"/>
                        </a:rPr>
                        <a:t>07 - Erbacee (mais) – Difesa avanzata</a:t>
                      </a:r>
                    </a:p>
                  </a:txBody>
                  <a:tcPr marL="45720" marR="45720" anchor="ctr"/>
                </a:tc>
                <a:tc>
                  <a:txBody>
                    <a:bodyPr/>
                    <a:lstStyle/>
                    <a:p>
                      <a:pPr marL="171450" indent="-171450" algn="just">
                        <a:spcAft>
                          <a:spcPts val="0"/>
                        </a:spcAft>
                        <a:buFont typeface="Arial" panose="020B0604020202020204" pitchFamily="34" charset="0"/>
                        <a:buChar char="•"/>
                      </a:pPr>
                      <a:r>
                        <a:rPr lang="it-IT" sz="1200" dirty="0" err="1">
                          <a:effectLst/>
                          <a:latin typeface="Tahoma" panose="020B0604030504040204" pitchFamily="34" charset="0"/>
                          <a:ea typeface="Tahoma" panose="020B0604030504040204" pitchFamily="34" charset="0"/>
                          <a:cs typeface="Tahoma" panose="020B0604030504040204" pitchFamily="34" charset="0"/>
                        </a:rPr>
                        <a:t>Trichogramma</a:t>
                      </a:r>
                      <a:r>
                        <a:rPr lang="it-IT" sz="1200" dirty="0">
                          <a:effectLst/>
                          <a:latin typeface="Tahoma" panose="020B0604030504040204" pitchFamily="34" charset="0"/>
                          <a:ea typeface="Tahoma" panose="020B0604030504040204" pitchFamily="34" charset="0"/>
                          <a:cs typeface="Tahoma" panose="020B0604030504040204" pitchFamily="34" charset="0"/>
                        </a:rPr>
                        <a:t>   e/o Bacillus </a:t>
                      </a:r>
                      <a:r>
                        <a:rPr lang="it-IT" sz="1200" dirty="0" err="1">
                          <a:effectLst/>
                          <a:latin typeface="Tahoma" panose="020B0604030504040204" pitchFamily="34" charset="0"/>
                          <a:ea typeface="Tahoma" panose="020B0604030504040204" pitchFamily="34" charset="0"/>
                          <a:cs typeface="Tahoma" panose="020B0604030504040204" pitchFamily="34" charset="0"/>
                        </a:rPr>
                        <a:t>thuringiensis</a:t>
                      </a:r>
                      <a:r>
                        <a:rPr lang="it-IT" sz="1200" dirty="0">
                          <a:effectLst/>
                          <a:latin typeface="Tahoma" panose="020B0604030504040204" pitchFamily="34" charset="0"/>
                          <a:ea typeface="Tahoma" panose="020B0604030504040204" pitchFamily="34" charset="0"/>
                          <a:cs typeface="Tahoma" panose="020B0604030504040204" pitchFamily="34" charset="0"/>
                        </a:rPr>
                        <a:t> per difesa da Piralide su mais con esclusione trattamenti insetticidi specifici per piralide OPPURE</a:t>
                      </a:r>
                    </a:p>
                    <a:p>
                      <a:pPr marL="171450" indent="-171450" algn="just">
                        <a:spcAft>
                          <a:spcPts val="0"/>
                        </a:spcAft>
                        <a:buFont typeface="Arial" panose="020B0604020202020204" pitchFamily="34" charset="0"/>
                        <a:buChar char="•"/>
                      </a:pPr>
                      <a:r>
                        <a:rPr lang="it-IT" sz="1200" dirty="0" err="1">
                          <a:effectLst/>
                          <a:latin typeface="Tahoma" panose="020B0604030504040204" pitchFamily="34" charset="0"/>
                          <a:ea typeface="Tahoma" panose="020B0604030504040204" pitchFamily="34" charset="0"/>
                          <a:cs typeface="Tahoma" panose="020B0604030504040204" pitchFamily="34" charset="0"/>
                        </a:rPr>
                        <a:t>Aspergillus</a:t>
                      </a:r>
                      <a:r>
                        <a:rPr lang="it-IT" sz="1200" dirty="0">
                          <a:effectLst/>
                          <a:latin typeface="Tahoma" panose="020B0604030504040204" pitchFamily="34" charset="0"/>
                          <a:ea typeface="Tahoma" panose="020B0604030504040204" pitchFamily="34" charset="0"/>
                          <a:cs typeface="Tahoma" panose="020B0604030504040204" pitchFamily="34" charset="0"/>
                        </a:rPr>
                        <a:t> </a:t>
                      </a:r>
                      <a:r>
                        <a:rPr lang="it-IT" sz="1200" dirty="0" err="1">
                          <a:effectLst/>
                          <a:latin typeface="Tahoma" panose="020B0604030504040204" pitchFamily="34" charset="0"/>
                          <a:ea typeface="Tahoma" panose="020B0604030504040204" pitchFamily="34" charset="0"/>
                          <a:cs typeface="Tahoma" panose="020B0604030504040204" pitchFamily="34" charset="0"/>
                        </a:rPr>
                        <a:t>flavus</a:t>
                      </a:r>
                      <a:r>
                        <a:rPr lang="it-IT" sz="1200" dirty="0">
                          <a:effectLst/>
                          <a:latin typeface="Tahoma" panose="020B0604030504040204" pitchFamily="34" charset="0"/>
                          <a:ea typeface="Tahoma" panose="020B0604030504040204" pitchFamily="34" charset="0"/>
                          <a:cs typeface="Tahoma" panose="020B0604030504040204" pitchFamily="34" charset="0"/>
                        </a:rPr>
                        <a:t> (MUCL5491) come antagonista dei ceppi che producono aflatossine su mais per alimentazione animale</a:t>
                      </a:r>
                    </a:p>
                  </a:txBody>
                  <a:tcPr marL="45720" marR="45720" anchor="ctr"/>
                </a:tc>
                <a:extLst>
                  <a:ext uri="{0D108BD9-81ED-4DB2-BD59-A6C34878D82A}">
                    <a16:rowId xmlns:a16="http://schemas.microsoft.com/office/drawing/2014/main" val="3513660174"/>
                  </a:ext>
                </a:extLst>
              </a:tr>
            </a:tbl>
          </a:graphicData>
        </a:graphic>
      </p:graphicFrame>
    </p:spTree>
    <p:extLst>
      <p:ext uri="{BB962C8B-B14F-4D97-AF65-F5344CB8AC3E}">
        <p14:creationId xmlns:p14="http://schemas.microsoft.com/office/powerpoint/2010/main" val="42056825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769620" y="147600"/>
            <a:ext cx="7459980" cy="307777"/>
          </a:xfrm>
          <a:prstGeom prst="rect">
            <a:avLst/>
          </a:prstGeom>
        </p:spPr>
        <p:txBody>
          <a:bodyPr vert="horz" wrap="square" lIns="0" tIns="0" rIns="0" bIns="0" rtlCol="0" anchor="t">
            <a:spAutoFit/>
          </a:bodyPr>
          <a:lstStyle/>
          <a:p>
            <a:pPr algn="ct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SRA 20 - Impegni specifici uso sostenibile dei nutrienti</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 (1)</a:t>
            </a:r>
            <a:endPar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180000" y="1441821"/>
            <a:ext cx="8784000" cy="2646878"/>
          </a:xfrm>
          <a:prstGeom prst="rect">
            <a:avLst/>
          </a:prstGeom>
          <a:noFill/>
        </p:spPr>
        <p:txBody>
          <a:bodyPr wrap="square" rtlCol="0">
            <a:spAutoFit/>
          </a:bodyPr>
          <a:lstStyle/>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FINALITÀ: </a:t>
            </a:r>
            <a:r>
              <a:rPr lang="it-IT" sz="1200" dirty="0">
                <a:latin typeface="Tahoma" panose="020B0604030504040204" pitchFamily="34" charset="0"/>
                <a:ea typeface="Tahoma" panose="020B0604030504040204" pitchFamily="34" charset="0"/>
                <a:cs typeface="Tahoma" panose="020B0604030504040204" pitchFamily="34" charset="0"/>
              </a:rPr>
              <a:t>Tutelare i</a:t>
            </a:r>
            <a:r>
              <a:rPr lang="it-IT" sz="1200" u="sng" dirty="0">
                <a:latin typeface="Tahoma" panose="020B0604030504040204" pitchFamily="34" charset="0"/>
                <a:ea typeface="Tahoma" panose="020B0604030504040204" pitchFamily="34" charset="0"/>
                <a:cs typeface="Tahoma" panose="020B0604030504040204" pitchFamily="34" charset="0"/>
              </a:rPr>
              <a:t>l suolo</a:t>
            </a:r>
            <a:r>
              <a:rPr lang="it-IT" sz="1200" dirty="0">
                <a:latin typeface="Tahoma" panose="020B0604030504040204" pitchFamily="34" charset="0"/>
                <a:ea typeface="Tahoma" panose="020B0604030504040204" pitchFamily="34" charset="0"/>
                <a:cs typeface="Tahoma" panose="020B0604030504040204" pitchFamily="34" charset="0"/>
              </a:rPr>
              <a:t> e la </a:t>
            </a:r>
            <a:r>
              <a:rPr lang="it-IT" sz="1200" u="sng" dirty="0">
                <a:latin typeface="Tahoma" panose="020B0604030504040204" pitchFamily="34" charset="0"/>
                <a:ea typeface="Tahoma" panose="020B0604030504040204" pitchFamily="34" charset="0"/>
                <a:cs typeface="Tahoma" panose="020B0604030504040204" pitchFamily="34" charset="0"/>
              </a:rPr>
              <a:t>qualità delle risorse idriche</a:t>
            </a:r>
            <a:r>
              <a:rPr lang="it-IT" sz="1200" dirty="0">
                <a:latin typeface="Tahoma" panose="020B0604030504040204" pitchFamily="34" charset="0"/>
                <a:ea typeface="Tahoma" panose="020B0604030504040204" pitchFamily="34" charset="0"/>
                <a:cs typeface="Tahoma" panose="020B0604030504040204" pitchFamily="34" charset="0"/>
              </a:rPr>
              <a:t> superficiali e profonde, mitigando al contempo le </a:t>
            </a:r>
            <a:r>
              <a:rPr lang="it-IT" sz="1200" u="sng" dirty="0">
                <a:latin typeface="Tahoma" panose="020B0604030504040204" pitchFamily="34" charset="0"/>
                <a:ea typeface="Tahoma" panose="020B0604030504040204" pitchFamily="34" charset="0"/>
                <a:cs typeface="Tahoma" panose="020B0604030504040204" pitchFamily="34" charset="0"/>
              </a:rPr>
              <a:t>emissioni climalteranti e inquinanti</a:t>
            </a:r>
            <a:r>
              <a:rPr lang="it-IT" sz="1200" dirty="0">
                <a:latin typeface="Tahoma" panose="020B0604030504040204" pitchFamily="34" charset="0"/>
                <a:ea typeface="Tahoma" panose="020B0604030504040204" pitchFamily="34" charset="0"/>
                <a:cs typeface="Tahoma" panose="020B0604030504040204" pitchFamily="34" charset="0"/>
              </a:rPr>
              <a:t> legate alle attività di fertilizzazione.</a:t>
            </a:r>
          </a:p>
          <a:p>
            <a:pPr algn="just"/>
            <a:endParaRPr lang="it-IT" sz="1200" dirty="0">
              <a:solidFill>
                <a:srgbClr val="242424"/>
              </a:solidFill>
              <a:latin typeface="Tahoma" panose="020B0604030504040204" pitchFamily="34" charset="0"/>
              <a:ea typeface="Tahoma" panose="020B0604030504040204" pitchFamily="34" charset="0"/>
              <a:cs typeface="Tahoma" panose="020B0604030504040204" pitchFamily="34" charset="0"/>
            </a:endParaRPr>
          </a:p>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 ALTRI CRITERI DI AMMISSIBILITÀ</a:t>
            </a:r>
          </a:p>
          <a:p>
            <a:pPr algn="just"/>
            <a:endPar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Colture ammissibili con riferimento alla sola pianura ISTAT:</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 GC seminativo/prato permanente</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 GC orticole </a:t>
            </a:r>
          </a:p>
          <a:p>
            <a:pPr algn="just"/>
            <a:r>
              <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che presentano un valore di MAS (Maximum Application Standard) &gt; 0 con l’esclusione quindi delle superficie dove non è necessaria una concimazione azotata</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spcAft>
                <a:spcPts val="1200"/>
              </a:spcAf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A</a:t>
            </a:r>
            <a:r>
              <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desione con almeno il 30% della SAU aziendale regionale richiedibile a premio a seminativo/prato permanente e orticole</a:t>
            </a:r>
          </a:p>
          <a:p>
            <a:pPr marL="171450" indent="-171450" algn="just">
              <a:spcAft>
                <a:spcPts val="1200"/>
              </a:spcAf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Superficie minima: 1 ha</a:t>
            </a:r>
            <a:endPar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endParaRPr>
          </a:p>
        </p:txBody>
      </p:sp>
      <p:sp>
        <p:nvSpPr>
          <p:cNvPr id="2" name="CasellaDiTesto 1">
            <a:extLst>
              <a:ext uri="{FF2B5EF4-FFF2-40B4-BE49-F238E27FC236}">
                <a16:creationId xmlns:a16="http://schemas.microsoft.com/office/drawing/2014/main" id="{7F125432-31F4-055D-3916-40FB78D3A540}"/>
              </a:ext>
            </a:extLst>
          </p:cNvPr>
          <p:cNvSpPr txBox="1"/>
          <p:nvPr/>
        </p:nvSpPr>
        <p:spPr>
          <a:xfrm>
            <a:off x="612000" y="810099"/>
            <a:ext cx="7920000" cy="276999"/>
          </a:xfrm>
          <a:prstGeom prst="rect">
            <a:avLst/>
          </a:prstGeom>
          <a:solidFill>
            <a:srgbClr val="00B050"/>
          </a:solidFill>
        </p:spPr>
        <p:txBody>
          <a:bodyPr wrap="square">
            <a:spAutoFit/>
          </a:bodyPr>
          <a:lstStyle/>
          <a:p>
            <a:pPr algn="ctr"/>
            <a:r>
              <a:rPr lang="it-IT" sz="1200" dirty="0">
                <a:solidFill>
                  <a:schemeClr val="bg1"/>
                </a:solidFill>
                <a:latin typeface="Tahoma" panose="020B0604030504040204" pitchFamily="34" charset="0"/>
                <a:ea typeface="Tahoma" panose="020B0604030504040204" pitchFamily="34" charset="0"/>
                <a:cs typeface="Tahoma" panose="020B0604030504040204" pitchFamily="34" charset="0"/>
              </a:rPr>
              <a:t>SRA attivata solo come Azione 1 – Uso sostenibile dei nutrienti</a:t>
            </a:r>
          </a:p>
        </p:txBody>
      </p:sp>
      <p:sp>
        <p:nvSpPr>
          <p:cNvPr id="4" name="Rettangolo 3">
            <a:extLst>
              <a:ext uri="{FF2B5EF4-FFF2-40B4-BE49-F238E27FC236}">
                <a16:creationId xmlns:a16="http://schemas.microsoft.com/office/drawing/2014/main" id="{6AC794B6-D827-CE18-A7CE-8E9F920B3E80}"/>
              </a:ext>
            </a:extLst>
          </p:cNvPr>
          <p:cNvSpPr/>
          <p:nvPr/>
        </p:nvSpPr>
        <p:spPr>
          <a:xfrm>
            <a:off x="432000" y="755999"/>
            <a:ext cx="8280000" cy="38520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bg1"/>
              </a:solidFill>
            </a:endParaRPr>
          </a:p>
        </p:txBody>
      </p:sp>
      <p:sp>
        <p:nvSpPr>
          <p:cNvPr id="8" name="Triangolo rettangolo 7">
            <a:extLst>
              <a:ext uri="{FF2B5EF4-FFF2-40B4-BE49-F238E27FC236}">
                <a16:creationId xmlns:a16="http://schemas.microsoft.com/office/drawing/2014/main" id="{A728725D-84E8-17FB-778A-3FA98FA68E87}"/>
              </a:ext>
            </a:extLst>
          </p:cNvPr>
          <p:cNvSpPr/>
          <p:nvPr/>
        </p:nvSpPr>
        <p:spPr>
          <a:xfrm rot="10800000">
            <a:off x="8424000" y="1949"/>
            <a:ext cx="720000" cy="720000"/>
          </a:xfrm>
          <a:prstGeom prst="rtTriangle">
            <a:avLst/>
          </a:prstGeom>
          <a:solidFill>
            <a:schemeClr val="accent3">
              <a:lumMod val="40000"/>
              <a:lumOff val="60000"/>
            </a:schemeClr>
          </a:solidFill>
          <a:ln w="12700"/>
        </p:spPr>
        <p:style>
          <a:lnRef idx="3">
            <a:schemeClr val="lt1"/>
          </a:lnRef>
          <a:fillRef idx="1">
            <a:schemeClr val="accent3"/>
          </a:fillRef>
          <a:effectRef idx="1">
            <a:schemeClr val="accent3"/>
          </a:effectRef>
          <a:fontRef idx="minor">
            <a:schemeClr val="lt1"/>
          </a:fontRef>
        </p:style>
        <p:txBody>
          <a:bodyPr vert="wordArtVert" rtlCol="0" anchor="ctr"/>
          <a:lstStyle/>
          <a:p>
            <a:pPr defTabSz="0"/>
            <a:endParaRPr lang="it-IT" sz="1200" b="1" dirty="0">
              <a:solidFill>
                <a:schemeClr val="tx1"/>
              </a:solidFill>
            </a:endParaRPr>
          </a:p>
        </p:txBody>
      </p:sp>
      <p:sp>
        <p:nvSpPr>
          <p:cNvPr id="9" name="CasellaDiTesto 8">
            <a:extLst>
              <a:ext uri="{FF2B5EF4-FFF2-40B4-BE49-F238E27FC236}">
                <a16:creationId xmlns:a16="http://schemas.microsoft.com/office/drawing/2014/main" id="{C69F2DCE-B81B-1336-3705-335F592BA4A6}"/>
              </a:ext>
            </a:extLst>
          </p:cNvPr>
          <p:cNvSpPr txBox="1"/>
          <p:nvPr/>
        </p:nvSpPr>
        <p:spPr>
          <a:xfrm rot="2657238">
            <a:off x="8572469" y="79374"/>
            <a:ext cx="622735" cy="369332"/>
          </a:xfrm>
          <a:prstGeom prst="rect">
            <a:avLst/>
          </a:prstGeom>
          <a:noFill/>
        </p:spPr>
        <p:txBody>
          <a:bodyPr wrap="none" rtlCol="0">
            <a:spAutoFit/>
          </a:bodyPr>
          <a:lstStyle/>
          <a:p>
            <a:r>
              <a:rPr lang="it-IT" b="1" dirty="0">
                <a:ln w="12700">
                  <a:solidFill>
                    <a:srgbClr val="297A38"/>
                  </a:solidFill>
                  <a:prstDash val="solid"/>
                </a:ln>
                <a:solidFill>
                  <a:srgbClr val="92D050"/>
                </a:solidFill>
              </a:rPr>
              <a:t>New</a:t>
            </a:r>
            <a:endParaRPr lang="it-IT" dirty="0">
              <a:ln w="12700">
                <a:solidFill>
                  <a:srgbClr val="297A38"/>
                </a:solidFill>
                <a:prstDash val="solid"/>
              </a:ln>
              <a:solidFill>
                <a:srgbClr val="92D050"/>
              </a:solidFill>
            </a:endParaRPr>
          </a:p>
        </p:txBody>
      </p:sp>
      <p:sp>
        <p:nvSpPr>
          <p:cNvPr id="3" name="Triangolo rettangolo 2">
            <a:extLst>
              <a:ext uri="{FF2B5EF4-FFF2-40B4-BE49-F238E27FC236}">
                <a16:creationId xmlns:a16="http://schemas.microsoft.com/office/drawing/2014/main" id="{2BD4B16D-56CF-D27E-F45E-6730FBD08CAC}"/>
              </a:ext>
            </a:extLst>
          </p:cNvPr>
          <p:cNvSpPr/>
          <p:nvPr/>
        </p:nvSpPr>
        <p:spPr>
          <a:xfrm rot="10800000">
            <a:off x="8399780" y="1949"/>
            <a:ext cx="720000" cy="720000"/>
          </a:xfrm>
          <a:prstGeom prst="rtTriangle">
            <a:avLst/>
          </a:prstGeom>
          <a:solidFill>
            <a:schemeClr val="accent3">
              <a:lumMod val="40000"/>
              <a:lumOff val="60000"/>
            </a:schemeClr>
          </a:solidFill>
          <a:ln w="12700"/>
        </p:spPr>
        <p:style>
          <a:lnRef idx="3">
            <a:schemeClr val="lt1"/>
          </a:lnRef>
          <a:fillRef idx="1">
            <a:schemeClr val="accent3"/>
          </a:fillRef>
          <a:effectRef idx="1">
            <a:schemeClr val="accent3"/>
          </a:effectRef>
          <a:fontRef idx="minor">
            <a:schemeClr val="lt1"/>
          </a:fontRef>
        </p:style>
        <p:txBody>
          <a:bodyPr vert="wordArtVert" rtlCol="0" anchor="ctr"/>
          <a:lstStyle/>
          <a:p>
            <a:pPr defTabSz="0"/>
            <a:endParaRPr lang="it-IT" sz="1200" b="1" dirty="0">
              <a:solidFill>
                <a:schemeClr val="tx1"/>
              </a:solidFill>
            </a:endParaRPr>
          </a:p>
        </p:txBody>
      </p:sp>
      <p:sp>
        <p:nvSpPr>
          <p:cNvPr id="6" name="CasellaDiTesto 5">
            <a:extLst>
              <a:ext uri="{FF2B5EF4-FFF2-40B4-BE49-F238E27FC236}">
                <a16:creationId xmlns:a16="http://schemas.microsoft.com/office/drawing/2014/main" id="{2B0858E1-4350-A9AE-CFC2-7104C61F99E6}"/>
              </a:ext>
            </a:extLst>
          </p:cNvPr>
          <p:cNvSpPr txBox="1"/>
          <p:nvPr/>
        </p:nvSpPr>
        <p:spPr>
          <a:xfrm rot="2657238">
            <a:off x="8548249" y="79374"/>
            <a:ext cx="622735" cy="369332"/>
          </a:xfrm>
          <a:prstGeom prst="rect">
            <a:avLst/>
          </a:prstGeom>
          <a:noFill/>
        </p:spPr>
        <p:txBody>
          <a:bodyPr wrap="none" rtlCol="0">
            <a:spAutoFit/>
          </a:bodyPr>
          <a:lstStyle/>
          <a:p>
            <a:r>
              <a:rPr lang="it-IT" b="1" dirty="0">
                <a:ln w="12700">
                  <a:solidFill>
                    <a:srgbClr val="297A38"/>
                  </a:solidFill>
                  <a:prstDash val="solid"/>
                </a:ln>
                <a:solidFill>
                  <a:srgbClr val="92D050"/>
                </a:solidFill>
              </a:rPr>
              <a:t>New</a:t>
            </a:r>
            <a:endParaRPr lang="it-IT" dirty="0">
              <a:ln w="12700">
                <a:solidFill>
                  <a:srgbClr val="297A38"/>
                </a:solidFill>
                <a:prstDash val="solid"/>
              </a:ln>
              <a:solidFill>
                <a:srgbClr val="92D050"/>
              </a:solidFill>
            </a:endParaRPr>
          </a:p>
        </p:txBody>
      </p:sp>
    </p:spTree>
    <p:extLst>
      <p:ext uri="{BB962C8B-B14F-4D97-AF65-F5344CB8AC3E}">
        <p14:creationId xmlns:p14="http://schemas.microsoft.com/office/powerpoint/2010/main" val="1527666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0" y="147600"/>
            <a:ext cx="9144000" cy="369332"/>
          </a:xfrm>
          <a:prstGeom prst="rect">
            <a:avLst/>
          </a:prstGeom>
        </p:spPr>
        <p:txBody>
          <a:bodyPr vert="horz" wrap="square" lIns="0" tIns="0" rIns="0" bIns="0" rtlCol="0" anchor="t">
            <a:spAutoFit/>
          </a:bodyPr>
          <a:lstStyle/>
          <a:p>
            <a:pPr algn="ctr"/>
            <a:r>
              <a:rPr lang="it-IT" sz="2400" dirty="0">
                <a:solidFill>
                  <a:srgbClr val="297A38"/>
                </a:solidFill>
                <a:latin typeface="Tahoma"/>
                <a:ea typeface="Tahoma"/>
                <a:cs typeface="Tahoma"/>
              </a:rPr>
              <a:t>I 12 interventi a superficie/capo attivati in Lombardia</a:t>
            </a:r>
            <a:endParaRPr lang="it-IT" sz="2400" b="0" dirty="0">
              <a:solidFill>
                <a:srgbClr val="297A38"/>
              </a:solidFill>
              <a:latin typeface="Tahoma" panose="020B0604030504040204" pitchFamily="34" charset="0"/>
              <a:ea typeface="Tahoma" panose="020B0604030504040204" pitchFamily="34" charset="0"/>
              <a:cs typeface="Tahoma" panose="020B0604030504040204" pitchFamily="34" charset="0"/>
            </a:endParaRPr>
          </a:p>
        </p:txBody>
      </p:sp>
      <p:graphicFrame>
        <p:nvGraphicFramePr>
          <p:cNvPr id="6" name="Tabella 6">
            <a:extLst>
              <a:ext uri="{FF2B5EF4-FFF2-40B4-BE49-F238E27FC236}">
                <a16:creationId xmlns:a16="http://schemas.microsoft.com/office/drawing/2014/main" id="{F435C695-35C1-9445-B8C9-D0FA41C53638}"/>
              </a:ext>
            </a:extLst>
          </p:cNvPr>
          <p:cNvGraphicFramePr>
            <a:graphicFrameLocks noGrp="1"/>
          </p:cNvGraphicFramePr>
          <p:nvPr>
            <p:extLst>
              <p:ext uri="{D42A27DB-BD31-4B8C-83A1-F6EECF244321}">
                <p14:modId xmlns:p14="http://schemas.microsoft.com/office/powerpoint/2010/main" val="1071718519"/>
              </p:ext>
            </p:extLst>
          </p:nvPr>
        </p:nvGraphicFramePr>
        <p:xfrm>
          <a:off x="431999" y="577199"/>
          <a:ext cx="8280001" cy="3526800"/>
        </p:xfrm>
        <a:graphic>
          <a:graphicData uri="http://schemas.openxmlformats.org/drawingml/2006/table">
            <a:tbl>
              <a:tblPr firstRow="1" bandRow="1">
                <a:tableStyleId>{6E25E649-3F16-4E02-A733-19D2CDBF48F0}</a:tableStyleId>
              </a:tblPr>
              <a:tblGrid>
                <a:gridCol w="2860364">
                  <a:extLst>
                    <a:ext uri="{9D8B030D-6E8A-4147-A177-3AD203B41FA5}">
                      <a16:colId xmlns:a16="http://schemas.microsoft.com/office/drawing/2014/main" val="376484155"/>
                    </a:ext>
                  </a:extLst>
                </a:gridCol>
                <a:gridCol w="1354909">
                  <a:extLst>
                    <a:ext uri="{9D8B030D-6E8A-4147-A177-3AD203B41FA5}">
                      <a16:colId xmlns:a16="http://schemas.microsoft.com/office/drawing/2014/main" val="3184729425"/>
                    </a:ext>
                  </a:extLst>
                </a:gridCol>
                <a:gridCol w="1354909">
                  <a:extLst>
                    <a:ext uri="{9D8B030D-6E8A-4147-A177-3AD203B41FA5}">
                      <a16:colId xmlns:a16="http://schemas.microsoft.com/office/drawing/2014/main" val="3718322193"/>
                    </a:ext>
                  </a:extLst>
                </a:gridCol>
                <a:gridCol w="1354909">
                  <a:extLst>
                    <a:ext uri="{9D8B030D-6E8A-4147-A177-3AD203B41FA5}">
                      <a16:colId xmlns:a16="http://schemas.microsoft.com/office/drawing/2014/main" val="1560138658"/>
                    </a:ext>
                  </a:extLst>
                </a:gridCol>
                <a:gridCol w="338727">
                  <a:extLst>
                    <a:ext uri="{9D8B030D-6E8A-4147-A177-3AD203B41FA5}">
                      <a16:colId xmlns:a16="http://schemas.microsoft.com/office/drawing/2014/main" val="2058173715"/>
                    </a:ext>
                  </a:extLst>
                </a:gridCol>
                <a:gridCol w="338728">
                  <a:extLst>
                    <a:ext uri="{9D8B030D-6E8A-4147-A177-3AD203B41FA5}">
                      <a16:colId xmlns:a16="http://schemas.microsoft.com/office/drawing/2014/main" val="1288304405"/>
                    </a:ext>
                  </a:extLst>
                </a:gridCol>
                <a:gridCol w="338728">
                  <a:extLst>
                    <a:ext uri="{9D8B030D-6E8A-4147-A177-3AD203B41FA5}">
                      <a16:colId xmlns:a16="http://schemas.microsoft.com/office/drawing/2014/main" val="434565569"/>
                    </a:ext>
                  </a:extLst>
                </a:gridCol>
                <a:gridCol w="338727">
                  <a:extLst>
                    <a:ext uri="{9D8B030D-6E8A-4147-A177-3AD203B41FA5}">
                      <a16:colId xmlns:a16="http://schemas.microsoft.com/office/drawing/2014/main" val="868396712"/>
                    </a:ext>
                  </a:extLst>
                </a:gridCol>
              </a:tblGrid>
              <a:tr h="0">
                <a:tc>
                  <a:txBody>
                    <a:bodyPr/>
                    <a:lstStyle/>
                    <a:p>
                      <a:pPr algn="ctr">
                        <a:spcAft>
                          <a:spcPts val="0"/>
                        </a:spcAft>
                      </a:pPr>
                      <a:r>
                        <a:rPr lang="it-IT" sz="1000" u="none" noProof="0" dirty="0">
                          <a:latin typeface="Tahoma" panose="020B0604030504040204" pitchFamily="34" charset="0"/>
                          <a:ea typeface="Tahoma" panose="020B0604030504040204" pitchFamily="34" charset="0"/>
                          <a:cs typeface="Tahoma" panose="020B0604030504040204" pitchFamily="34" charset="0"/>
                        </a:rPr>
                        <a:t>Interventi</a:t>
                      </a:r>
                    </a:p>
                  </a:txBody>
                  <a:tcPr marL="36000" marR="36000" marT="36000" marB="36000" anchor="ctr">
                    <a:lnR w="12700" cap="flat" cmpd="sng" algn="ctr">
                      <a:solidFill>
                        <a:schemeClr val="tx1"/>
                      </a:solidFill>
                      <a:prstDash val="solid"/>
                      <a:round/>
                      <a:headEnd type="none" w="med" len="med"/>
                      <a:tailEnd type="none" w="med" len="med"/>
                    </a:lnR>
                    <a:solidFill>
                      <a:srgbClr val="297A38"/>
                    </a:solidFill>
                  </a:tcPr>
                </a:tc>
                <a:tc>
                  <a:txBody>
                    <a:bodyPr/>
                    <a:lstStyle/>
                    <a:p>
                      <a:pPr algn="ctr">
                        <a:spcAft>
                          <a:spcPts val="0"/>
                        </a:spcAft>
                      </a:pPr>
                      <a:r>
                        <a:rPr lang="it-IT" sz="1000" u="none" noProof="0" dirty="0">
                          <a:latin typeface="Tahoma" panose="020B0604030504040204" pitchFamily="34" charset="0"/>
                          <a:ea typeface="Tahoma" panose="020B0604030504040204" pitchFamily="34" charset="0"/>
                          <a:cs typeface="Tahoma" panose="020B0604030504040204" pitchFamily="34" charset="0"/>
                        </a:rPr>
                        <a:t>Anno 1° bando</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97A38"/>
                    </a:solidFill>
                  </a:tcPr>
                </a:tc>
                <a:tc>
                  <a:txBody>
                    <a:bodyPr/>
                    <a:lstStyle/>
                    <a:p>
                      <a:pPr algn="ctr">
                        <a:spcAft>
                          <a:spcPts val="0"/>
                        </a:spcAft>
                      </a:pPr>
                      <a:r>
                        <a:rPr lang="it-IT" sz="1000" u="none" noProof="0" dirty="0">
                          <a:latin typeface="Tahoma" panose="020B0604030504040204" pitchFamily="34" charset="0"/>
                          <a:ea typeface="Tahoma" panose="020B0604030504040204" pitchFamily="34" charset="0"/>
                          <a:cs typeface="Tahoma" panose="020B0604030504040204" pitchFamily="34" charset="0"/>
                        </a:rPr>
                        <a:t>Durata impegni </a:t>
                      </a:r>
                    </a:p>
                    <a:p>
                      <a:pPr algn="ctr">
                        <a:spcAft>
                          <a:spcPts val="0"/>
                        </a:spcAft>
                      </a:pPr>
                      <a:r>
                        <a:rPr lang="it-IT" sz="1000" b="1" u="none" noProof="0" dirty="0">
                          <a:solidFill>
                            <a:schemeClr val="bg1"/>
                          </a:solidFill>
                          <a:latin typeface="Tahoma" panose="020B0604030504040204" pitchFamily="34" charset="0"/>
                          <a:ea typeface="Tahoma" panose="020B0604030504040204" pitchFamily="34" charset="0"/>
                          <a:cs typeface="Tahoma" panose="020B0604030504040204" pitchFamily="34" charset="0"/>
                        </a:rPr>
                        <a:t>(anni solari)</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97A38"/>
                    </a:solidFill>
                  </a:tcPr>
                </a:tc>
                <a:tc>
                  <a:txBody>
                    <a:bodyPr/>
                    <a:lstStyle/>
                    <a:p>
                      <a:pPr algn="ctr">
                        <a:spcAft>
                          <a:spcPts val="0"/>
                        </a:spcAft>
                      </a:pPr>
                      <a:r>
                        <a:rPr lang="it-IT" sz="1000" u="none" noProof="0" dirty="0">
                          <a:latin typeface="Tahoma" panose="020B0604030504040204" pitchFamily="34" charset="0"/>
                          <a:ea typeface="Tahoma" panose="020B0604030504040204" pitchFamily="34" charset="0"/>
                          <a:cs typeface="Tahoma" panose="020B0604030504040204" pitchFamily="34" charset="0"/>
                        </a:rPr>
                        <a:t>Appezzamenti</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solidFill>
                      <a:srgbClr val="297A38"/>
                    </a:solidFill>
                  </a:tcPr>
                </a:tc>
                <a:tc gridSpan="4">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u="none" noProof="0" dirty="0">
                          <a:latin typeface="Tahoma" panose="020B0604030504040204" pitchFamily="34" charset="0"/>
                          <a:ea typeface="Tahoma" panose="020B0604030504040204" pitchFamily="34" charset="0"/>
                          <a:cs typeface="Tahoma" panose="020B0604030504040204" pitchFamily="34" charset="0"/>
                        </a:rPr>
                        <a:t>Obiettivi specifici (PSP)</a:t>
                      </a:r>
                    </a:p>
                  </a:txBody>
                  <a:tcPr marL="36000" marR="36000" marT="36000" marB="36000" anchor="ctr">
                    <a:lnL w="12700" cap="flat" cmpd="sng" algn="ctr">
                      <a:solidFill>
                        <a:schemeClr val="tx1"/>
                      </a:solidFill>
                      <a:prstDash val="solid"/>
                      <a:round/>
                      <a:headEnd type="none" w="med" len="med"/>
                      <a:tailEnd type="none" w="med" len="med"/>
                    </a:lnL>
                    <a:solidFill>
                      <a:srgbClr val="297A38"/>
                    </a:solidFill>
                  </a:tcPr>
                </a:tc>
                <a:tc hMerge="1">
                  <a:txBody>
                    <a:bodyPr/>
                    <a:lstStyle/>
                    <a:p>
                      <a:endParaRPr lang="it-IT"/>
                    </a:p>
                  </a:txBody>
                  <a:tcPr/>
                </a:tc>
                <a:tc hMerge="1">
                  <a:txBody>
                    <a:bodyPr/>
                    <a:lstStyle/>
                    <a:p>
                      <a:endParaRPr lang="it-IT"/>
                    </a:p>
                  </a:txBody>
                  <a:tcPr/>
                </a:tc>
                <a:tc hMerge="1">
                  <a:txBody>
                    <a:bodyPr/>
                    <a:lstStyle/>
                    <a:p>
                      <a:endParaRPr lang="it-IT"/>
                    </a:p>
                  </a:txBody>
                  <a:tcPr/>
                </a:tc>
                <a:extLst>
                  <a:ext uri="{0D108BD9-81ED-4DB2-BD59-A6C34878D82A}">
                    <a16:rowId xmlns:a16="http://schemas.microsoft.com/office/drawing/2014/main" val="2303151774"/>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SRA01</a:t>
                      </a:r>
                      <a:r>
                        <a:rPr lang="it-IT" sz="1000" b="0"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 Produzione integrata</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accent6">
                              <a:lumMod val="75000"/>
                            </a:schemeClr>
                          </a:solidFill>
                          <a:latin typeface="Tahoma" panose="020B0604030504040204" pitchFamily="34" charset="0"/>
                          <a:ea typeface="Tahoma" panose="020B0604030504040204" pitchFamily="34" charset="0"/>
                          <a:cs typeface="Tahoma" panose="020B0604030504040204" pitchFamily="34" charset="0"/>
                        </a:rPr>
                        <a:t>2024</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5</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a:solidFill>
                            <a:schemeClr val="tx1"/>
                          </a:solidFill>
                          <a:latin typeface="Tahoma" panose="020B0604030504040204" pitchFamily="34" charset="0"/>
                          <a:ea typeface="Tahoma" panose="020B0604030504040204" pitchFamily="34" charset="0"/>
                          <a:cs typeface="Tahoma" panose="020B0604030504040204" pitchFamily="34" charset="0"/>
                        </a:rPr>
                        <a:t>Fissi</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4</a:t>
                      </a:r>
                    </a:p>
                  </a:txBody>
                  <a:tcPr marL="36000" marR="36000" marT="36000" marB="36000" anchor="ctr">
                    <a:lnL w="12700" cap="flat" cmpd="sng" algn="ctr">
                      <a:solidFill>
                        <a:schemeClr val="tx1"/>
                      </a:solidFill>
                      <a:prstDash val="solid"/>
                      <a:round/>
                      <a:headEnd type="none" w="med" len="med"/>
                      <a:tailEnd type="none" w="med" len="med"/>
                    </a:lnL>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5</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tc>
                <a:extLst>
                  <a:ext uri="{0D108BD9-81ED-4DB2-BD59-A6C34878D82A}">
                    <a16:rowId xmlns:a16="http://schemas.microsoft.com/office/drawing/2014/main" val="1293996963"/>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SRA03 </a:t>
                      </a: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Tecniche lavorazione ridotta dei suoli</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rgbClr val="297A38"/>
                          </a:solidFill>
                          <a:latin typeface="Tahoma" panose="020B0604030504040204" pitchFamily="34" charset="0"/>
                          <a:ea typeface="Tahoma" panose="020B0604030504040204" pitchFamily="34" charset="0"/>
                          <a:cs typeface="Tahoma" panose="020B0604030504040204" pitchFamily="34" charset="0"/>
                        </a:rPr>
                        <a:t>2023</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5</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a:solidFill>
                            <a:schemeClr val="tx1"/>
                          </a:solidFill>
                          <a:latin typeface="Tahoma" panose="020B0604030504040204" pitchFamily="34" charset="0"/>
                          <a:ea typeface="Tahoma" panose="020B0604030504040204" pitchFamily="34" charset="0"/>
                          <a:cs typeface="Tahoma" panose="020B0604030504040204" pitchFamily="34" charset="0"/>
                        </a:rPr>
                        <a:t>Fissi</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4</a:t>
                      </a:r>
                    </a:p>
                  </a:txBody>
                  <a:tcPr marL="36000" marR="36000" marT="36000" marB="36000" anchor="ctr">
                    <a:lnL w="12700" cap="flat" cmpd="sng" algn="ctr">
                      <a:solidFill>
                        <a:schemeClr val="tx1"/>
                      </a:solidFill>
                      <a:prstDash val="solid"/>
                      <a:round/>
                      <a:headEnd type="none" w="med" len="med"/>
                      <a:tailEnd type="none" w="med" len="med"/>
                    </a:lnL>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5</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tc>
                <a:extLst>
                  <a:ext uri="{0D108BD9-81ED-4DB2-BD59-A6C34878D82A}">
                    <a16:rowId xmlns:a16="http://schemas.microsoft.com/office/drawing/2014/main" val="642030726"/>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SRA06</a:t>
                      </a: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 Cover </a:t>
                      </a:r>
                      <a:r>
                        <a:rPr lang="it-IT" sz="1000" b="0" noProof="0" dirty="0" err="1">
                          <a:solidFill>
                            <a:schemeClr val="tx1"/>
                          </a:solidFill>
                          <a:latin typeface="Tahoma" panose="020B0604030504040204" pitchFamily="34" charset="0"/>
                          <a:ea typeface="Tahoma" panose="020B0604030504040204" pitchFamily="34" charset="0"/>
                          <a:cs typeface="Tahoma" panose="020B0604030504040204" pitchFamily="34" charset="0"/>
                        </a:rPr>
                        <a:t>crops</a:t>
                      </a:r>
                      <a:endPar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rgbClr val="297A38"/>
                          </a:solidFill>
                          <a:latin typeface="Tahoma" panose="020B0604030504040204" pitchFamily="34" charset="0"/>
                          <a:ea typeface="Tahoma" panose="020B0604030504040204" pitchFamily="34" charset="0"/>
                          <a:cs typeface="Tahoma" panose="020B0604030504040204" pitchFamily="34" charset="0"/>
                        </a:rPr>
                        <a:t>2023</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5</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rgbClr val="00B0F0"/>
                          </a:solidFill>
                          <a:latin typeface="Tahoma" panose="020B0604030504040204" pitchFamily="34" charset="0"/>
                          <a:ea typeface="Tahoma" panose="020B0604030504040204" pitchFamily="34" charset="0"/>
                          <a:cs typeface="Tahoma" panose="020B0604030504040204" pitchFamily="34" charset="0"/>
                        </a:rPr>
                        <a:t>Variabili</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4</a:t>
                      </a:r>
                    </a:p>
                  </a:txBody>
                  <a:tcPr marL="36000" marR="36000" marT="36000" marB="36000" anchor="ctr">
                    <a:lnL w="12700" cap="flat" cmpd="sng" algn="ctr">
                      <a:solidFill>
                        <a:schemeClr val="tx1"/>
                      </a:solidFill>
                      <a:prstDash val="solid"/>
                      <a:round/>
                      <a:headEnd type="none" w="med" len="med"/>
                      <a:tailEnd type="none" w="med" len="med"/>
                    </a:lnL>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5</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tc>
                <a:extLst>
                  <a:ext uri="{0D108BD9-81ED-4DB2-BD59-A6C34878D82A}">
                    <a16:rowId xmlns:a16="http://schemas.microsoft.com/office/drawing/2014/main" val="2824123246"/>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SRA08</a:t>
                      </a:r>
                      <a:r>
                        <a:rPr lang="it-IT" sz="1000" b="0"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 G</a:t>
                      </a: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estione prati e pascoli permanenti</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rgbClr val="297A38"/>
                          </a:solidFill>
                          <a:latin typeface="Tahoma" panose="020B0604030504040204" pitchFamily="34" charset="0"/>
                          <a:ea typeface="Tahoma" panose="020B0604030504040204" pitchFamily="34" charset="0"/>
                          <a:cs typeface="Tahoma" panose="020B0604030504040204" pitchFamily="34" charset="0"/>
                        </a:rPr>
                        <a:t>2023</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5</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a:solidFill>
                            <a:schemeClr val="tx1"/>
                          </a:solidFill>
                          <a:latin typeface="Tahoma" panose="020B0604030504040204" pitchFamily="34" charset="0"/>
                          <a:ea typeface="Tahoma" panose="020B0604030504040204" pitchFamily="34" charset="0"/>
                          <a:cs typeface="Tahoma" panose="020B0604030504040204" pitchFamily="34" charset="0"/>
                        </a:rPr>
                        <a:t>Fissi</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4</a:t>
                      </a:r>
                    </a:p>
                  </a:txBody>
                  <a:tcPr marL="36000" marR="36000" marT="36000" marB="36000" anchor="ctr">
                    <a:lnL w="12700" cap="flat" cmpd="sng" algn="ctr">
                      <a:solidFill>
                        <a:schemeClr val="tx1"/>
                      </a:solidFill>
                      <a:prstDash val="solid"/>
                      <a:round/>
                      <a:headEnd type="none" w="med" len="med"/>
                      <a:tailEnd type="none" w="med" len="med"/>
                    </a:lnL>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5</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6</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tc>
                <a:extLst>
                  <a:ext uri="{0D108BD9-81ED-4DB2-BD59-A6C34878D82A}">
                    <a16:rowId xmlns:a16="http://schemas.microsoft.com/office/drawing/2014/main" val="3304191782"/>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SRA10</a:t>
                      </a:r>
                      <a:r>
                        <a:rPr lang="it-IT" sz="1000" b="0"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 Gestione attiva infrastrutture ecologiche</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accent6">
                              <a:lumMod val="75000"/>
                            </a:schemeClr>
                          </a:solidFill>
                          <a:latin typeface="Tahoma" panose="020B0604030504040204" pitchFamily="34" charset="0"/>
                          <a:ea typeface="Tahoma" panose="020B0604030504040204" pitchFamily="34" charset="0"/>
                          <a:cs typeface="Tahoma" panose="020B0604030504040204" pitchFamily="34" charset="0"/>
                        </a:rPr>
                        <a:t>2024</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1" noProof="0" dirty="0">
                          <a:solidFill>
                            <a:srgbClr val="C00000"/>
                          </a:solidFill>
                          <a:latin typeface="Tahoma" panose="020B0604030504040204" pitchFamily="34" charset="0"/>
                          <a:ea typeface="Tahoma" panose="020B0604030504040204" pitchFamily="34" charset="0"/>
                          <a:cs typeface="Tahoma" panose="020B0604030504040204" pitchFamily="34" charset="0"/>
                        </a:rPr>
                        <a:t>5 (*)</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Fissi</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4</a:t>
                      </a:r>
                    </a:p>
                  </a:txBody>
                  <a:tcPr marL="36000" marR="36000" marT="36000" marB="36000" anchor="ctr">
                    <a:lnL w="12700" cap="flat" cmpd="sng" algn="ctr">
                      <a:solidFill>
                        <a:schemeClr val="tx1"/>
                      </a:solidFill>
                      <a:prstDash val="solid"/>
                      <a:round/>
                      <a:headEnd type="none" w="med" len="med"/>
                      <a:tailEnd type="none" w="med" len="med"/>
                    </a:lnL>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5</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6</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tc>
                <a:extLst>
                  <a:ext uri="{0D108BD9-81ED-4DB2-BD59-A6C34878D82A}">
                    <a16:rowId xmlns:a16="http://schemas.microsoft.com/office/drawing/2014/main" val="2722274553"/>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SRA14 </a:t>
                      </a:r>
                      <a:r>
                        <a:rPr lang="it-IT" sz="1000" b="0"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Allevatori custodi </a:t>
                      </a:r>
                      <a:r>
                        <a:rPr lang="it-IT" sz="1000" b="0" noProof="0" dirty="0" err="1">
                          <a:solidFill>
                            <a:schemeClr val="tx1"/>
                          </a:solidFill>
                          <a:effectLst/>
                          <a:latin typeface="Tahoma" panose="020B0604030504040204" pitchFamily="34" charset="0"/>
                          <a:ea typeface="Tahoma" panose="020B0604030504040204" pitchFamily="34" charset="0"/>
                          <a:cs typeface="Tahoma" panose="020B0604030504040204" pitchFamily="34" charset="0"/>
                        </a:rPr>
                        <a:t>agrobiodiversità</a:t>
                      </a:r>
                      <a:endParaRPr lang="it-IT" sz="1000" b="0" noProof="0" dirty="0">
                        <a:solidFill>
                          <a:schemeClr val="tx1"/>
                        </a:solidFill>
                        <a:effectLst/>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rgbClr val="297A38"/>
                          </a:solidFill>
                          <a:latin typeface="Tahoma" panose="020B0604030504040204" pitchFamily="34" charset="0"/>
                          <a:ea typeface="Tahoma" panose="020B0604030504040204" pitchFamily="34" charset="0"/>
                          <a:cs typeface="Tahoma" panose="020B0604030504040204" pitchFamily="34" charset="0"/>
                        </a:rPr>
                        <a:t>2023</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5</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6</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tc>
                <a:extLst>
                  <a:ext uri="{0D108BD9-81ED-4DB2-BD59-A6C34878D82A}">
                    <a16:rowId xmlns:a16="http://schemas.microsoft.com/office/drawing/2014/main" val="396466908"/>
                  </a:ext>
                </a:extLst>
              </a:tr>
              <a:tr h="98867">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SRA19</a:t>
                      </a:r>
                      <a:r>
                        <a:rPr lang="it-IT" sz="1000" b="0"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 Riduzione impiego fitofarmaci</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1" noProof="0" dirty="0">
                          <a:solidFill>
                            <a:schemeClr val="accent6">
                              <a:lumMod val="75000"/>
                            </a:schemeClr>
                          </a:solidFill>
                          <a:latin typeface="Tahoma" panose="020B0604030504040204" pitchFamily="34" charset="0"/>
                          <a:ea typeface="Tahoma" panose="020B0604030504040204" pitchFamily="34" charset="0"/>
                          <a:cs typeface="Tahoma" panose="020B0604030504040204" pitchFamily="34" charset="0"/>
                        </a:rPr>
                        <a:t>2024</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5</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rgbClr val="00B0F0"/>
                          </a:solidFill>
                          <a:latin typeface="Tahoma" panose="020B0604030504040204" pitchFamily="34" charset="0"/>
                          <a:ea typeface="Tahoma" panose="020B0604030504040204" pitchFamily="34" charset="0"/>
                          <a:cs typeface="Tahoma" panose="020B0604030504040204" pitchFamily="34" charset="0"/>
                        </a:rPr>
                        <a:t>Variabili</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5</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6</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9</a:t>
                      </a:r>
                    </a:p>
                  </a:txBody>
                  <a:tcPr marL="36000" marR="36000" marT="36000" marB="36000" anchor="ctr"/>
                </a:tc>
                <a:extLst>
                  <a:ext uri="{0D108BD9-81ED-4DB2-BD59-A6C34878D82A}">
                    <a16:rowId xmlns:a16="http://schemas.microsoft.com/office/drawing/2014/main" val="256097880"/>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SRA20</a:t>
                      </a:r>
                      <a:r>
                        <a:rPr lang="it-IT" sz="1000" b="0"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 Impegni specifici uso sostenibile dei nutrienti</a:t>
                      </a:r>
                      <a:endPar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accent6">
                              <a:lumMod val="75000"/>
                            </a:schemeClr>
                          </a:solidFill>
                          <a:latin typeface="Tahoma" panose="020B0604030504040204" pitchFamily="34" charset="0"/>
                          <a:ea typeface="Tahoma" panose="020B0604030504040204" pitchFamily="34" charset="0"/>
                          <a:cs typeface="Tahoma" panose="020B0604030504040204" pitchFamily="34" charset="0"/>
                        </a:rPr>
                        <a:t>2024</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5</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rgbClr val="00B0F0"/>
                          </a:solidFill>
                          <a:latin typeface="Tahoma" panose="020B0604030504040204" pitchFamily="34" charset="0"/>
                          <a:ea typeface="Tahoma" panose="020B0604030504040204" pitchFamily="34" charset="0"/>
                          <a:cs typeface="Tahoma" panose="020B0604030504040204" pitchFamily="34" charset="0"/>
                        </a:rPr>
                        <a:t>Variabili</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5</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tc>
                <a:extLst>
                  <a:ext uri="{0D108BD9-81ED-4DB2-BD59-A6C34878D82A}">
                    <a16:rowId xmlns:a16="http://schemas.microsoft.com/office/drawing/2014/main" val="1769550493"/>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SRA22</a:t>
                      </a:r>
                      <a:r>
                        <a:rPr lang="it-IT" sz="1000" b="0"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 I</a:t>
                      </a: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mpegni specifici risaie</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rgbClr val="297A38"/>
                          </a:solidFill>
                          <a:latin typeface="Tahoma" panose="020B0604030504040204" pitchFamily="34" charset="0"/>
                          <a:ea typeface="Tahoma" panose="020B0604030504040204" pitchFamily="34" charset="0"/>
                          <a:cs typeface="Tahoma" panose="020B0604030504040204" pitchFamily="34" charset="0"/>
                        </a:rPr>
                        <a:t>2023 (Az. 1)</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5 </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rgbClr val="00B0F0"/>
                          </a:solidFill>
                          <a:latin typeface="Tahoma" panose="020B0604030504040204" pitchFamily="34" charset="0"/>
                          <a:ea typeface="Tahoma" panose="020B0604030504040204" pitchFamily="34" charset="0"/>
                          <a:cs typeface="Tahoma" panose="020B0604030504040204" pitchFamily="34" charset="0"/>
                        </a:rPr>
                        <a:t>Variabili</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6</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tc>
                <a:extLst>
                  <a:ext uri="{0D108BD9-81ED-4DB2-BD59-A6C34878D82A}">
                    <a16:rowId xmlns:a16="http://schemas.microsoft.com/office/drawing/2014/main" val="1091004806"/>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SRA28</a:t>
                      </a: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it-IT" sz="1000" b="0" dirty="0">
                          <a:solidFill>
                            <a:schemeClr val="tx1"/>
                          </a:solidFill>
                          <a:latin typeface="Tahoma" panose="020B0604030504040204" pitchFamily="34" charset="0"/>
                          <a:ea typeface="Tahoma" panose="020B0604030504040204" pitchFamily="34" charset="0"/>
                          <a:cs typeface="Tahoma" panose="020B0604030504040204" pitchFamily="34" charset="0"/>
                        </a:rPr>
                        <a:t>M</a:t>
                      </a:r>
                      <a:r>
                        <a:rPr lang="it-IT" sz="10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antenimento forestazione/imboschimento</a:t>
                      </a:r>
                      <a:endPar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rgbClr val="297A38"/>
                          </a:solidFill>
                          <a:latin typeface="Tahoma" panose="020B0604030504040204" pitchFamily="34" charset="0"/>
                          <a:ea typeface="Tahoma" panose="020B0604030504040204" pitchFamily="34" charset="0"/>
                          <a:cs typeface="Tahoma" panose="020B0604030504040204" pitchFamily="34" charset="0"/>
                        </a:rPr>
                        <a:t>2023</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rgbClr val="C00000"/>
                          </a:solidFill>
                          <a:latin typeface="Tahoma" panose="020B0604030504040204" pitchFamily="34" charset="0"/>
                          <a:ea typeface="Tahoma" panose="020B0604030504040204" pitchFamily="34" charset="0"/>
                          <a:cs typeface="Tahoma" panose="020B0604030504040204" pitchFamily="34" charset="0"/>
                        </a:rPr>
                        <a:t>5 (*) o 10 (*)</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Fissi </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4</a:t>
                      </a:r>
                    </a:p>
                  </a:txBody>
                  <a:tcPr marL="36000" marR="36000" marT="36000" marB="36000" anchor="ctr">
                    <a:lnL w="12700" cap="flat" cmpd="sng" algn="ctr">
                      <a:solidFill>
                        <a:schemeClr val="tx1"/>
                      </a:solidFill>
                      <a:prstDash val="solid"/>
                      <a:round/>
                      <a:headEnd type="none" w="med" len="med"/>
                      <a:tailEnd type="none" w="med" len="med"/>
                    </a:lnL>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5</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6</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tc>
                <a:extLst>
                  <a:ext uri="{0D108BD9-81ED-4DB2-BD59-A6C34878D82A}">
                    <a16:rowId xmlns:a16="http://schemas.microsoft.com/office/drawing/2014/main" val="2881404246"/>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SRA29</a:t>
                      </a:r>
                      <a:r>
                        <a:rPr lang="it-IT" sz="1000" b="0"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 P</a:t>
                      </a: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roduzione biologica</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1" noProof="0" dirty="0">
                          <a:solidFill>
                            <a:srgbClr val="297A38"/>
                          </a:solidFill>
                          <a:latin typeface="Tahoma" panose="020B0604030504040204" pitchFamily="34" charset="0"/>
                          <a:ea typeface="Tahoma" panose="020B0604030504040204" pitchFamily="34" charset="0"/>
                          <a:cs typeface="Tahoma" panose="020B0604030504040204" pitchFamily="34" charset="0"/>
                        </a:rPr>
                        <a:t>2023</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5 </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Fissi</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4</a:t>
                      </a:r>
                    </a:p>
                  </a:txBody>
                  <a:tcPr marL="36000" marR="36000" marT="36000" marB="36000" anchor="ctr">
                    <a:lnL w="12700" cap="flat" cmpd="sng" algn="ctr">
                      <a:solidFill>
                        <a:schemeClr val="tx1"/>
                      </a:solidFill>
                      <a:prstDash val="solid"/>
                      <a:round/>
                      <a:headEnd type="none" w="med" len="med"/>
                      <a:tailEnd type="none" w="med" len="med"/>
                    </a:lnL>
                  </a:tcP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5</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6</a:t>
                      </a:r>
                    </a:p>
                  </a:txBody>
                  <a:tcPr marL="36000" marR="36000" marT="36000" marB="36000" anchor="ctr"/>
                </a:tc>
                <a:tc>
                  <a:txBody>
                    <a:bodyPr/>
                    <a:lstStyle/>
                    <a:p>
                      <a:pPr algn="ctr">
                        <a:spcAft>
                          <a:spcPts val="0"/>
                        </a:spcAft>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9</a:t>
                      </a:r>
                    </a:p>
                  </a:txBody>
                  <a:tcPr marL="36000" marR="36000" marT="36000" marB="36000" anchor="ctr"/>
                </a:tc>
                <a:extLst>
                  <a:ext uri="{0D108BD9-81ED-4DB2-BD59-A6C34878D82A}">
                    <a16:rowId xmlns:a16="http://schemas.microsoft.com/office/drawing/2014/main" val="1554611056"/>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SRB01</a:t>
                      </a: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 Sostegno zone con svantaggi naturali montagna</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1" noProof="0" dirty="0">
                          <a:solidFill>
                            <a:srgbClr val="297A38"/>
                          </a:solidFill>
                          <a:latin typeface="Tahoma" panose="020B0604030504040204" pitchFamily="34" charset="0"/>
                          <a:ea typeface="Tahoma" panose="020B0604030504040204" pitchFamily="34" charset="0"/>
                          <a:cs typeface="Tahoma" panose="020B0604030504040204" pitchFamily="34" charset="0"/>
                        </a:rPr>
                        <a:t>2023</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1" noProof="0" dirty="0">
                          <a:solidFill>
                            <a:srgbClr val="FFC000"/>
                          </a:solidFill>
                          <a:latin typeface="Tahoma" panose="020B0604030504040204" pitchFamily="34" charset="0"/>
                          <a:ea typeface="Tahoma" panose="020B0604030504040204" pitchFamily="34" charset="0"/>
                          <a:cs typeface="Tahoma" panose="020B0604030504040204" pitchFamily="34" charset="0"/>
                        </a:rPr>
                        <a:t>1</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1</a:t>
                      </a:r>
                    </a:p>
                  </a:txBody>
                  <a:tcPr marL="36000" marR="36000" marT="36000" marB="36000" anchor="ctr">
                    <a:lnL w="12700" cap="flat" cmpd="sng" algn="ctr">
                      <a:solidFill>
                        <a:schemeClr val="tx1"/>
                      </a:solidFill>
                      <a:prstDash val="solid"/>
                      <a:round/>
                      <a:headEnd type="none" w="med" len="med"/>
                      <a:tailEnd type="none" w="med" len="med"/>
                    </a:lnL>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6</a:t>
                      </a:r>
                    </a:p>
                  </a:txBody>
                  <a:tcPr marL="36000" marR="36000" marT="36000" marB="36000" anchor="ct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tc>
                <a:extLst>
                  <a:ext uri="{0D108BD9-81ED-4DB2-BD59-A6C34878D82A}">
                    <a16:rowId xmlns:a16="http://schemas.microsoft.com/office/drawing/2014/main" val="229648836"/>
                  </a:ext>
                </a:extLst>
              </a:tr>
            </a:tbl>
          </a:graphicData>
        </a:graphic>
      </p:graphicFrame>
      <p:sp>
        <p:nvSpPr>
          <p:cNvPr id="2" name="CasellaDiTesto 1">
            <a:extLst>
              <a:ext uri="{FF2B5EF4-FFF2-40B4-BE49-F238E27FC236}">
                <a16:creationId xmlns:a16="http://schemas.microsoft.com/office/drawing/2014/main" id="{9821584D-E535-B343-53F2-38695707696C}"/>
              </a:ext>
            </a:extLst>
          </p:cNvPr>
          <p:cNvSpPr txBox="1"/>
          <p:nvPr/>
        </p:nvSpPr>
        <p:spPr>
          <a:xfrm>
            <a:off x="-1" y="4164266"/>
            <a:ext cx="9144000" cy="579005"/>
          </a:xfrm>
          <a:prstGeom prst="rect">
            <a:avLst/>
          </a:prstGeom>
          <a:noFill/>
        </p:spPr>
        <p:txBody>
          <a:bodyPr wrap="square" rtlCol="0">
            <a:spAutoFit/>
          </a:bodyPr>
          <a:lstStyle/>
          <a:p>
            <a:pPr algn="just">
              <a:lnSpc>
                <a:spcPct val="107000"/>
              </a:lnSpc>
              <a:spcAft>
                <a:spcPts val="800"/>
              </a:spcAft>
            </a:pPr>
            <a:r>
              <a:rPr lang="it-IT" sz="1000" i="1" dirty="0">
                <a:effectLst/>
                <a:latin typeface="Calibri" panose="020F0502020204030204" pitchFamily="34" charset="0"/>
                <a:ea typeface="Calibri" panose="020F0502020204030204" pitchFamily="34" charset="0"/>
                <a:cs typeface="Times New Roman" panose="02020603050405020304" pitchFamily="18" charset="0"/>
              </a:rPr>
              <a:t>(*) La durata degli impegni SRA 10 e 28 è riferita ai soli anni di impegno remunerati negli interventi SRA </a:t>
            </a:r>
            <a:r>
              <a:rPr lang="it-IT" sz="1000" i="1" u="sng" dirty="0">
                <a:effectLst/>
                <a:latin typeface="Calibri" panose="020F0502020204030204" pitchFamily="34" charset="0"/>
                <a:ea typeface="Calibri" panose="020F0502020204030204" pitchFamily="34" charset="0"/>
                <a:cs typeface="Times New Roman" panose="02020603050405020304" pitchFamily="18" charset="0"/>
              </a:rPr>
              <a:t>e non alla durata complessiva degli impianti </a:t>
            </a:r>
            <a:r>
              <a:rPr lang="it-IT" sz="1000" i="1" dirty="0">
                <a:effectLst/>
                <a:latin typeface="Calibri" panose="020F0502020204030204" pitchFamily="34" charset="0"/>
                <a:ea typeface="Calibri" panose="020F0502020204030204" pitchFamily="34" charset="0"/>
                <a:cs typeface="Times New Roman" panose="02020603050405020304" pitchFamily="18" charset="0"/>
              </a:rPr>
              <a:t>realizzati con interventi SRD04, SRD05 e SRD10 e/o realizzati e collaudati a partire dal 2022 per Sottomisura 4.4 e 8.1.01. Inoltre, l’anno di decorrenza della durata degli impegni ha inizio il 1° gennaio dell’anno successivo a quello del collaudo degli impianti.</a:t>
            </a:r>
            <a:endParaRPr lang="it-IT" sz="1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5166669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769620" y="147600"/>
            <a:ext cx="7459980" cy="307777"/>
          </a:xfrm>
          <a:prstGeom prst="rect">
            <a:avLst/>
          </a:prstGeom>
        </p:spPr>
        <p:txBody>
          <a:bodyPr vert="horz" wrap="square" lIns="0" tIns="0" rIns="0" bIns="0" rtlCol="0" anchor="t">
            <a:spAutoFit/>
          </a:bodyPr>
          <a:lstStyle/>
          <a:p>
            <a:pPr algn="ct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SRA 20 - Impegni specifici uso sostenibile dei nutrienti</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 (2)</a:t>
            </a:r>
            <a:endPar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180000" y="576000"/>
            <a:ext cx="8784000" cy="4154984"/>
          </a:xfrm>
          <a:prstGeom prst="rect">
            <a:avLst/>
          </a:prstGeom>
          <a:noFill/>
        </p:spPr>
        <p:txBody>
          <a:bodyPr wrap="square" rtlCol="0">
            <a:spAutoFit/>
          </a:bodyPr>
          <a:lstStyle/>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IMPEGNI</a:t>
            </a:r>
          </a:p>
          <a:p>
            <a:pPr algn="just"/>
            <a:endParaRPr lang="it-IT" sz="1200" b="1"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Definire e applicare annualmente un </a:t>
            </a:r>
            <a:r>
              <a:rPr lang="it-IT" sz="1200" u="sng" dirty="0">
                <a:latin typeface="Tahoma" panose="020B0604030504040204" pitchFamily="34" charset="0"/>
                <a:ea typeface="Tahoma" panose="020B0604030504040204" pitchFamily="34" charset="0"/>
                <a:cs typeface="Tahoma" panose="020B0604030504040204" pitchFamily="34" charset="0"/>
              </a:rPr>
              <a:t>piano di concimazione </a:t>
            </a:r>
            <a:r>
              <a:rPr lang="it-IT" sz="1200" dirty="0">
                <a:latin typeface="Tahoma" panose="020B0604030504040204" pitchFamily="34" charset="0"/>
                <a:ea typeface="Tahoma" panose="020B0604030504040204" pitchFamily="34" charset="0"/>
                <a:cs typeface="Tahoma" panose="020B0604030504040204" pitchFamily="34" charset="0"/>
              </a:rPr>
              <a:t>per ogni coltura presente sulla SOI, che stabilisca le dosi di fertilizzante o le percentuali di riduzione da applicare alla fertilizzazione attraverso un bilancio tra i fabbisogni e la disponibilità dei macronutrienti del terreno. Il nutriente che si intende attenzionare è l’azoto. Per la redazione del piano di concimazione è necessario effettuare le </a:t>
            </a:r>
            <a:r>
              <a:rPr lang="it-IT" sz="1200" u="sng" dirty="0">
                <a:latin typeface="Tahoma" panose="020B0604030504040204" pitchFamily="34" charset="0"/>
                <a:ea typeface="Tahoma" panose="020B0604030504040204" pitchFamily="34" charset="0"/>
                <a:cs typeface="Tahoma" panose="020B0604030504040204" pitchFamily="34" charset="0"/>
              </a:rPr>
              <a:t>analisi del terreno</a:t>
            </a:r>
            <a:r>
              <a:rPr lang="it-IT" sz="1200" dirty="0">
                <a:latin typeface="Tahoma" panose="020B0604030504040204" pitchFamily="34" charset="0"/>
                <a:ea typeface="Tahoma" panose="020B0604030504040204" pitchFamily="34" charset="0"/>
                <a:cs typeface="Tahoma" panose="020B0604030504040204" pitchFamily="34" charset="0"/>
              </a:rPr>
              <a:t>. Il piano di concimazione è redatto da un </a:t>
            </a:r>
            <a:r>
              <a:rPr lang="it-IT" sz="1200" u="sng" dirty="0">
                <a:latin typeface="Tahoma" panose="020B0604030504040204" pitchFamily="34" charset="0"/>
                <a:ea typeface="Tahoma" panose="020B0604030504040204" pitchFamily="34" charset="0"/>
                <a:cs typeface="Tahoma" panose="020B0604030504040204" pitchFamily="34" charset="0"/>
              </a:rPr>
              <a:t>professionista</a:t>
            </a:r>
            <a:r>
              <a:rPr lang="it-IT" sz="1200" dirty="0">
                <a:latin typeface="Tahoma" panose="020B0604030504040204" pitchFamily="34" charset="0"/>
                <a:ea typeface="Tahoma" panose="020B0604030504040204" pitchFamily="34" charset="0"/>
                <a:cs typeface="Tahoma" panose="020B0604030504040204" pitchFamily="34" charset="0"/>
              </a:rPr>
              <a:t> e deve essere compilato attraverso l’uso di un </a:t>
            </a:r>
            <a:r>
              <a:rPr lang="it-IT" sz="1200" u="sng" dirty="0">
                <a:latin typeface="Tahoma" panose="020B0604030504040204" pitchFamily="34" charset="0"/>
                <a:ea typeface="Tahoma" panose="020B0604030504040204" pitchFamily="34" charset="0"/>
                <a:cs typeface="Tahoma" panose="020B0604030504040204" pitchFamily="34" charset="0"/>
              </a:rPr>
              <a:t>software</a:t>
            </a:r>
            <a:r>
              <a:rPr lang="it-IT" sz="1200" dirty="0">
                <a:latin typeface="Tahoma" panose="020B0604030504040204" pitchFamily="34" charset="0"/>
                <a:ea typeface="Tahoma" panose="020B0604030504040204" pitchFamily="34" charset="0"/>
                <a:cs typeface="Tahoma" panose="020B0604030504040204" pitchFamily="34" charset="0"/>
              </a:rPr>
              <a:t> in grado di integrare i dati aziendali raccolti</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Assicurare il frazionamento degli apporti di azoto in copertura e l’interramento, compatibilmente con la tipologia di coltura presente e la sua fase fenologica. In alternativa è consentito l’uso delle tecniche fertirrigue</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Rispettare gli impegni di razionalizzazione degli apporti di fertilizzanti sulla base delle indicazioni derivanti dal piano di concimazione. Qualora il piano di concimazione preveda dei valori pari o superiori a quelli dei MAS deve essere applicata comunque una riduzione dell’apporto di N efficiente rispetto ai MAS:</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628650" lvl="1" indent="-171450" algn="just">
              <a:buFont typeface="Wingdings" panose="05000000000000000000" pitchFamily="2" charset="2"/>
              <a:buChar char="v"/>
            </a:pPr>
            <a:r>
              <a:rPr lang="it-IT" sz="1200" dirty="0">
                <a:latin typeface="Tahoma" panose="020B0604030504040204" pitchFamily="34" charset="0"/>
                <a:ea typeface="Tahoma" panose="020B0604030504040204" pitchFamily="34" charset="0"/>
                <a:cs typeface="Tahoma" panose="020B0604030504040204" pitchFamily="34" charset="0"/>
              </a:rPr>
              <a:t>(in caso </a:t>
            </a:r>
            <a:r>
              <a:rPr lang="it-IT" sz="1200">
                <a:latin typeface="Tahoma" panose="020B0604030504040204" pitchFamily="34" charset="0"/>
                <a:ea typeface="Tahoma" panose="020B0604030504040204" pitchFamily="34" charset="0"/>
                <a:cs typeface="Tahoma" panose="020B0604030504040204" pitchFamily="34" charset="0"/>
              </a:rPr>
              <a:t>di «dotazione scarsa</a:t>
            </a:r>
            <a:r>
              <a:rPr lang="it-IT" sz="1200" dirty="0">
                <a:latin typeface="Tahoma" panose="020B0604030504040204" pitchFamily="34" charset="0"/>
                <a:ea typeface="Tahoma" panose="020B0604030504040204" pitchFamily="34" charset="0"/>
                <a:cs typeface="Tahoma" panose="020B0604030504040204" pitchFamily="34" charset="0"/>
              </a:rPr>
              <a:t>» del suolo) pari al: </a:t>
            </a:r>
          </a:p>
          <a:p>
            <a:pPr marL="1085850" lvl="2"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10% per le aziende che utilizzano effluenti di allevamento</a:t>
            </a:r>
          </a:p>
          <a:p>
            <a:pPr marL="1085850" lvl="2"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20% per le aziende che non utilizzano effluenti di allevamento</a:t>
            </a:r>
          </a:p>
          <a:p>
            <a:pPr lvl="2"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628650" lvl="1" indent="-171450" algn="just">
              <a:buFont typeface="Wingdings" panose="05000000000000000000" pitchFamily="2" charset="2"/>
              <a:buChar char="v"/>
            </a:pPr>
            <a:r>
              <a:rPr lang="it-IT" sz="1200" dirty="0">
                <a:latin typeface="Tahoma" panose="020B0604030504040204" pitchFamily="34" charset="0"/>
                <a:ea typeface="Tahoma" panose="020B0604030504040204" pitchFamily="34" charset="0"/>
                <a:cs typeface="Tahoma" panose="020B0604030504040204" pitchFamily="34" charset="0"/>
              </a:rPr>
              <a:t>(in caso di dotazione «</a:t>
            </a:r>
            <a:r>
              <a:rPr lang="it-IT" sz="1200" u="sng" dirty="0">
                <a:latin typeface="Tahoma" panose="020B0604030504040204" pitchFamily="34" charset="0"/>
                <a:ea typeface="Tahoma" panose="020B0604030504040204" pitchFamily="34" charset="0"/>
                <a:cs typeface="Tahoma" panose="020B0604030504040204" pitchFamily="34" charset="0"/>
              </a:rPr>
              <a:t>superiore</a:t>
            </a:r>
            <a:r>
              <a:rPr lang="it-IT" sz="1200" dirty="0">
                <a:latin typeface="Tahoma" panose="020B0604030504040204" pitchFamily="34" charset="0"/>
                <a:ea typeface="Tahoma" panose="020B0604030504040204" pitchFamily="34" charset="0"/>
                <a:cs typeface="Tahoma" panose="020B0604030504040204" pitchFamily="34" charset="0"/>
              </a:rPr>
              <a:t> alla dotazione scarsa» del suolo) pari al: </a:t>
            </a:r>
          </a:p>
          <a:p>
            <a:pPr marL="1085850" lvl="2"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20% per le aziende che utilizzano effluenti di allevamento</a:t>
            </a:r>
          </a:p>
          <a:p>
            <a:pPr marL="1085850" lvl="2"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30% per le aziende che non utilizzano effluenti di allevamento</a:t>
            </a:r>
          </a:p>
        </p:txBody>
      </p:sp>
    </p:spTree>
    <p:extLst>
      <p:ext uri="{BB962C8B-B14F-4D97-AF65-F5344CB8AC3E}">
        <p14:creationId xmlns:p14="http://schemas.microsoft.com/office/powerpoint/2010/main" val="38135051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769620" y="147600"/>
            <a:ext cx="7459980" cy="307777"/>
          </a:xfrm>
          <a:prstGeom prst="rect">
            <a:avLst/>
          </a:prstGeom>
        </p:spPr>
        <p:txBody>
          <a:bodyPr vert="horz" wrap="square" lIns="0" tIns="0" rIns="0" bIns="0" rtlCol="0" anchor="t">
            <a:spAutoFit/>
          </a:bodyPr>
          <a:lstStyle/>
          <a:p>
            <a:pPr algn="ct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SRA 20 - Impegni specifici uso sostenibile dei nutrienti</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 (3)</a:t>
            </a:r>
            <a:endPar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180000" y="576000"/>
            <a:ext cx="8784000" cy="3046988"/>
          </a:xfrm>
          <a:prstGeom prst="rect">
            <a:avLst/>
          </a:prstGeom>
          <a:noFill/>
        </p:spPr>
        <p:txBody>
          <a:bodyPr wrap="square" rtlCol="0">
            <a:spAutoFit/>
          </a:bodyPr>
          <a:lstStyle/>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IMPEGNI</a:t>
            </a:r>
          </a:p>
          <a:p>
            <a:pPr algn="just"/>
            <a:endParaRPr lang="it-IT" sz="1200" b="1"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Rispettare gli apporti di macronutrienti definiti dal piano di concimazione e/o le percentuali di riduzione di azoto, tenendo conto che in Zona Ordinaria si applicano i massimali di azoto (MAS) previsti per le ZVN</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Divieto di utilizzo di fanghi in agricoltura e di ogni altro rifiuto recuperato in operazioni R10 ai sensi della parte IV del Dlgs n. 152/2006 e divieto di utilizzo di fertilizzanti organici le cui matrici costituenti non sono ricomprese tra quelle definite ai sensi del Reg. (UE) 2019/1009</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Sulla SOI utilizzare solo fertilizzanti riconosciuti dal Reg. (UE) 2019/1009 o effluenti e/o assimilati riconosciuti dal DM 25/02/2016</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i="1" dirty="0">
                <a:latin typeface="Tahoma" panose="020B0604030504040204" pitchFamily="34" charset="0"/>
                <a:ea typeface="Tahoma" panose="020B0604030504040204" pitchFamily="34" charset="0"/>
                <a:cs typeface="Tahoma" panose="020B0604030504040204" pitchFamily="34" charset="0"/>
              </a:rPr>
              <a:t>L’entità della superficie oggetto di impegno, richiesta con la domanda di sostegno, deve essere mantenuta per tutta la durata del periodo di impegno</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Tenere aggiornato il quaderno di campagna</a:t>
            </a:r>
          </a:p>
        </p:txBody>
      </p:sp>
    </p:spTree>
    <p:extLst>
      <p:ext uri="{BB962C8B-B14F-4D97-AF65-F5344CB8AC3E}">
        <p14:creationId xmlns:p14="http://schemas.microsoft.com/office/powerpoint/2010/main" val="203659339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807720" y="147600"/>
            <a:ext cx="7528560" cy="307777"/>
          </a:xfrm>
          <a:prstGeom prst="rect">
            <a:avLst/>
          </a:prstGeom>
        </p:spPr>
        <p:txBody>
          <a:bodyPr vert="horz" wrap="square" lIns="0" tIns="0" rIns="0" bIns="0" rtlCol="0" anchor="t">
            <a:spAutoFit/>
          </a:bodyPr>
          <a:lstStyle/>
          <a:p>
            <a:pPr algn="ct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SRA 20 - Impegni specifici uso sostenibile dei nutrienti </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(4)</a:t>
            </a:r>
            <a:endPar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180000" y="576000"/>
            <a:ext cx="8784000" cy="3477875"/>
          </a:xfrm>
          <a:prstGeom prst="rect">
            <a:avLst/>
          </a:prstGeom>
          <a:noFill/>
        </p:spPr>
        <p:txBody>
          <a:bodyPr wrap="square" rtlCol="0">
            <a:spAutoFit/>
          </a:bodyPr>
          <a:lstStyle/>
          <a:p>
            <a:pPr algn="just"/>
            <a:r>
              <a:rPr lang="it-IT" sz="1200" b="1" i="0" u="none" strike="noStrike" baseline="0" dirty="0">
                <a:solidFill>
                  <a:srgbClr val="00823B"/>
                </a:solidFill>
                <a:latin typeface="Tahoma" panose="020B0604030504040204" pitchFamily="34" charset="0"/>
                <a:ea typeface="Tahoma" panose="020B0604030504040204" pitchFamily="34" charset="0"/>
                <a:cs typeface="Tahoma" panose="020B0604030504040204" pitchFamily="34" charset="0"/>
              </a:rPr>
              <a:t>1) IMPEGNO AGGIUNTIVO FACOLTATIVO:</a:t>
            </a:r>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 Distribuzione con TECNICHE A BASSA EMISSIVITÀ</a:t>
            </a:r>
            <a:endParaRPr lang="it-IT" sz="1200" dirty="0">
              <a:latin typeface="Tahoma" panose="020B0604030504040204" pitchFamily="34" charset="0"/>
              <a:ea typeface="Tahoma" panose="020B0604030504040204" pitchFamily="34" charset="0"/>
              <a:cs typeface="Tahoma" panose="020B0604030504040204" pitchFamily="34" charset="0"/>
            </a:endParaRP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Effettuare tutte le distribuzioni di effluenti di allevamento e/o digestato agrozootecnico e agroindustriale, così come definiti all’art. 22, comma 1 e comma 3 del DM 25 febbraio 2016, n. 5046 esclusivamente tramite:</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PRESEMINA </a:t>
            </a:r>
            <a:r>
              <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 </a:t>
            </a:r>
            <a:r>
              <a:rPr lang="it-IT" sz="1200" dirty="0">
                <a:latin typeface="Tahoma" panose="020B0604030504040204" pitchFamily="34" charset="0"/>
                <a:ea typeface="Tahoma" panose="020B0604030504040204" pitchFamily="34" charset="0"/>
                <a:cs typeface="Tahoma" panose="020B0604030504040204" pitchFamily="34" charset="0"/>
              </a:rPr>
              <a:t>l’iniezione diretta o incorporazione immediata.</a:t>
            </a:r>
          </a:p>
          <a:p>
            <a:pPr marL="628650" lvl="1" indent="-171450" algn="just">
              <a:buFont typeface="Courier New" panose="02070309020205020404" pitchFamily="49" charset="0"/>
              <a:buChar char="o"/>
            </a:pPr>
            <a:r>
              <a:rPr lang="it-IT" sz="1200" dirty="0">
                <a:latin typeface="Tahoma" panose="020B0604030504040204" pitchFamily="34" charset="0"/>
                <a:ea typeface="Tahoma" panose="020B0604030504040204" pitchFamily="34" charset="0"/>
                <a:cs typeface="Tahoma" panose="020B0604030504040204" pitchFamily="34" charset="0"/>
              </a:rPr>
              <a:t>COLTURE IN ATTO/TERRENO INERBITO/TERRENO GESTITO CON TECNICHE NT </a:t>
            </a:r>
            <a:r>
              <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 </a:t>
            </a:r>
            <a:r>
              <a:rPr lang="it-IT" sz="1200" dirty="0">
                <a:latin typeface="Tahoma" panose="020B0604030504040204" pitchFamily="34" charset="0"/>
                <a:ea typeface="Tahoma" panose="020B0604030504040204" pitchFamily="34" charset="0"/>
                <a:cs typeface="Tahoma" panose="020B0604030504040204" pitchFamily="34" charset="0"/>
              </a:rPr>
              <a:t>la fertirrigazione, e/o iniezione diretta, interramento superficiale o </a:t>
            </a:r>
            <a:r>
              <a:rPr lang="it-IT" sz="1200" dirty="0" err="1">
                <a:latin typeface="Tahoma" panose="020B0604030504040204" pitchFamily="34" charset="0"/>
                <a:ea typeface="Tahoma" panose="020B0604030504040204" pitchFamily="34" charset="0"/>
                <a:cs typeface="Tahoma" panose="020B0604030504040204" pitchFamily="34" charset="0"/>
              </a:rPr>
              <a:t>sottocotico</a:t>
            </a:r>
            <a:r>
              <a:rPr lang="it-IT" sz="1200" dirty="0">
                <a:latin typeface="Tahoma" panose="020B0604030504040204" pitchFamily="34" charset="0"/>
                <a:ea typeface="Tahoma" panose="020B0604030504040204" pitchFamily="34" charset="0"/>
                <a:cs typeface="Tahoma" panose="020B0604030504040204" pitchFamily="34" charset="0"/>
              </a:rPr>
              <a:t> o la distribuzione rasoterra in bande.</a:t>
            </a:r>
          </a:p>
          <a:p>
            <a:pPr algn="just"/>
            <a:r>
              <a:rPr lang="it-IT" sz="1200" dirty="0">
                <a:latin typeface="Tahoma" panose="020B0604030504040204" pitchFamily="34" charset="0"/>
                <a:ea typeface="Tahoma" panose="020B0604030504040204" pitchFamily="34" charset="0"/>
                <a:cs typeface="Tahoma" panose="020B0604030504040204" pitchFamily="34" charset="0"/>
              </a:rPr>
              <a:t>Tali distribuzioni devono essere tracciabili tramite un sistema di geolocalizzazione - GPS univoco al mezzo utilizzato</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algn="just">
              <a:spcAft>
                <a:spcPts val="1200"/>
              </a:spcAft>
            </a:pPr>
            <a:r>
              <a:rPr lang="it-IT" sz="1200" dirty="0">
                <a:latin typeface="Tahoma" panose="020B0604030504040204" pitchFamily="34" charset="0"/>
                <a:ea typeface="Tahoma" panose="020B0604030504040204" pitchFamily="34" charset="0"/>
                <a:cs typeface="Tahoma" panose="020B0604030504040204" pitchFamily="34" charset="0"/>
              </a:rPr>
              <a:t>NB – </a:t>
            </a:r>
            <a:r>
              <a:rPr lang="it-IT" sz="1200" dirty="0">
                <a:effectLst/>
                <a:latin typeface="Tahoma" panose="020B0604030504040204" pitchFamily="34" charset="0"/>
                <a:ea typeface="Tahoma" panose="020B0604030504040204" pitchFamily="34" charset="0"/>
                <a:cs typeface="Tahoma" panose="020B0604030504040204" pitchFamily="34" charset="0"/>
              </a:rPr>
              <a:t>Attivazione impegno (almeno 2 volte su 5) anche su SOI &lt; a SOI impegno base</a:t>
            </a:r>
            <a:endParaRPr lang="it-IT" sz="1200" dirty="0">
              <a:latin typeface="Tahoma" panose="020B0604030504040204" pitchFamily="34" charset="0"/>
              <a:ea typeface="Tahoma" panose="020B0604030504040204" pitchFamily="34" charset="0"/>
              <a:cs typeface="Tahoma" panose="020B0604030504040204" pitchFamily="34" charset="0"/>
            </a:endParaRPr>
          </a:p>
          <a:p>
            <a:pPr algn="just">
              <a:spcAft>
                <a:spcPts val="1200"/>
              </a:spcAft>
            </a:pPr>
            <a:endParaRPr lang="it-IT" sz="1200" b="1" i="0" u="none" strike="noStrike" baseline="0" dirty="0">
              <a:solidFill>
                <a:srgbClr val="00823B"/>
              </a:solidFill>
              <a:latin typeface="Tahoma" panose="020B0604030504040204" pitchFamily="34" charset="0"/>
              <a:ea typeface="Tahoma" panose="020B0604030504040204" pitchFamily="34" charset="0"/>
              <a:cs typeface="Tahoma" panose="020B0604030504040204" pitchFamily="34" charset="0"/>
            </a:endParaRPr>
          </a:p>
          <a:p>
            <a:pPr algn="just">
              <a:spcAft>
                <a:spcPts val="1200"/>
              </a:spcAft>
            </a:pPr>
            <a:r>
              <a:rPr lang="it-IT" sz="1200" b="1" i="0" u="none" strike="noStrike" baseline="0" dirty="0">
                <a:solidFill>
                  <a:srgbClr val="00823B"/>
                </a:solidFill>
                <a:latin typeface="Tahoma" panose="020B0604030504040204" pitchFamily="34" charset="0"/>
                <a:ea typeface="Tahoma" panose="020B0604030504040204" pitchFamily="34" charset="0"/>
                <a:cs typeface="Tahoma" panose="020B0604030504040204" pitchFamily="34" charset="0"/>
              </a:rPr>
              <a:t>2) IMPEGNO AGGIUNTIVO FACOLTATIVO:</a:t>
            </a:r>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 Distribuzione con TECNICHE DI PRECISIONE</a:t>
            </a:r>
          </a:p>
          <a:p>
            <a:pPr marL="171450" indent="-171450" algn="just">
              <a:spcAft>
                <a:spcPts val="1200"/>
              </a:spcAf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Utilizzo di macchine di </a:t>
            </a:r>
            <a:r>
              <a:rPr lang="it-IT" sz="1200" u="sng" dirty="0">
                <a:latin typeface="Tahoma" panose="020B0604030504040204" pitchFamily="34" charset="0"/>
                <a:ea typeface="Tahoma" panose="020B0604030504040204" pitchFamily="34" charset="0"/>
                <a:cs typeface="Tahoma" panose="020B0604030504040204" pitchFamily="34" charset="0"/>
              </a:rPr>
              <a:t>agricoltura di precisione </a:t>
            </a:r>
            <a:r>
              <a:rPr lang="it-IT" sz="1200" dirty="0">
                <a:latin typeface="Tahoma" panose="020B0604030504040204" pitchFamily="34" charset="0"/>
                <a:ea typeface="Tahoma" panose="020B0604030504040204" pitchFamily="34" charset="0"/>
                <a:cs typeface="Tahoma" panose="020B0604030504040204" pitchFamily="34" charset="0"/>
              </a:rPr>
              <a:t>in grado di effettuare fertilizzazioni nella modalità a rateo variabile (VRT) attraverso la lettura di mappe di prescrizione.</a:t>
            </a:r>
          </a:p>
          <a:p>
            <a:pPr algn="just">
              <a:spcAft>
                <a:spcPts val="1200"/>
              </a:spcAft>
            </a:pPr>
            <a:r>
              <a:rPr lang="it-IT" sz="1200" dirty="0">
                <a:latin typeface="Tahoma" panose="020B0604030504040204" pitchFamily="34" charset="0"/>
                <a:ea typeface="Tahoma" panose="020B0604030504040204" pitchFamily="34" charset="0"/>
                <a:cs typeface="Tahoma" panose="020B0604030504040204" pitchFamily="34" charset="0"/>
              </a:rPr>
              <a:t>NB – Attivazione impegno (almeno 2 volte CONSECUTIVE su 5) anche su SOI &lt; a SOI impegno base</a:t>
            </a:r>
          </a:p>
        </p:txBody>
      </p:sp>
      <p:sp>
        <p:nvSpPr>
          <p:cNvPr id="2" name="Triangolo rettangolo 1">
            <a:extLst>
              <a:ext uri="{FF2B5EF4-FFF2-40B4-BE49-F238E27FC236}">
                <a16:creationId xmlns:a16="http://schemas.microsoft.com/office/drawing/2014/main" id="{83F72ECF-0029-1D6A-864D-3CF4155855D8}"/>
              </a:ext>
            </a:extLst>
          </p:cNvPr>
          <p:cNvSpPr/>
          <p:nvPr/>
        </p:nvSpPr>
        <p:spPr>
          <a:xfrm rot="10800000">
            <a:off x="8424000" y="2842684"/>
            <a:ext cx="720000" cy="720000"/>
          </a:xfrm>
          <a:prstGeom prst="rtTriangle">
            <a:avLst/>
          </a:prstGeom>
          <a:solidFill>
            <a:schemeClr val="accent3">
              <a:lumMod val="40000"/>
              <a:lumOff val="60000"/>
            </a:schemeClr>
          </a:solidFill>
          <a:ln w="12700"/>
        </p:spPr>
        <p:style>
          <a:lnRef idx="3">
            <a:schemeClr val="lt1"/>
          </a:lnRef>
          <a:fillRef idx="1">
            <a:schemeClr val="accent3"/>
          </a:fillRef>
          <a:effectRef idx="1">
            <a:schemeClr val="accent3"/>
          </a:effectRef>
          <a:fontRef idx="minor">
            <a:schemeClr val="lt1"/>
          </a:fontRef>
        </p:style>
        <p:txBody>
          <a:bodyPr vert="wordArtVert" rtlCol="0" anchor="ctr"/>
          <a:lstStyle/>
          <a:p>
            <a:pPr defTabSz="0"/>
            <a:endParaRPr lang="it-IT" sz="1200" b="1" dirty="0">
              <a:solidFill>
                <a:schemeClr val="tx1"/>
              </a:solidFill>
            </a:endParaRPr>
          </a:p>
        </p:txBody>
      </p:sp>
      <p:sp>
        <p:nvSpPr>
          <p:cNvPr id="3" name="CasellaDiTesto 2">
            <a:extLst>
              <a:ext uri="{FF2B5EF4-FFF2-40B4-BE49-F238E27FC236}">
                <a16:creationId xmlns:a16="http://schemas.microsoft.com/office/drawing/2014/main" id="{A029443C-F079-DFB2-154A-C4B0B8578B5E}"/>
              </a:ext>
            </a:extLst>
          </p:cNvPr>
          <p:cNvSpPr txBox="1"/>
          <p:nvPr/>
        </p:nvSpPr>
        <p:spPr>
          <a:xfrm rot="2657238">
            <a:off x="8572469" y="2920109"/>
            <a:ext cx="622735" cy="369332"/>
          </a:xfrm>
          <a:prstGeom prst="rect">
            <a:avLst/>
          </a:prstGeom>
          <a:noFill/>
        </p:spPr>
        <p:txBody>
          <a:bodyPr wrap="none" rtlCol="0">
            <a:spAutoFit/>
          </a:bodyPr>
          <a:lstStyle/>
          <a:p>
            <a:r>
              <a:rPr lang="it-IT" b="1" dirty="0">
                <a:ln w="12700">
                  <a:solidFill>
                    <a:srgbClr val="297A38"/>
                  </a:solidFill>
                  <a:prstDash val="solid"/>
                </a:ln>
                <a:solidFill>
                  <a:srgbClr val="92D050"/>
                </a:solidFill>
              </a:rPr>
              <a:t>New</a:t>
            </a:r>
            <a:endParaRPr lang="it-IT" dirty="0">
              <a:ln w="12700">
                <a:solidFill>
                  <a:srgbClr val="297A38"/>
                </a:solidFill>
                <a:prstDash val="solid"/>
              </a:ln>
              <a:solidFill>
                <a:srgbClr val="92D050"/>
              </a:solidFill>
            </a:endParaRPr>
          </a:p>
        </p:txBody>
      </p:sp>
    </p:spTree>
    <p:extLst>
      <p:ext uri="{BB962C8B-B14F-4D97-AF65-F5344CB8AC3E}">
        <p14:creationId xmlns:p14="http://schemas.microsoft.com/office/powerpoint/2010/main" val="24967900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SRA 29 – Agricoltura biologica </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(1)</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180000" y="504000"/>
            <a:ext cx="8784000" cy="4339650"/>
          </a:xfrm>
          <a:prstGeom prst="rect">
            <a:avLst/>
          </a:prstGeom>
          <a:noFill/>
        </p:spPr>
        <p:txBody>
          <a:bodyPr wrap="square" rtlCol="0">
            <a:spAutoFit/>
          </a:bodyPr>
          <a:lstStyle/>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FINALITÀ: </a:t>
            </a:r>
            <a:r>
              <a:rPr lang="it-IT" sz="1200" dirty="0">
                <a:latin typeface="Tahoma" panose="020B0604030504040204" pitchFamily="34" charset="0"/>
                <a:ea typeface="Tahoma" panose="020B0604030504040204" pitchFamily="34" charset="0"/>
                <a:cs typeface="Tahoma" panose="020B0604030504040204" pitchFamily="34" charset="0"/>
              </a:rPr>
              <a:t>R</a:t>
            </a:r>
            <a:r>
              <a:rPr lang="it-IT" sz="1200" u="sng" dirty="0">
                <a:latin typeface="Tahoma" panose="020B0604030504040204" pitchFamily="34" charset="0"/>
                <a:ea typeface="Tahoma" panose="020B0604030504040204" pitchFamily="34" charset="0"/>
                <a:cs typeface="Tahoma" panose="020B0604030504040204" pitchFamily="34" charset="0"/>
              </a:rPr>
              <a:t>idurre il rischio di inquinamento</a:t>
            </a:r>
            <a:r>
              <a:rPr lang="it-IT" sz="1200" dirty="0">
                <a:latin typeface="Tahoma" panose="020B0604030504040204" pitchFamily="34" charset="0"/>
                <a:ea typeface="Tahoma" panose="020B0604030504040204" pitchFamily="34" charset="0"/>
                <a:cs typeface="Tahoma" panose="020B0604030504040204" pitchFamily="34" charset="0"/>
              </a:rPr>
              <a:t> e degrado delle matrici ambientali connesso all’uso dei prodotti fitosanitari e dei fertilizzanti e a promuovere la </a:t>
            </a:r>
            <a:r>
              <a:rPr lang="it-IT" sz="1200" u="sng" dirty="0">
                <a:latin typeface="Tahoma" panose="020B0604030504040204" pitchFamily="34" charset="0"/>
                <a:ea typeface="Tahoma" panose="020B0604030504040204" pitchFamily="34" charset="0"/>
                <a:cs typeface="Tahoma" panose="020B0604030504040204" pitchFamily="34" charset="0"/>
              </a:rPr>
              <a:t>salvaguardia della risorsa “acqua”</a:t>
            </a:r>
            <a:r>
              <a:rPr lang="it-IT" sz="1200" dirty="0">
                <a:latin typeface="Tahoma" panose="020B0604030504040204" pitchFamily="34" charset="0"/>
                <a:ea typeface="Tahoma" panose="020B0604030504040204" pitchFamily="34" charset="0"/>
                <a:cs typeface="Tahoma" panose="020B0604030504040204" pitchFamily="34" charset="0"/>
              </a:rPr>
              <a:t>, la tutela della risorsa </a:t>
            </a:r>
            <a:r>
              <a:rPr lang="it-IT" sz="1200" u="sng" dirty="0">
                <a:latin typeface="Tahoma" panose="020B0604030504040204" pitchFamily="34" charset="0"/>
                <a:ea typeface="Tahoma" panose="020B0604030504040204" pitchFamily="34" charset="0"/>
                <a:cs typeface="Tahoma" panose="020B0604030504040204" pitchFamily="34" charset="0"/>
              </a:rPr>
              <a:t>“suolo”</a:t>
            </a:r>
            <a:r>
              <a:rPr lang="it-IT" sz="1200" dirty="0">
                <a:latin typeface="Tahoma" panose="020B0604030504040204" pitchFamily="34" charset="0"/>
                <a:ea typeface="Tahoma" panose="020B0604030504040204" pitchFamily="34" charset="0"/>
                <a:cs typeface="Tahoma" panose="020B0604030504040204" pitchFamily="34" charset="0"/>
              </a:rPr>
              <a:t>, la salvaguardia e la valorizzazione della </a:t>
            </a:r>
            <a:r>
              <a:rPr lang="it-IT" sz="1200" u="sng" dirty="0">
                <a:latin typeface="Tahoma" panose="020B0604030504040204" pitchFamily="34" charset="0"/>
                <a:ea typeface="Tahoma" panose="020B0604030504040204" pitchFamily="34" charset="0"/>
                <a:cs typeface="Tahoma" panose="020B0604030504040204" pitchFamily="34" charset="0"/>
              </a:rPr>
              <a:t>biodiversità</a:t>
            </a:r>
            <a:r>
              <a:rPr lang="it-IT" sz="1200" dirty="0">
                <a:latin typeface="Tahoma" panose="020B0604030504040204" pitchFamily="34" charset="0"/>
                <a:ea typeface="Tahoma" panose="020B0604030504040204" pitchFamily="34" charset="0"/>
                <a:cs typeface="Tahoma" panose="020B0604030504040204" pitchFamily="34" charset="0"/>
              </a:rPr>
              <a:t>, del </a:t>
            </a:r>
            <a:r>
              <a:rPr lang="it-IT" sz="1200" u="sng" dirty="0">
                <a:latin typeface="Tahoma" panose="020B0604030504040204" pitchFamily="34" charset="0"/>
                <a:ea typeface="Tahoma" panose="020B0604030504040204" pitchFamily="34" charset="0"/>
                <a:cs typeface="Tahoma" panose="020B0604030504040204" pitchFamily="34" charset="0"/>
              </a:rPr>
              <a:t>paesaggio</a:t>
            </a:r>
            <a:r>
              <a:rPr lang="it-IT" sz="1200" dirty="0">
                <a:latin typeface="Tahoma" panose="020B0604030504040204" pitchFamily="34" charset="0"/>
                <a:ea typeface="Tahoma" panose="020B0604030504040204" pitchFamily="34" charset="0"/>
                <a:cs typeface="Tahoma" panose="020B0604030504040204" pitchFamily="34" charset="0"/>
              </a:rPr>
              <a:t> agrario e il miglioramento della qualità dell’</a:t>
            </a:r>
            <a:r>
              <a:rPr lang="it-IT" sz="1200" u="sng" dirty="0">
                <a:latin typeface="Tahoma" panose="020B0604030504040204" pitchFamily="34" charset="0"/>
                <a:ea typeface="Tahoma" panose="020B0604030504040204" pitchFamily="34" charset="0"/>
                <a:cs typeface="Tahoma" panose="020B0604030504040204" pitchFamily="34" charset="0"/>
              </a:rPr>
              <a:t>aria</a:t>
            </a:r>
            <a:r>
              <a:rPr lang="it-IT" sz="1200" dirty="0">
                <a:latin typeface="Tahoma" panose="020B0604030504040204" pitchFamily="34" charset="0"/>
                <a:ea typeface="Tahoma" panose="020B0604030504040204" pitchFamily="34" charset="0"/>
                <a:cs typeface="Tahoma" panose="020B0604030504040204" pitchFamily="34" charset="0"/>
              </a:rPr>
              <a:t>.</a:t>
            </a:r>
          </a:p>
          <a:p>
            <a:pPr algn="just"/>
            <a:endParaRPr lang="it-IT" sz="1200" b="1" dirty="0">
              <a:latin typeface="Tahoma" panose="020B0604030504040204" pitchFamily="34" charset="0"/>
              <a:ea typeface="Tahoma" panose="020B0604030504040204" pitchFamily="34" charset="0"/>
              <a:cs typeface="Tahoma" panose="020B0604030504040204" pitchFamily="34" charset="0"/>
            </a:endParaRPr>
          </a:p>
          <a:p>
            <a:pPr algn="just"/>
            <a:r>
              <a:rPr lang="it-IT" sz="1200" dirty="0">
                <a:solidFill>
                  <a:srgbClr val="000000"/>
                </a:solidFill>
                <a:latin typeface="Tahoma" panose="020B0604030504040204" pitchFamily="34" charset="0"/>
                <a:ea typeface="Tahoma" panose="020B0604030504040204" pitchFamily="34" charset="0"/>
                <a:cs typeface="Tahoma" panose="020B0604030504040204" pitchFamily="34" charset="0"/>
              </a:rPr>
              <a:t>Due le azioni attivate: </a:t>
            </a:r>
          </a:p>
          <a:p>
            <a:pPr algn="just"/>
            <a:r>
              <a:rPr lang="it-IT" sz="1200" b="1" u="sng" dirty="0">
                <a:latin typeface="Tahoma" panose="020B0604030504040204" pitchFamily="34" charset="0"/>
                <a:ea typeface="Tahoma" panose="020B0604030504040204" pitchFamily="34" charset="0"/>
                <a:cs typeface="Tahoma" panose="020B0604030504040204" pitchFamily="34" charset="0"/>
              </a:rPr>
              <a:t>Azione 29.1</a:t>
            </a:r>
            <a:r>
              <a:rPr lang="it-IT" sz="1200" b="1" dirty="0">
                <a:latin typeface="Tahoma" panose="020B0604030504040204" pitchFamily="34" charset="0"/>
                <a:ea typeface="Tahoma" panose="020B0604030504040204" pitchFamily="34" charset="0"/>
                <a:cs typeface="Tahoma" panose="020B0604030504040204" pitchFamily="34" charset="0"/>
              </a:rPr>
              <a:t> – Conversione all’agricoltura biologica</a:t>
            </a:r>
          </a:p>
          <a:p>
            <a:pPr algn="just"/>
            <a:r>
              <a:rPr lang="it-IT" sz="1200" b="1" u="sng" dirty="0">
                <a:latin typeface="Tahoma" panose="020B0604030504040204" pitchFamily="34" charset="0"/>
                <a:ea typeface="Tahoma" panose="020B0604030504040204" pitchFamily="34" charset="0"/>
                <a:cs typeface="Tahoma" panose="020B0604030504040204" pitchFamily="34" charset="0"/>
              </a:rPr>
              <a:t>Azione 29.2</a:t>
            </a:r>
            <a:r>
              <a:rPr lang="it-IT" sz="1200" b="1" dirty="0">
                <a:latin typeface="Tahoma" panose="020B0604030504040204" pitchFamily="34" charset="0"/>
                <a:ea typeface="Tahoma" panose="020B0604030504040204" pitchFamily="34" charset="0"/>
                <a:cs typeface="Tahoma" panose="020B0604030504040204" pitchFamily="34" charset="0"/>
              </a:rPr>
              <a:t> – Mantenimento dell’agricoltura biologica</a:t>
            </a:r>
          </a:p>
          <a:p>
            <a:pPr algn="just"/>
            <a:endParaRPr lang="it-IT" sz="1200" b="1" dirty="0">
              <a:latin typeface="Tahoma" panose="020B0604030504040204" pitchFamily="34" charset="0"/>
              <a:ea typeface="Tahoma" panose="020B0604030504040204" pitchFamily="34" charset="0"/>
              <a:cs typeface="Tahoma" panose="020B0604030504040204" pitchFamily="34" charset="0"/>
            </a:endParaRPr>
          </a:p>
          <a:p>
            <a:pPr algn="just"/>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 ALTRI CRITERI DI AMMISSIBILITÀ</a:t>
            </a:r>
          </a:p>
          <a:p>
            <a:pPr algn="just"/>
            <a:endParaRPr lang="it-IT" sz="1200" b="1"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Superficie ammissibile: tutte le colture esclusi i terreni a riposo. Nei comuni ricadenti in aree svantaggiate di montagna i prati permanenti/pascoli/prati-pascolo sono ammissibili SOLO se presente in azienda un allevamento biologico</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Le superfici eleggibili per l’Azione SRA29.1 “Conversione all’agricoltura biologica” devono essere state notificate per la prima volta precedentemente all’avvio del periodo di impegno</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Le superfici eleggibili per l’Azione SRA29.2 “Mantenimento dell’agricoltura biologica” devono essere presenti in una notifica nello stato di “pubblicata” precedentemente all’avvio del periodo di impegno</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Adesione con tutta la SAU aziendale </a:t>
            </a:r>
            <a:r>
              <a:rPr lang="it-IT" sz="1200" u="sng" dirty="0">
                <a:latin typeface="Tahoma" panose="020B0604030504040204" pitchFamily="34" charset="0"/>
                <a:ea typeface="Tahoma" panose="020B0604030504040204" pitchFamily="34" charset="0"/>
                <a:cs typeface="Tahoma" panose="020B0604030504040204" pitchFamily="34" charset="0"/>
              </a:rPr>
              <a:t>oppure</a:t>
            </a:r>
            <a:r>
              <a:rPr lang="it-IT" sz="1200" dirty="0">
                <a:latin typeface="Tahoma" panose="020B0604030504040204" pitchFamily="34" charset="0"/>
                <a:ea typeface="Tahoma" panose="020B0604030504040204" pitchFamily="34" charset="0"/>
                <a:cs typeface="Tahoma" panose="020B0604030504040204" pitchFamily="34" charset="0"/>
              </a:rPr>
              <a:t> tutta la SAU riferita a unità di produzione separate e distinguibili dalle unità non biologiche</a:t>
            </a:r>
          </a:p>
          <a:p>
            <a:pPr marL="171450" indent="-171450" algn="just">
              <a:buFont typeface="Wingdings" panose="05000000000000000000" pitchFamily="2" charset="2"/>
              <a:buChar char="q"/>
            </a:pPr>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Superficie minima:</a:t>
            </a:r>
            <a:r>
              <a:rPr lang="it-IT" sz="1200" dirty="0">
                <a:latin typeface="Tahoma" panose="020B0604030504040204" pitchFamily="34" charset="0"/>
                <a:ea typeface="Tahoma" panose="020B0604030504040204" pitchFamily="34" charset="0"/>
                <a:cs typeface="Tahoma" panose="020B0604030504040204" pitchFamily="34" charset="0"/>
                <a:sym typeface="Wingdings" panose="05000000000000000000" pitchFamily="2" charset="2"/>
              </a:rPr>
              <a:t> Collina e Montagna ISTAT = 0,5 ha, Pianura ISTAT= 1 ha</a:t>
            </a:r>
          </a:p>
        </p:txBody>
      </p:sp>
    </p:spTree>
    <p:extLst>
      <p:ext uri="{BB962C8B-B14F-4D97-AF65-F5344CB8AC3E}">
        <p14:creationId xmlns:p14="http://schemas.microsoft.com/office/powerpoint/2010/main" val="152093337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914400" y="147600"/>
            <a:ext cx="7315200" cy="307777"/>
          </a:xfrm>
          <a:prstGeom prst="rect">
            <a:avLst/>
          </a:prstGeom>
        </p:spPr>
        <p:txBody>
          <a:bodyPr vert="horz" wrap="square" lIns="0" tIns="0" rIns="0" bIns="0" rtlCol="0" anchor="t">
            <a:spAutoFit/>
          </a:bodyPr>
          <a:lstStyle/>
          <a:p>
            <a:pPr algn="ctr"/>
            <a:r>
              <a:rPr lang="it-IT" sz="2000" dirty="0">
                <a:solidFill>
                  <a:srgbClr val="00823B"/>
                </a:solidFill>
                <a:latin typeface="Tahoma" panose="020B0604030504040204" pitchFamily="34" charset="0"/>
                <a:ea typeface="Tahoma" panose="020B0604030504040204" pitchFamily="34" charset="0"/>
                <a:cs typeface="Tahoma" panose="020B0604030504040204" pitchFamily="34" charset="0"/>
              </a:rPr>
              <a:t>SRA 29 – Agricoltura biologica </a:t>
            </a:r>
            <a:r>
              <a:rPr lang="it-IT" sz="2000" b="0" dirty="0">
                <a:solidFill>
                  <a:srgbClr val="00823B"/>
                </a:solidFill>
                <a:latin typeface="Tahoma" panose="020B0604030504040204" pitchFamily="34" charset="0"/>
                <a:ea typeface="Tahoma" panose="020B0604030504040204" pitchFamily="34" charset="0"/>
                <a:cs typeface="Tahoma" panose="020B0604030504040204" pitchFamily="34" charset="0"/>
              </a:rPr>
              <a:t>(2)</a:t>
            </a:r>
            <a:endParaRPr lang="it-IT" sz="2000" dirty="0">
              <a:solidFill>
                <a:srgbClr val="297A38"/>
              </a:solidFill>
              <a:latin typeface="Tahoma"/>
              <a:ea typeface="Tahoma"/>
              <a:cs typeface="Tahoma"/>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EAD9D1CC-F9B9-DA25-7BBF-D54AC1B4E9A8}"/>
              </a:ext>
            </a:extLst>
          </p:cNvPr>
          <p:cNvSpPr txBox="1"/>
          <p:nvPr/>
        </p:nvSpPr>
        <p:spPr>
          <a:xfrm>
            <a:off x="180000" y="576000"/>
            <a:ext cx="8784000" cy="1938992"/>
          </a:xfrm>
          <a:prstGeom prst="rect">
            <a:avLst/>
          </a:prstGeom>
          <a:noFill/>
        </p:spPr>
        <p:txBody>
          <a:bodyPr wrap="square" rtlCol="0">
            <a:spAutoFit/>
          </a:bodyPr>
          <a:lstStyle/>
          <a:p>
            <a:pPr algn="just"/>
            <a:r>
              <a:rPr lang="it-IT" sz="1200" b="1" dirty="0">
                <a:solidFill>
                  <a:srgbClr val="297A38"/>
                </a:solidFill>
                <a:latin typeface="Tahoma" panose="020B0604030504040204" pitchFamily="34" charset="0"/>
                <a:ea typeface="Tahoma" panose="020B0604030504040204" pitchFamily="34" charset="0"/>
                <a:cs typeface="Tahoma" panose="020B0604030504040204" pitchFamily="34" charset="0"/>
              </a:rPr>
              <a:t>IMPEGNI</a:t>
            </a:r>
          </a:p>
          <a:p>
            <a:pPr algn="just"/>
            <a:endParaRPr lang="it-IT" sz="1200" b="1"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Applicazione del metodo di produzione di agricoltura biologica di cui al Reg. (UE) 2018/848 e relativi regolamenti attuativi riguardanti la produzione biologica e l'etichettatura dei prodotti biologici, su tutta la SAU oggetto di impegno, per tutta la durata del periodo di impegno</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200" i="1" dirty="0">
                <a:latin typeface="Tahoma" panose="020B0604030504040204" pitchFamily="34" charset="0"/>
                <a:ea typeface="Tahoma" panose="020B0604030504040204" pitchFamily="34" charset="0"/>
                <a:cs typeface="Tahoma" panose="020B0604030504040204" pitchFamily="34" charset="0"/>
              </a:rPr>
              <a:t>Le superfici oggetto di impegno accertate con la domanda di sostegno devono essere mantenute per tutta la durata del periodo di impegno</a:t>
            </a:r>
          </a:p>
          <a:p>
            <a:pPr algn="just"/>
            <a:endParaRPr lang="it-IT" sz="1200" dirty="0">
              <a:latin typeface="Tahoma" panose="020B0604030504040204" pitchFamily="34" charset="0"/>
              <a:ea typeface="Tahoma" panose="020B0604030504040204" pitchFamily="34" charset="0"/>
              <a:cs typeface="Tahoma" panose="020B0604030504040204" pitchFamily="34" charset="0"/>
            </a:endParaRPr>
          </a:p>
          <a:p>
            <a:pPr marL="171450" indent="-171450" algn="just">
              <a:spcAft>
                <a:spcPts val="1200"/>
              </a:spcAft>
              <a:buFont typeface="Wingdings" panose="05000000000000000000" pitchFamily="2" charset="2"/>
              <a:buChar char="q"/>
            </a:pPr>
            <a:r>
              <a:rPr lang="it-IT" sz="1200" dirty="0">
                <a:latin typeface="Tahoma" panose="020B0604030504040204" pitchFamily="34" charset="0"/>
                <a:ea typeface="Tahoma" panose="020B0604030504040204" pitchFamily="34" charset="0"/>
                <a:cs typeface="Tahoma" panose="020B0604030504040204" pitchFamily="34" charset="0"/>
              </a:rPr>
              <a:t>Iscrizione del beneficiario nell’elenco nazionale degli operatori biologici per tutto il periodo di impegno</a:t>
            </a:r>
          </a:p>
        </p:txBody>
      </p:sp>
      <p:sp>
        <p:nvSpPr>
          <p:cNvPr id="4" name="Rectangle 1">
            <a:extLst>
              <a:ext uri="{FF2B5EF4-FFF2-40B4-BE49-F238E27FC236}">
                <a16:creationId xmlns:a16="http://schemas.microsoft.com/office/drawing/2014/main" id="{A1B38A24-6B36-37D0-AAAA-9B848F5B066D}"/>
              </a:ext>
            </a:extLst>
          </p:cNvPr>
          <p:cNvSpPr>
            <a:spLocks noChangeArrowheads="1"/>
          </p:cNvSpPr>
          <p:nvPr/>
        </p:nvSpPr>
        <p:spPr bwMode="auto">
          <a:xfrm>
            <a:off x="2036999" y="25751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it-IT" altLang="it-IT" sz="1800" b="0" i="0" u="none" strike="noStrike" cap="none" normalizeH="0" baseline="0">
                <a:ln>
                  <a:noFill/>
                </a:ln>
                <a:solidFill>
                  <a:schemeClr val="tx1"/>
                </a:solidFill>
                <a:effectLst/>
                <a:latin typeface="Arial" panose="020B0604020202020204" pitchFamily="34" charset="0"/>
              </a:rPr>
            </a:br>
            <a:endParaRPr kumimoji="0" lang="it-IT" altLang="it-IT"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35191466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0" y="147600"/>
            <a:ext cx="9144000" cy="369332"/>
          </a:xfrm>
          <a:prstGeom prst="rect">
            <a:avLst/>
          </a:prstGeom>
        </p:spPr>
        <p:txBody>
          <a:bodyPr vert="horz" wrap="square" lIns="0" tIns="0" rIns="0" bIns="0" rtlCol="0" anchor="t">
            <a:spAutoFit/>
          </a:bodyPr>
          <a:lstStyle/>
          <a:p>
            <a:pPr algn="ctr"/>
            <a:r>
              <a:rPr lang="it-IT" sz="2400" dirty="0">
                <a:solidFill>
                  <a:srgbClr val="C00000"/>
                </a:solidFill>
                <a:latin typeface="Tahoma"/>
                <a:ea typeface="Tahoma"/>
                <a:cs typeface="Tahoma"/>
              </a:rPr>
              <a:t>…e non dimentichiamo la </a:t>
            </a:r>
            <a:r>
              <a:rPr lang="it-IT" sz="2400" u="sng" dirty="0">
                <a:solidFill>
                  <a:srgbClr val="C00000"/>
                </a:solidFill>
                <a:latin typeface="Tahoma"/>
                <a:ea typeface="Tahoma"/>
                <a:cs typeface="Tahoma"/>
              </a:rPr>
              <a:t>baseline</a:t>
            </a:r>
            <a:endParaRPr lang="it-IT" sz="2400" u="sng"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5" name="CasellaDiTesto 4">
            <a:extLst>
              <a:ext uri="{FF2B5EF4-FFF2-40B4-BE49-F238E27FC236}">
                <a16:creationId xmlns:a16="http://schemas.microsoft.com/office/drawing/2014/main" id="{C5C4C7A1-A2A3-F419-CCF5-97A56597DDD4}"/>
              </a:ext>
            </a:extLst>
          </p:cNvPr>
          <p:cNvSpPr txBox="1"/>
          <p:nvPr/>
        </p:nvSpPr>
        <p:spPr>
          <a:xfrm>
            <a:off x="435863" y="895734"/>
            <a:ext cx="8280400" cy="3123932"/>
          </a:xfrm>
          <a:prstGeom prst="rect">
            <a:avLst/>
          </a:prstGeom>
          <a:noFill/>
        </p:spPr>
        <p:txBody>
          <a:bodyPr wrap="square" rtlCol="0">
            <a:spAutoFit/>
          </a:bodyPr>
          <a:lstStyle/>
          <a:p>
            <a:pPr algn="just"/>
            <a:r>
              <a:rPr lang="it-IT" sz="1400" kern="0" dirty="0">
                <a:latin typeface="Tahoma" panose="020B0604030504040204" pitchFamily="34" charset="0"/>
                <a:ea typeface="Tahoma" panose="020B0604030504040204" pitchFamily="34" charset="0"/>
                <a:cs typeface="Tahoma" panose="020B0604030504040204" pitchFamily="34" charset="0"/>
              </a:rPr>
              <a:t>…..Per tutti gli interventi SRA e SRB, sono previste decurtazioni del premio se NON si rispetta:</a:t>
            </a:r>
          </a:p>
          <a:p>
            <a:pPr algn="just"/>
            <a:endParaRPr lang="it-IT" sz="1400" kern="0" dirty="0">
              <a:latin typeface="Tahoma" panose="020B0604030504040204" pitchFamily="34" charset="0"/>
              <a:ea typeface="Tahoma" panose="020B0604030504040204" pitchFamily="34" charset="0"/>
              <a:cs typeface="Tahoma" panose="020B0604030504040204" pitchFamily="34" charset="0"/>
            </a:endParaRPr>
          </a:p>
          <a:p>
            <a:pPr marL="285750" indent="-285750" algn="just">
              <a:buFont typeface="Wingdings" panose="05000000000000000000" pitchFamily="2" charset="2"/>
              <a:buChar char="q"/>
            </a:pPr>
            <a:r>
              <a:rPr lang="it-IT" sz="1400" b="1" u="sng" kern="0" dirty="0">
                <a:solidFill>
                  <a:srgbClr val="C00000"/>
                </a:solidFill>
                <a:latin typeface="Tahoma" panose="020B0604030504040204" pitchFamily="34" charset="0"/>
                <a:ea typeface="Tahoma" panose="020B0604030504040204" pitchFamily="34" charset="0"/>
                <a:cs typeface="Tahoma" panose="020B0604030504040204" pitchFamily="34" charset="0"/>
              </a:rPr>
              <a:t>Condizionalità rafforzata «agricola»</a:t>
            </a:r>
          </a:p>
          <a:p>
            <a:pPr marL="742950" lvl="1" indent="-285750" algn="just">
              <a:buFont typeface="Courier New" panose="02070309020205020404" pitchFamily="49" charset="0"/>
              <a:buChar char="o"/>
            </a:pPr>
            <a:r>
              <a:rPr lang="it-IT" sz="1400" dirty="0">
                <a:latin typeface="Tahoma" panose="020B0604030504040204" pitchFamily="34" charset="0"/>
                <a:ea typeface="Tahoma" panose="020B0604030504040204" pitchFamily="34" charset="0"/>
                <a:cs typeface="Tahoma" panose="020B0604030504040204" pitchFamily="34" charset="0"/>
              </a:rPr>
              <a:t>Reg. (UE) 2021/2115 art. 12 e 13 e </a:t>
            </a:r>
            <a:r>
              <a:rPr lang="it-IT" sz="1400" dirty="0" err="1">
                <a:latin typeface="Tahoma" panose="020B0604030504040204" pitchFamily="34" charset="0"/>
                <a:ea typeface="Tahoma" panose="020B0604030504040204" pitchFamily="34" charset="0"/>
                <a:cs typeface="Tahoma" panose="020B0604030504040204" pitchFamily="34" charset="0"/>
              </a:rPr>
              <a:t>All</a:t>
            </a:r>
            <a:r>
              <a:rPr lang="it-IT" sz="1400" dirty="0">
                <a:latin typeface="Tahoma" panose="020B0604030504040204" pitchFamily="34" charset="0"/>
                <a:ea typeface="Tahoma" panose="020B0604030504040204" pitchFamily="34" charset="0"/>
                <a:cs typeface="Tahoma" panose="020B0604030504040204" pitchFamily="34" charset="0"/>
              </a:rPr>
              <a:t>. III</a:t>
            </a:r>
          </a:p>
          <a:p>
            <a:pPr marL="742950" lvl="1" indent="-285750" algn="just">
              <a:buFont typeface="Courier New" panose="02070309020205020404" pitchFamily="49" charset="0"/>
              <a:buChar char="o"/>
            </a:pPr>
            <a:r>
              <a:rPr lang="it-IT" sz="1400" dirty="0">
                <a:latin typeface="Tahoma" panose="020B0604030504040204" pitchFamily="34" charset="0"/>
                <a:ea typeface="Tahoma" panose="020B0604030504040204" pitchFamily="34" charset="0"/>
                <a:cs typeface="Tahoma" panose="020B0604030504040204" pitchFamily="34" charset="0"/>
              </a:rPr>
              <a:t>Reg. (UE) 2021/2116 art. da 83 a 86, 89 e 104</a:t>
            </a:r>
          </a:p>
          <a:p>
            <a:pPr marL="742950" lvl="1" indent="-285750" algn="just">
              <a:buFont typeface="Courier New" panose="02070309020205020404" pitchFamily="49" charset="0"/>
              <a:buChar char="o"/>
            </a:pPr>
            <a:r>
              <a:rPr lang="it-IT" sz="1400" dirty="0">
                <a:latin typeface="Tahoma" panose="020B0604030504040204" pitchFamily="34" charset="0"/>
                <a:ea typeface="Tahoma" panose="020B0604030504040204" pitchFamily="34" charset="0"/>
                <a:cs typeface="Tahoma" panose="020B0604030504040204" pitchFamily="34" charset="0"/>
              </a:rPr>
              <a:t>Reg. (UE) 2022/1172 capo III e IV</a:t>
            </a:r>
          </a:p>
          <a:p>
            <a:pPr marL="742950" lvl="1" indent="-285750" algn="just">
              <a:buFont typeface="Courier New" panose="02070309020205020404" pitchFamily="49" charset="0"/>
              <a:buChar char="o"/>
            </a:pPr>
            <a:r>
              <a:rPr lang="it-IT" sz="1400" dirty="0">
                <a:latin typeface="Tahoma" panose="020B0604030504040204" pitchFamily="34" charset="0"/>
                <a:ea typeface="Tahoma" panose="020B0604030504040204" pitchFamily="34" charset="0"/>
                <a:cs typeface="Tahoma" panose="020B0604030504040204" pitchFamily="34" charset="0"/>
              </a:rPr>
              <a:t>Reg. (UE) 2022/1317</a:t>
            </a:r>
          </a:p>
          <a:p>
            <a:pPr marL="285750" indent="-285750" algn="just">
              <a:buFont typeface="Wingdings" panose="05000000000000000000" pitchFamily="2" charset="2"/>
              <a:buChar char="q"/>
            </a:pPr>
            <a:endParaRPr lang="it-IT" sz="1400" kern="0" dirty="0">
              <a:latin typeface="Tahoma" panose="020B0604030504040204" pitchFamily="34" charset="0"/>
              <a:ea typeface="Tahoma" panose="020B0604030504040204" pitchFamily="34" charset="0"/>
              <a:cs typeface="Tahoma" panose="020B0604030504040204" pitchFamily="34" charset="0"/>
            </a:endParaRPr>
          </a:p>
          <a:p>
            <a:pPr marL="171450" indent="-171450" algn="just">
              <a:buFont typeface="Wingdings" panose="05000000000000000000" pitchFamily="2" charset="2"/>
              <a:buChar char="q"/>
            </a:pPr>
            <a:r>
              <a:rPr lang="it-IT" sz="1400" kern="0" dirty="0">
                <a:latin typeface="Tahoma" panose="020B0604030504040204" pitchFamily="34" charset="0"/>
                <a:ea typeface="Tahoma" panose="020B0604030504040204" pitchFamily="34" charset="0"/>
                <a:cs typeface="Tahoma" panose="020B0604030504040204" pitchFamily="34" charset="0"/>
              </a:rPr>
              <a:t> </a:t>
            </a:r>
            <a:r>
              <a:rPr lang="it-IT" sz="1400" b="1" u="sng" kern="0" dirty="0">
                <a:solidFill>
                  <a:srgbClr val="C00000"/>
                </a:solidFill>
                <a:latin typeface="Tahoma" panose="020B0604030504040204" pitchFamily="34" charset="0"/>
                <a:ea typeface="Tahoma" panose="020B0604030504040204" pitchFamily="34" charset="0"/>
                <a:cs typeface="Tahoma" panose="020B0604030504040204" pitchFamily="34" charset="0"/>
              </a:rPr>
              <a:t>Condizionalità «sociale</a:t>
            </a:r>
            <a:r>
              <a:rPr lang="it-IT" sz="1400" kern="0" dirty="0">
                <a:solidFill>
                  <a:srgbClr val="C00000"/>
                </a:solidFill>
                <a:latin typeface="Tahoma" panose="020B0604030504040204" pitchFamily="34" charset="0"/>
                <a:ea typeface="Tahoma" panose="020B0604030504040204" pitchFamily="34" charset="0"/>
                <a:cs typeface="Tahoma" panose="020B0604030504040204" pitchFamily="34" charset="0"/>
              </a:rPr>
              <a:t>»</a:t>
            </a:r>
          </a:p>
          <a:p>
            <a:pPr marL="742950" lvl="1" indent="-285750" algn="just">
              <a:buFont typeface="Courier New" panose="02070309020205020404" pitchFamily="49" charset="0"/>
              <a:buChar char="o"/>
            </a:pPr>
            <a:r>
              <a:rPr lang="it-IT" sz="1400" dirty="0">
                <a:latin typeface="Tahoma" panose="020B0604030504040204" pitchFamily="34" charset="0"/>
                <a:ea typeface="Tahoma" panose="020B0604030504040204" pitchFamily="34" charset="0"/>
                <a:cs typeface="Tahoma" panose="020B0604030504040204" pitchFamily="34" charset="0"/>
              </a:rPr>
              <a:t>Reg. (UE) 2021/2115 art. 14 e </a:t>
            </a:r>
            <a:r>
              <a:rPr lang="it-IT" sz="1400" dirty="0" err="1">
                <a:latin typeface="Tahoma" panose="020B0604030504040204" pitchFamily="34" charset="0"/>
                <a:ea typeface="Tahoma" panose="020B0604030504040204" pitchFamily="34" charset="0"/>
                <a:cs typeface="Tahoma" panose="020B0604030504040204" pitchFamily="34" charset="0"/>
              </a:rPr>
              <a:t>All</a:t>
            </a:r>
            <a:r>
              <a:rPr lang="it-IT" sz="1400" dirty="0">
                <a:latin typeface="Tahoma" panose="020B0604030504040204" pitchFamily="34" charset="0"/>
                <a:ea typeface="Tahoma" panose="020B0604030504040204" pitchFamily="34" charset="0"/>
                <a:cs typeface="Tahoma" panose="020B0604030504040204" pitchFamily="34" charset="0"/>
              </a:rPr>
              <a:t>. IV</a:t>
            </a:r>
            <a:endParaRPr lang="it-IT" b="0" i="0" u="none" strike="noStrike" baseline="0" dirty="0">
              <a:solidFill>
                <a:srgbClr val="000000"/>
              </a:solidFill>
              <a:latin typeface="EUAlbertina"/>
            </a:endParaRPr>
          </a:p>
          <a:p>
            <a:endParaRPr lang="it-IT" sz="1800" b="0" i="0" u="none" strike="noStrike" baseline="0" dirty="0">
              <a:solidFill>
                <a:srgbClr val="000000"/>
              </a:solidFill>
              <a:latin typeface="EUAlbertina"/>
            </a:endParaRPr>
          </a:p>
          <a:p>
            <a:pPr marL="285750" indent="-285750" algn="just">
              <a:buFont typeface="Wingdings" panose="05000000000000000000" pitchFamily="2" charset="2"/>
              <a:buChar char="q"/>
            </a:pPr>
            <a:r>
              <a:rPr lang="it-IT" sz="1400" b="1" u="sng" kern="0" dirty="0">
                <a:solidFill>
                  <a:srgbClr val="C00000"/>
                </a:solidFill>
                <a:latin typeface="Tahoma" panose="020B0604030504040204" pitchFamily="34" charset="0"/>
                <a:ea typeface="Tahoma" panose="020B0604030504040204" pitchFamily="34" charset="0"/>
                <a:cs typeface="Tahoma" panose="020B0604030504040204" pitchFamily="34" charset="0"/>
              </a:rPr>
              <a:t>Requisiti minimi relativi all’uso di fertilizzanti, di prodotti fitosanitari e benessere animale</a:t>
            </a:r>
            <a:r>
              <a:rPr lang="it-IT" sz="1400" b="1" u="sng" kern="0" dirty="0">
                <a:latin typeface="Tahoma" panose="020B0604030504040204" pitchFamily="34" charset="0"/>
                <a:ea typeface="Tahoma" panose="020B0604030504040204" pitchFamily="34" charset="0"/>
                <a:cs typeface="Tahoma" panose="020B0604030504040204" pitchFamily="34" charset="0"/>
              </a:rPr>
              <a:t> </a:t>
            </a:r>
            <a:r>
              <a:rPr lang="it-IT" sz="1400" u="sng" kern="0" dirty="0">
                <a:latin typeface="Tahoma" panose="020B0604030504040204" pitchFamily="34" charset="0"/>
                <a:ea typeface="Tahoma" panose="020B0604030504040204" pitchFamily="34" charset="0"/>
                <a:cs typeface="Tahoma" panose="020B0604030504040204" pitchFamily="34" charset="0"/>
              </a:rPr>
              <a:t>(NB - solo per interventi SRA)</a:t>
            </a:r>
          </a:p>
          <a:p>
            <a:pPr marL="171450" indent="-171450" algn="just">
              <a:buFont typeface="Arial" panose="020B0604020202020204" pitchFamily="34" charset="0"/>
              <a:buChar char="•"/>
            </a:pPr>
            <a:endParaRPr lang="it-IT" sz="1100" b="1" dirty="0">
              <a:latin typeface="Tahoma" panose="020B0604030504040204" pitchFamily="34" charset="0"/>
              <a:ea typeface="Tahoma" panose="020B0604030504040204" pitchFamily="34" charset="0"/>
              <a:cs typeface="Tahoma" panose="020B0604030504040204" pitchFamily="34" charset="0"/>
            </a:endParaRPr>
          </a:p>
        </p:txBody>
      </p:sp>
      <p:sp>
        <p:nvSpPr>
          <p:cNvPr id="2" name="Triangolo rettangolo 1">
            <a:extLst>
              <a:ext uri="{FF2B5EF4-FFF2-40B4-BE49-F238E27FC236}">
                <a16:creationId xmlns:a16="http://schemas.microsoft.com/office/drawing/2014/main" id="{4080651D-672F-7481-4ECD-08BAE17DA200}"/>
              </a:ext>
            </a:extLst>
          </p:cNvPr>
          <p:cNvSpPr/>
          <p:nvPr/>
        </p:nvSpPr>
        <p:spPr>
          <a:xfrm rot="10800000">
            <a:off x="8424000" y="1949"/>
            <a:ext cx="720000" cy="720000"/>
          </a:xfrm>
          <a:prstGeom prst="rtTriangle">
            <a:avLst/>
          </a:prstGeom>
          <a:solidFill>
            <a:schemeClr val="accent2">
              <a:lumMod val="20000"/>
              <a:lumOff val="80000"/>
            </a:schemeClr>
          </a:solidFill>
          <a:ln w="12700"/>
        </p:spPr>
        <p:style>
          <a:lnRef idx="3">
            <a:schemeClr val="lt1"/>
          </a:lnRef>
          <a:fillRef idx="1">
            <a:schemeClr val="accent3"/>
          </a:fillRef>
          <a:effectRef idx="1">
            <a:schemeClr val="accent3"/>
          </a:effectRef>
          <a:fontRef idx="minor">
            <a:schemeClr val="lt1"/>
          </a:fontRef>
        </p:style>
        <p:txBody>
          <a:bodyPr vert="wordArtVert" rtlCol="0" anchor="ctr"/>
          <a:lstStyle/>
          <a:p>
            <a:pPr defTabSz="0"/>
            <a:endParaRPr lang="it-IT" sz="1200" b="1" dirty="0">
              <a:ln w="22225">
                <a:solidFill>
                  <a:schemeClr val="accent2"/>
                </a:solidFill>
                <a:prstDash val="solid"/>
              </a:ln>
              <a:solidFill>
                <a:schemeClr val="accent2">
                  <a:lumMod val="40000"/>
                  <a:lumOff val="60000"/>
                </a:schemeClr>
              </a:solidFill>
            </a:endParaRPr>
          </a:p>
        </p:txBody>
      </p:sp>
      <p:sp>
        <p:nvSpPr>
          <p:cNvPr id="3" name="CasellaDiTesto 2">
            <a:extLst>
              <a:ext uri="{FF2B5EF4-FFF2-40B4-BE49-F238E27FC236}">
                <a16:creationId xmlns:a16="http://schemas.microsoft.com/office/drawing/2014/main" id="{BAE43EF3-F084-735A-9D9B-E954A6176711}"/>
              </a:ext>
            </a:extLst>
          </p:cNvPr>
          <p:cNvSpPr txBox="1"/>
          <p:nvPr/>
        </p:nvSpPr>
        <p:spPr>
          <a:xfrm rot="2657238">
            <a:off x="8572469" y="79374"/>
            <a:ext cx="622735" cy="369332"/>
          </a:xfrm>
          <a:prstGeom prst="rect">
            <a:avLst/>
          </a:prstGeom>
          <a:noFill/>
        </p:spPr>
        <p:txBody>
          <a:bodyPr wrap="none" rtlCol="0">
            <a:spAutoFit/>
          </a:bodyPr>
          <a:lstStyle/>
          <a:p>
            <a:r>
              <a:rPr lang="it-IT" b="1" dirty="0">
                <a:ln w="9525">
                  <a:solidFill>
                    <a:schemeClr val="accent2"/>
                  </a:solidFill>
                  <a:prstDash val="solid"/>
                </a:ln>
                <a:solidFill>
                  <a:schemeClr val="accent2">
                    <a:lumMod val="40000"/>
                    <a:lumOff val="60000"/>
                  </a:schemeClr>
                </a:solidFill>
              </a:rPr>
              <a:t>New</a:t>
            </a:r>
          </a:p>
        </p:txBody>
      </p:sp>
    </p:spTree>
    <p:extLst>
      <p:ext uri="{BB962C8B-B14F-4D97-AF65-F5344CB8AC3E}">
        <p14:creationId xmlns:p14="http://schemas.microsoft.com/office/powerpoint/2010/main" val="14163539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9B7656F-FBE2-0E3D-1873-4ADBF4568095}"/>
              </a:ext>
            </a:extLst>
          </p:cNvPr>
          <p:cNvSpPr>
            <a:spLocks noGrp="1"/>
          </p:cNvSpPr>
          <p:nvPr>
            <p:ph type="ctrTitle"/>
          </p:nvPr>
        </p:nvSpPr>
        <p:spPr>
          <a:xfrm>
            <a:off x="0" y="147600"/>
            <a:ext cx="9144000" cy="369332"/>
          </a:xfrm>
        </p:spPr>
        <p:txBody>
          <a:bodyPr/>
          <a:lstStyle/>
          <a:p>
            <a:pPr algn="ctr"/>
            <a:r>
              <a:rPr lang="it-IT" sz="2400" dirty="0">
                <a:solidFill>
                  <a:srgbClr val="C00000"/>
                </a:solidFill>
                <a:latin typeface="Tahoma" panose="020B0604030504040204" pitchFamily="34" charset="0"/>
                <a:ea typeface="Tahoma" panose="020B0604030504040204" pitchFamily="34" charset="0"/>
                <a:cs typeface="Tahoma" panose="020B0604030504040204" pitchFamily="34" charset="0"/>
              </a:rPr>
              <a:t>Condizionalità rafforzata – BCAA</a:t>
            </a:r>
            <a:endParaRPr lang="it-IT" sz="2400" b="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4" name="object 29">
            <a:extLst>
              <a:ext uri="{FF2B5EF4-FFF2-40B4-BE49-F238E27FC236}">
                <a16:creationId xmlns:a16="http://schemas.microsoft.com/office/drawing/2014/main" id="{FCAD5D7B-08F2-28DE-BCCE-68B9A5BA1F4B}"/>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graphicFrame>
        <p:nvGraphicFramePr>
          <p:cNvPr id="9" name="Tabella 8">
            <a:extLst>
              <a:ext uri="{FF2B5EF4-FFF2-40B4-BE49-F238E27FC236}">
                <a16:creationId xmlns:a16="http://schemas.microsoft.com/office/drawing/2014/main" id="{8FF05F2C-75FC-5743-A70B-4A649B715F2A}"/>
              </a:ext>
            </a:extLst>
          </p:cNvPr>
          <p:cNvGraphicFramePr>
            <a:graphicFrameLocks noGrp="1"/>
          </p:cNvGraphicFramePr>
          <p:nvPr/>
        </p:nvGraphicFramePr>
        <p:xfrm>
          <a:off x="288500" y="1276126"/>
          <a:ext cx="8540540" cy="2452100"/>
        </p:xfrm>
        <a:graphic>
          <a:graphicData uri="http://schemas.openxmlformats.org/drawingml/2006/table">
            <a:tbl>
              <a:tblPr>
                <a:tableStyleId>{0505E3EF-67EA-436B-97B2-0124C06EBD24}</a:tableStyleId>
              </a:tblPr>
              <a:tblGrid>
                <a:gridCol w="570192">
                  <a:extLst>
                    <a:ext uri="{9D8B030D-6E8A-4147-A177-3AD203B41FA5}">
                      <a16:colId xmlns:a16="http://schemas.microsoft.com/office/drawing/2014/main" val="958229630"/>
                    </a:ext>
                  </a:extLst>
                </a:gridCol>
                <a:gridCol w="936155">
                  <a:extLst>
                    <a:ext uri="{9D8B030D-6E8A-4147-A177-3AD203B41FA5}">
                      <a16:colId xmlns:a16="http://schemas.microsoft.com/office/drawing/2014/main" val="2461771214"/>
                    </a:ext>
                  </a:extLst>
                </a:gridCol>
                <a:gridCol w="534004">
                  <a:extLst>
                    <a:ext uri="{9D8B030D-6E8A-4147-A177-3AD203B41FA5}">
                      <a16:colId xmlns:a16="http://schemas.microsoft.com/office/drawing/2014/main" val="316170850"/>
                    </a:ext>
                  </a:extLst>
                </a:gridCol>
                <a:gridCol w="6500189">
                  <a:extLst>
                    <a:ext uri="{9D8B030D-6E8A-4147-A177-3AD203B41FA5}">
                      <a16:colId xmlns:a16="http://schemas.microsoft.com/office/drawing/2014/main" val="625590965"/>
                    </a:ext>
                  </a:extLst>
                </a:gridCol>
              </a:tblGrid>
              <a:tr h="36000">
                <a:tc>
                  <a:txBody>
                    <a:bodyPr/>
                    <a:lstStyle/>
                    <a:p>
                      <a:pPr algn="ctr" fontAlgn="ctr"/>
                      <a:r>
                        <a:rPr lang="it-IT" sz="1000" b="1" u="none" strike="noStrike" dirty="0">
                          <a:solidFill>
                            <a:schemeClr val="bg1"/>
                          </a:solidFill>
                          <a:effectLst/>
                        </a:rPr>
                        <a:t>Zone</a:t>
                      </a:r>
                      <a:endParaRPr lang="it-IT" sz="1000" b="1" i="0" u="none" strike="noStrike" dirty="0">
                        <a:solidFill>
                          <a:schemeClr val="bg1"/>
                        </a:solidFill>
                        <a:effectLst/>
                        <a:latin typeface="Calibri" panose="020F0502020204030204" pitchFamily="34" charset="0"/>
                      </a:endParaRPr>
                    </a:p>
                  </a:txBody>
                  <a:tcPr marL="1370" marR="1370" marT="1370" marB="0" anchor="ctr">
                    <a:solidFill>
                      <a:srgbClr val="297A38"/>
                    </a:solidFill>
                  </a:tcPr>
                </a:tc>
                <a:tc>
                  <a:txBody>
                    <a:bodyPr/>
                    <a:lstStyle/>
                    <a:p>
                      <a:pPr algn="ctr" fontAlgn="ctr"/>
                      <a:r>
                        <a:rPr lang="it-IT" sz="1000" b="1" u="none" strike="noStrike" dirty="0">
                          <a:solidFill>
                            <a:schemeClr val="bg1"/>
                          </a:solidFill>
                          <a:effectLst/>
                        </a:rPr>
                        <a:t>Tema principale</a:t>
                      </a:r>
                      <a:endParaRPr lang="it-IT" sz="1000" b="1" i="0" u="none" strike="noStrike" dirty="0">
                        <a:solidFill>
                          <a:schemeClr val="bg1"/>
                        </a:solidFill>
                        <a:effectLst/>
                        <a:latin typeface="Calibri" panose="020F0502020204030204" pitchFamily="34" charset="0"/>
                      </a:endParaRPr>
                    </a:p>
                  </a:txBody>
                  <a:tcPr marL="1370" marR="1370" marT="1370" marB="0" anchor="ctr">
                    <a:solidFill>
                      <a:srgbClr val="297A38"/>
                    </a:solidFill>
                  </a:tcPr>
                </a:tc>
                <a:tc>
                  <a:txBody>
                    <a:bodyPr/>
                    <a:lstStyle/>
                    <a:p>
                      <a:pPr algn="ctr" fontAlgn="ctr"/>
                      <a:r>
                        <a:rPr lang="it-IT" sz="1000" b="1" u="none" strike="noStrike" dirty="0">
                          <a:solidFill>
                            <a:schemeClr val="bg1"/>
                          </a:solidFill>
                          <a:effectLst/>
                        </a:rPr>
                        <a:t>Norme</a:t>
                      </a:r>
                      <a:endParaRPr lang="it-IT" sz="1000" b="1" i="0" u="none" strike="noStrike" dirty="0">
                        <a:solidFill>
                          <a:schemeClr val="bg1"/>
                        </a:solidFill>
                        <a:effectLst/>
                        <a:latin typeface="Calibri" panose="020F0502020204030204" pitchFamily="34" charset="0"/>
                      </a:endParaRPr>
                    </a:p>
                  </a:txBody>
                  <a:tcPr marL="1370" marR="1370" marT="1370" marB="0" anchor="ctr">
                    <a:solidFill>
                      <a:srgbClr val="297A38"/>
                    </a:solidFill>
                  </a:tcPr>
                </a:tc>
                <a:tc>
                  <a:txBody>
                    <a:bodyPr/>
                    <a:lstStyle/>
                    <a:p>
                      <a:pPr algn="ctr" fontAlgn="ctr"/>
                      <a:r>
                        <a:rPr lang="it-IT" sz="1000" b="1" u="none" strike="noStrike" dirty="0">
                          <a:solidFill>
                            <a:schemeClr val="bg1"/>
                          </a:solidFill>
                          <a:effectLst/>
                        </a:rPr>
                        <a:t>Titolo</a:t>
                      </a:r>
                      <a:endParaRPr lang="it-IT" sz="1000" b="1" i="0" u="none" strike="noStrike" dirty="0">
                        <a:solidFill>
                          <a:schemeClr val="bg1"/>
                        </a:solidFill>
                        <a:effectLst/>
                        <a:latin typeface="Calibri" panose="020F0502020204030204" pitchFamily="34" charset="0"/>
                      </a:endParaRPr>
                    </a:p>
                  </a:txBody>
                  <a:tcPr marL="1370" marR="1370" marT="1370" marB="0" anchor="ctr">
                    <a:solidFill>
                      <a:srgbClr val="297A38"/>
                    </a:solidFill>
                  </a:tcPr>
                </a:tc>
                <a:extLst>
                  <a:ext uri="{0D108BD9-81ED-4DB2-BD59-A6C34878D82A}">
                    <a16:rowId xmlns:a16="http://schemas.microsoft.com/office/drawing/2014/main" val="3059944185"/>
                  </a:ext>
                </a:extLst>
              </a:tr>
              <a:tr h="158738">
                <a:tc rowSpan="9">
                  <a:txBody>
                    <a:bodyPr/>
                    <a:lstStyle/>
                    <a:p>
                      <a:pPr algn="ctr" fontAlgn="ctr"/>
                      <a:r>
                        <a:rPr lang="it-IT" sz="1000" u="none" strike="noStrike" dirty="0">
                          <a:effectLst/>
                        </a:rPr>
                        <a:t>Clima e ambiente</a:t>
                      </a:r>
                      <a:endParaRPr lang="it-IT" sz="1000" b="0" i="0" u="none" strike="noStrike" dirty="0">
                        <a:solidFill>
                          <a:srgbClr val="000000"/>
                        </a:solidFill>
                        <a:effectLst/>
                        <a:latin typeface="Calibri" panose="020F0502020204030204" pitchFamily="34" charset="0"/>
                      </a:endParaRPr>
                    </a:p>
                  </a:txBody>
                  <a:tcPr marL="1370" marR="1370" marT="1370" marB="0" anchor="ctr"/>
                </a:tc>
                <a:tc rowSpan="3">
                  <a:txBody>
                    <a:bodyPr/>
                    <a:lstStyle/>
                    <a:p>
                      <a:pPr algn="ctr" fontAlgn="ctr"/>
                      <a:r>
                        <a:rPr lang="it-IT" sz="1000" u="none" strike="noStrike" dirty="0">
                          <a:effectLst/>
                        </a:rPr>
                        <a:t>Cambiamenti climatici (mitigazione e adattamento)</a:t>
                      </a:r>
                      <a:endParaRPr lang="it-IT" sz="1000" b="0" i="0" u="none" strike="noStrike" dirty="0">
                        <a:solidFill>
                          <a:srgbClr val="000000"/>
                        </a:solidFill>
                        <a:effectLst/>
                        <a:latin typeface="Calibri" panose="020F0502020204030204" pitchFamily="34" charset="0"/>
                      </a:endParaRPr>
                    </a:p>
                  </a:txBody>
                  <a:tcPr marL="1370" marR="1370" marT="1370" marB="0" anchor="ctr"/>
                </a:tc>
                <a:tc>
                  <a:txBody>
                    <a:bodyPr/>
                    <a:lstStyle/>
                    <a:p>
                      <a:pPr algn="ctr" fontAlgn="ctr"/>
                      <a:r>
                        <a:rPr lang="it-IT" sz="1000" b="1" u="none" strike="noStrike" dirty="0">
                          <a:solidFill>
                            <a:schemeClr val="tx1"/>
                          </a:solidFill>
                          <a:effectLst/>
                        </a:rPr>
                        <a:t>BCAA 1</a:t>
                      </a:r>
                      <a:endParaRPr lang="it-IT" sz="1000" b="1" i="0" u="none" strike="noStrike" dirty="0">
                        <a:solidFill>
                          <a:schemeClr val="tx1"/>
                        </a:solidFill>
                        <a:effectLst/>
                        <a:latin typeface="Calibri" panose="020F0502020204030204" pitchFamily="34" charset="0"/>
                      </a:endParaRPr>
                    </a:p>
                  </a:txBody>
                  <a:tcPr marL="1370" marR="1370" marT="1370" marB="0" anchor="ctr"/>
                </a:tc>
                <a:tc>
                  <a:txBody>
                    <a:bodyPr/>
                    <a:lstStyle/>
                    <a:p>
                      <a:pPr marL="0" marR="0" lvl="0" indent="0" algn="l" defTabSz="914400" eaLnBrk="1" fontAlgn="ctr" latinLnBrk="0" hangingPunct="1">
                        <a:lnSpc>
                          <a:spcPct val="100000"/>
                        </a:lnSpc>
                        <a:spcBef>
                          <a:spcPts val="0"/>
                        </a:spcBef>
                        <a:spcAft>
                          <a:spcPts val="0"/>
                        </a:spcAft>
                        <a:buClrTx/>
                        <a:buSzTx/>
                        <a:buFontTx/>
                        <a:buNone/>
                        <a:tabLst/>
                        <a:defRPr/>
                      </a:pPr>
                      <a:r>
                        <a:rPr lang="it-IT" sz="1000" b="1" u="none" strike="noStrike" dirty="0">
                          <a:effectLst/>
                        </a:rPr>
                        <a:t>Mantenimento dei prati permanenti </a:t>
                      </a:r>
                      <a:r>
                        <a:rPr lang="it-IT" sz="1000" b="0" u="none" strike="noStrike" dirty="0">
                          <a:effectLst/>
                        </a:rPr>
                        <a:t>sulla base di un percentuale di prati permanenti in relazione alla superficie agricola a livello nazionale rispetto all’anno di riferimento 2018.  </a:t>
                      </a:r>
                    </a:p>
                    <a:p>
                      <a:pPr marL="0" marR="0" lvl="0" indent="0" algn="l" defTabSz="914400" eaLnBrk="1" fontAlgn="ctr" latinLnBrk="0" hangingPunct="1">
                        <a:lnSpc>
                          <a:spcPct val="100000"/>
                        </a:lnSpc>
                        <a:spcBef>
                          <a:spcPts val="0"/>
                        </a:spcBef>
                        <a:spcAft>
                          <a:spcPts val="0"/>
                        </a:spcAft>
                        <a:buClrTx/>
                        <a:buSzTx/>
                        <a:buFontTx/>
                        <a:buNone/>
                        <a:tabLst/>
                        <a:defRPr/>
                      </a:pPr>
                      <a:r>
                        <a:rPr lang="it-IT" sz="1000" b="0" u="none" strike="noStrike" dirty="0">
                          <a:effectLst/>
                        </a:rPr>
                        <a:t>Diminuzione massima del 5% rispetto all'anno di riferimento.</a:t>
                      </a:r>
                    </a:p>
                  </a:txBody>
                  <a:tcPr marL="1370" marR="1370" marT="1370" marB="0" anchor="ctr"/>
                </a:tc>
                <a:extLst>
                  <a:ext uri="{0D108BD9-81ED-4DB2-BD59-A6C34878D82A}">
                    <a16:rowId xmlns:a16="http://schemas.microsoft.com/office/drawing/2014/main" val="3805683780"/>
                  </a:ext>
                </a:extLst>
              </a:tr>
              <a:tr h="36000">
                <a:tc vMerge="1">
                  <a:txBody>
                    <a:bodyPr/>
                    <a:lstStyle/>
                    <a:p>
                      <a:endParaRPr lang="it-IT"/>
                    </a:p>
                  </a:txBody>
                  <a:tcPr/>
                </a:tc>
                <a:tc vMerge="1">
                  <a:txBody>
                    <a:bodyPr/>
                    <a:lstStyle/>
                    <a:p>
                      <a:endParaRPr lang="it-IT"/>
                    </a:p>
                  </a:txBody>
                  <a:tcPr/>
                </a:tc>
                <a:tc>
                  <a:txBody>
                    <a:bodyPr/>
                    <a:lstStyle/>
                    <a:p>
                      <a:pPr algn="ctr" fontAlgn="ctr"/>
                      <a:r>
                        <a:rPr lang="it-IT" sz="1000" b="1" u="none" strike="noStrike" dirty="0">
                          <a:solidFill>
                            <a:schemeClr val="tx1"/>
                          </a:solidFill>
                          <a:effectLst/>
                        </a:rPr>
                        <a:t>BCAA 2</a:t>
                      </a:r>
                      <a:endParaRPr lang="it-IT" sz="1000" b="1" i="0" u="none" strike="noStrike" dirty="0">
                        <a:solidFill>
                          <a:schemeClr val="tx1"/>
                        </a:solidFill>
                        <a:effectLst/>
                        <a:latin typeface="Calibri" panose="020F0502020204030204" pitchFamily="34" charset="0"/>
                      </a:endParaRPr>
                    </a:p>
                  </a:txBody>
                  <a:tcPr marL="1370" marR="1370" marT="1370" marB="0" anchor="ctr"/>
                </a:tc>
                <a:tc>
                  <a:txBody>
                    <a:bodyPr/>
                    <a:lstStyle/>
                    <a:p>
                      <a:pPr algn="l" fontAlgn="ctr"/>
                      <a:r>
                        <a:rPr lang="it-IT" sz="1000" b="1" u="none" strike="noStrike" dirty="0">
                          <a:effectLst/>
                        </a:rPr>
                        <a:t>Protezione di zone umide e torbiere</a:t>
                      </a:r>
                      <a:endParaRPr lang="it-IT" sz="1000" b="1" i="0" u="none" strike="noStrike" dirty="0">
                        <a:solidFill>
                          <a:srgbClr val="000000"/>
                        </a:solidFill>
                        <a:effectLst/>
                        <a:latin typeface="Calibri" panose="020F0502020204030204" pitchFamily="34" charset="0"/>
                      </a:endParaRPr>
                    </a:p>
                  </a:txBody>
                  <a:tcPr marL="1370" marR="1370" marT="1370" marB="0" anchor="ctr"/>
                </a:tc>
                <a:extLst>
                  <a:ext uri="{0D108BD9-81ED-4DB2-BD59-A6C34878D82A}">
                    <a16:rowId xmlns:a16="http://schemas.microsoft.com/office/drawing/2014/main" val="2033619538"/>
                  </a:ext>
                </a:extLst>
              </a:tr>
              <a:tr h="36000">
                <a:tc vMerge="1">
                  <a:txBody>
                    <a:bodyPr/>
                    <a:lstStyle/>
                    <a:p>
                      <a:endParaRPr lang="it-IT"/>
                    </a:p>
                  </a:txBody>
                  <a:tcPr/>
                </a:tc>
                <a:tc vMerge="1">
                  <a:txBody>
                    <a:bodyPr/>
                    <a:lstStyle/>
                    <a:p>
                      <a:endParaRPr lang="it-IT"/>
                    </a:p>
                  </a:txBody>
                  <a:tcPr/>
                </a:tc>
                <a:tc>
                  <a:txBody>
                    <a:bodyPr/>
                    <a:lstStyle/>
                    <a:p>
                      <a:pPr algn="ctr" fontAlgn="ctr"/>
                      <a:r>
                        <a:rPr lang="it-IT" sz="1000" b="1" u="none" strike="noStrike" dirty="0">
                          <a:solidFill>
                            <a:schemeClr val="tx1"/>
                          </a:solidFill>
                          <a:effectLst/>
                        </a:rPr>
                        <a:t>BCAA 3</a:t>
                      </a:r>
                      <a:endParaRPr lang="it-IT" sz="1000" b="1" i="0" u="none" strike="noStrike" dirty="0">
                        <a:solidFill>
                          <a:schemeClr val="tx1"/>
                        </a:solidFill>
                        <a:effectLst/>
                        <a:latin typeface="Calibri" panose="020F0502020204030204" pitchFamily="34" charset="0"/>
                      </a:endParaRPr>
                    </a:p>
                  </a:txBody>
                  <a:tcPr marL="1370" marR="1370" marT="1370" marB="0" anchor="ctr"/>
                </a:tc>
                <a:tc>
                  <a:txBody>
                    <a:bodyPr/>
                    <a:lstStyle/>
                    <a:p>
                      <a:pPr algn="l" fontAlgn="ctr"/>
                      <a:r>
                        <a:rPr lang="it-IT" sz="1000" b="1" u="none" strike="noStrike" dirty="0">
                          <a:effectLst/>
                        </a:rPr>
                        <a:t>Divieto di bruciare le stoppie</a:t>
                      </a:r>
                      <a:r>
                        <a:rPr lang="it-IT" sz="1000" u="none" strike="noStrike" dirty="0">
                          <a:effectLst/>
                        </a:rPr>
                        <a:t>, se non per motivi di salute delle piante</a:t>
                      </a:r>
                      <a:endParaRPr lang="it-IT" sz="1000" b="0" i="0" u="none" strike="noStrike" dirty="0">
                        <a:solidFill>
                          <a:srgbClr val="000000"/>
                        </a:solidFill>
                        <a:effectLst/>
                        <a:latin typeface="Calibri" panose="020F0502020204030204" pitchFamily="34" charset="0"/>
                      </a:endParaRPr>
                    </a:p>
                  </a:txBody>
                  <a:tcPr marL="1370" marR="1370" marT="1370" marB="0" anchor="ctr"/>
                </a:tc>
                <a:extLst>
                  <a:ext uri="{0D108BD9-81ED-4DB2-BD59-A6C34878D82A}">
                    <a16:rowId xmlns:a16="http://schemas.microsoft.com/office/drawing/2014/main" val="1338945239"/>
                  </a:ext>
                </a:extLst>
              </a:tr>
              <a:tr h="36000">
                <a:tc vMerge="1">
                  <a:txBody>
                    <a:bodyPr/>
                    <a:lstStyle/>
                    <a:p>
                      <a:pPr algn="ctr" fontAlgn="ctr"/>
                      <a:endParaRPr lang="it-IT" sz="1000" b="0" i="0" u="none" strike="noStrike" dirty="0">
                        <a:solidFill>
                          <a:srgbClr val="000000"/>
                        </a:solidFill>
                        <a:effectLst/>
                        <a:latin typeface="Calibri" panose="020F0502020204030204" pitchFamily="34" charset="0"/>
                      </a:endParaRPr>
                    </a:p>
                  </a:txBody>
                  <a:tcPr marL="1370" marR="1370" marT="1370" marB="0" anchor="ctr"/>
                </a:tc>
                <a:tc>
                  <a:txBody>
                    <a:bodyPr/>
                    <a:lstStyle/>
                    <a:p>
                      <a:pPr algn="ctr" fontAlgn="ctr"/>
                      <a:r>
                        <a:rPr lang="it-IT" sz="1000" u="none" strike="noStrike" dirty="0">
                          <a:effectLst/>
                        </a:rPr>
                        <a:t>Acqua</a:t>
                      </a:r>
                      <a:endParaRPr lang="it-IT" sz="1000" b="0" i="0" u="none" strike="noStrike" dirty="0">
                        <a:solidFill>
                          <a:srgbClr val="000000"/>
                        </a:solidFill>
                        <a:effectLst/>
                        <a:latin typeface="Calibri" panose="020F0502020204030204" pitchFamily="34" charset="0"/>
                      </a:endParaRPr>
                    </a:p>
                  </a:txBody>
                  <a:tcPr marL="1370" marR="1370" marT="1370" marB="0" anchor="ctr"/>
                </a:tc>
                <a:tc>
                  <a:txBody>
                    <a:bodyPr/>
                    <a:lstStyle/>
                    <a:p>
                      <a:pPr algn="ctr" fontAlgn="ctr"/>
                      <a:r>
                        <a:rPr lang="it-IT" sz="1000" b="1" u="none" strike="noStrike" dirty="0">
                          <a:solidFill>
                            <a:schemeClr val="tx1"/>
                          </a:solidFill>
                          <a:effectLst/>
                        </a:rPr>
                        <a:t>BCAA 4</a:t>
                      </a:r>
                      <a:endParaRPr lang="it-IT" sz="1000" b="1" i="0" u="none" strike="noStrike" dirty="0">
                        <a:solidFill>
                          <a:schemeClr val="tx1"/>
                        </a:solidFill>
                        <a:effectLst/>
                        <a:latin typeface="Calibri" panose="020F0502020204030204" pitchFamily="34" charset="0"/>
                      </a:endParaRPr>
                    </a:p>
                  </a:txBody>
                  <a:tcPr marL="1370" marR="1370" marT="1370" marB="0" anchor="ctr"/>
                </a:tc>
                <a:tc>
                  <a:txBody>
                    <a:bodyPr/>
                    <a:lstStyle/>
                    <a:p>
                      <a:pPr algn="l" fontAlgn="ctr"/>
                      <a:r>
                        <a:rPr lang="it-IT" sz="1000" b="1" u="none" strike="noStrike" dirty="0">
                          <a:effectLst/>
                        </a:rPr>
                        <a:t>Introduzione</a:t>
                      </a:r>
                      <a:r>
                        <a:rPr lang="it-IT" sz="1000" u="none" strike="noStrike" dirty="0">
                          <a:effectLst/>
                        </a:rPr>
                        <a:t> </a:t>
                      </a:r>
                      <a:r>
                        <a:rPr lang="it-IT" sz="1000" b="1" u="none" strike="noStrike" dirty="0">
                          <a:effectLst/>
                        </a:rPr>
                        <a:t>di</a:t>
                      </a:r>
                      <a:r>
                        <a:rPr lang="it-IT" sz="1000" u="none" strike="noStrike" dirty="0">
                          <a:effectLst/>
                        </a:rPr>
                        <a:t> </a:t>
                      </a:r>
                      <a:r>
                        <a:rPr lang="it-IT" sz="1000" b="1" u="none" strike="noStrike" dirty="0">
                          <a:effectLst/>
                        </a:rPr>
                        <a:t>fasce tampone lungo i corsi d’acqua</a:t>
                      </a:r>
                      <a:endParaRPr lang="it-IT" sz="1000" b="1" i="0" u="none" strike="noStrike" dirty="0">
                        <a:solidFill>
                          <a:srgbClr val="000000"/>
                        </a:solidFill>
                        <a:effectLst/>
                        <a:latin typeface="Calibri" panose="020F0502020204030204" pitchFamily="34" charset="0"/>
                      </a:endParaRPr>
                    </a:p>
                  </a:txBody>
                  <a:tcPr marL="1370" marR="1370" marT="1370" marB="0" anchor="ctr"/>
                </a:tc>
                <a:extLst>
                  <a:ext uri="{0D108BD9-81ED-4DB2-BD59-A6C34878D82A}">
                    <a16:rowId xmlns:a16="http://schemas.microsoft.com/office/drawing/2014/main" val="2299110980"/>
                  </a:ext>
                </a:extLst>
              </a:tr>
              <a:tr h="36000">
                <a:tc vMerge="1">
                  <a:txBody>
                    <a:bodyPr/>
                    <a:lstStyle/>
                    <a:p>
                      <a:pPr algn="ctr" fontAlgn="ctr"/>
                      <a:endParaRPr lang="it-IT" sz="1000" b="0" i="0" u="none" strike="noStrike" dirty="0">
                        <a:solidFill>
                          <a:srgbClr val="000000"/>
                        </a:solidFill>
                        <a:effectLst/>
                        <a:latin typeface="Calibri" panose="020F0502020204030204" pitchFamily="34" charset="0"/>
                      </a:endParaRPr>
                    </a:p>
                  </a:txBody>
                  <a:tcPr marL="1370" marR="1370" marT="1370" marB="0" anchor="ctr"/>
                </a:tc>
                <a:tc rowSpan="3">
                  <a:txBody>
                    <a:bodyPr/>
                    <a:lstStyle/>
                    <a:p>
                      <a:pPr algn="ctr" fontAlgn="ctr"/>
                      <a:r>
                        <a:rPr lang="it-IT" sz="1000" u="none" strike="noStrike">
                          <a:effectLst/>
                        </a:rPr>
                        <a:t>Suolo (protezione e qualità)</a:t>
                      </a:r>
                      <a:endParaRPr lang="it-IT" sz="1000" b="0" i="0" u="none" strike="noStrike">
                        <a:solidFill>
                          <a:srgbClr val="000000"/>
                        </a:solidFill>
                        <a:effectLst/>
                        <a:latin typeface="Calibri" panose="020F0502020204030204" pitchFamily="34" charset="0"/>
                      </a:endParaRPr>
                    </a:p>
                  </a:txBody>
                  <a:tcPr marL="1370" marR="1370" marT="1370" marB="0" anchor="ctr"/>
                </a:tc>
                <a:tc>
                  <a:txBody>
                    <a:bodyPr/>
                    <a:lstStyle/>
                    <a:p>
                      <a:pPr algn="ctr" fontAlgn="ctr"/>
                      <a:r>
                        <a:rPr lang="it-IT" sz="1000" b="1" u="none" strike="noStrike" dirty="0">
                          <a:solidFill>
                            <a:schemeClr val="tx1"/>
                          </a:solidFill>
                          <a:effectLst/>
                        </a:rPr>
                        <a:t>BCAA 5</a:t>
                      </a:r>
                      <a:endParaRPr lang="it-IT" sz="1000" b="1" i="0" u="none" strike="noStrike" dirty="0">
                        <a:solidFill>
                          <a:schemeClr val="tx1"/>
                        </a:solidFill>
                        <a:effectLst/>
                        <a:latin typeface="Calibri" panose="020F0502020204030204" pitchFamily="34" charset="0"/>
                      </a:endParaRPr>
                    </a:p>
                  </a:txBody>
                  <a:tcPr marL="1370" marR="1370" marT="1370" marB="0" anchor="ctr"/>
                </a:tc>
                <a:tc>
                  <a:txBody>
                    <a:bodyPr/>
                    <a:lstStyle/>
                    <a:p>
                      <a:pPr algn="l" fontAlgn="ctr"/>
                      <a:r>
                        <a:rPr lang="it-IT" sz="1000" u="none" strike="noStrike" dirty="0">
                          <a:effectLst/>
                        </a:rPr>
                        <a:t>Gestione della lavorazione del terreno per </a:t>
                      </a:r>
                      <a:r>
                        <a:rPr lang="it-IT" sz="1000" b="1" u="none" strike="noStrike" dirty="0">
                          <a:effectLst/>
                        </a:rPr>
                        <a:t>ridurre i rischi di degrado ed erosione del suolo</a:t>
                      </a:r>
                      <a:r>
                        <a:rPr lang="it-IT" sz="1000" u="none" strike="noStrike" dirty="0">
                          <a:effectLst/>
                        </a:rPr>
                        <a:t>, tenendo anche conto del gradiente della pendenza.</a:t>
                      </a:r>
                      <a:endParaRPr lang="it-IT" sz="1000" b="0" i="0" u="none" strike="noStrike" dirty="0">
                        <a:solidFill>
                          <a:srgbClr val="000000"/>
                        </a:solidFill>
                        <a:effectLst/>
                        <a:latin typeface="Calibri" panose="020F0502020204030204" pitchFamily="34" charset="0"/>
                      </a:endParaRPr>
                    </a:p>
                  </a:txBody>
                  <a:tcPr marL="1370" marR="1370" marT="1370" marB="0" anchor="ctr"/>
                </a:tc>
                <a:extLst>
                  <a:ext uri="{0D108BD9-81ED-4DB2-BD59-A6C34878D82A}">
                    <a16:rowId xmlns:a16="http://schemas.microsoft.com/office/drawing/2014/main" val="2291492049"/>
                  </a:ext>
                </a:extLst>
              </a:tr>
              <a:tr h="36000">
                <a:tc vMerge="1">
                  <a:txBody>
                    <a:bodyPr/>
                    <a:lstStyle/>
                    <a:p>
                      <a:endParaRPr lang="it-IT"/>
                    </a:p>
                  </a:txBody>
                  <a:tcPr/>
                </a:tc>
                <a:tc vMerge="1">
                  <a:txBody>
                    <a:bodyPr/>
                    <a:lstStyle/>
                    <a:p>
                      <a:endParaRPr lang="it-IT"/>
                    </a:p>
                  </a:txBody>
                  <a:tcPr/>
                </a:tc>
                <a:tc>
                  <a:txBody>
                    <a:bodyPr/>
                    <a:lstStyle/>
                    <a:p>
                      <a:pPr algn="ctr" fontAlgn="ctr"/>
                      <a:r>
                        <a:rPr lang="it-IT" sz="1000" b="1" u="none" strike="noStrike" dirty="0">
                          <a:solidFill>
                            <a:schemeClr val="tx1"/>
                          </a:solidFill>
                          <a:effectLst/>
                        </a:rPr>
                        <a:t>BCAA 6</a:t>
                      </a:r>
                      <a:endParaRPr lang="it-IT" sz="1000" b="1" i="0" u="none" strike="noStrike" dirty="0">
                        <a:solidFill>
                          <a:schemeClr val="tx1"/>
                        </a:solidFill>
                        <a:effectLst/>
                        <a:latin typeface="Calibri" panose="020F0502020204030204" pitchFamily="34" charset="0"/>
                      </a:endParaRPr>
                    </a:p>
                  </a:txBody>
                  <a:tcPr marL="1370" marR="1370" marT="1370" marB="0" anchor="ctr"/>
                </a:tc>
                <a:tc>
                  <a:txBody>
                    <a:bodyPr/>
                    <a:lstStyle/>
                    <a:p>
                      <a:pPr algn="l" fontAlgn="ctr"/>
                      <a:r>
                        <a:rPr lang="it-IT" sz="1000" b="1" u="none" strike="noStrike" dirty="0">
                          <a:effectLst/>
                        </a:rPr>
                        <a:t>Copertura minima del suolo </a:t>
                      </a:r>
                      <a:r>
                        <a:rPr lang="it-IT" sz="1000" u="none" strike="noStrike" dirty="0">
                          <a:effectLst/>
                        </a:rPr>
                        <a:t>per evitare di lasciare nudo il suolo nei periodi più sensibili</a:t>
                      </a:r>
                      <a:endParaRPr lang="it-IT" sz="1000" b="0" i="0" u="none" strike="noStrike" dirty="0">
                        <a:solidFill>
                          <a:srgbClr val="000000"/>
                        </a:solidFill>
                        <a:effectLst/>
                        <a:latin typeface="Calibri" panose="020F0502020204030204" pitchFamily="34" charset="0"/>
                      </a:endParaRPr>
                    </a:p>
                  </a:txBody>
                  <a:tcPr marL="1370" marR="1370" marT="1370" marB="0" anchor="ctr"/>
                </a:tc>
                <a:extLst>
                  <a:ext uri="{0D108BD9-81ED-4DB2-BD59-A6C34878D82A}">
                    <a16:rowId xmlns:a16="http://schemas.microsoft.com/office/drawing/2014/main" val="3785432816"/>
                  </a:ext>
                </a:extLst>
              </a:tr>
              <a:tr h="36000">
                <a:tc vMerge="1">
                  <a:txBody>
                    <a:bodyPr/>
                    <a:lstStyle/>
                    <a:p>
                      <a:endParaRPr lang="it-IT"/>
                    </a:p>
                  </a:txBody>
                  <a:tcPr/>
                </a:tc>
                <a:tc vMerge="1">
                  <a:txBody>
                    <a:bodyPr/>
                    <a:lstStyle/>
                    <a:p>
                      <a:endParaRPr lang="it-IT"/>
                    </a:p>
                  </a:txBody>
                  <a:tcPr/>
                </a:tc>
                <a:tc>
                  <a:txBody>
                    <a:bodyPr/>
                    <a:lstStyle/>
                    <a:p>
                      <a:pPr algn="ctr" fontAlgn="ctr"/>
                      <a:r>
                        <a:rPr lang="it-IT" sz="1000" b="1" u="none" strike="noStrike" dirty="0">
                          <a:solidFill>
                            <a:schemeClr val="tx1"/>
                          </a:solidFill>
                          <a:effectLst/>
                        </a:rPr>
                        <a:t>BCAA 7</a:t>
                      </a:r>
                      <a:endParaRPr lang="it-IT" sz="1000" b="1" i="0" u="none" strike="noStrike" dirty="0">
                        <a:solidFill>
                          <a:schemeClr val="tx1"/>
                        </a:solidFill>
                        <a:effectLst/>
                        <a:latin typeface="Calibri" panose="020F0502020204030204" pitchFamily="34" charset="0"/>
                      </a:endParaRPr>
                    </a:p>
                  </a:txBody>
                  <a:tcPr marL="1370" marR="1370" marT="1370" marB="0" anchor="ctr"/>
                </a:tc>
                <a:tc>
                  <a:txBody>
                    <a:bodyPr/>
                    <a:lstStyle/>
                    <a:p>
                      <a:pPr algn="l" fontAlgn="ctr"/>
                      <a:r>
                        <a:rPr lang="it-IT" sz="1000" b="1" u="none" strike="noStrike" dirty="0">
                          <a:effectLst/>
                        </a:rPr>
                        <a:t>Rotazione delle colture </a:t>
                      </a:r>
                      <a:r>
                        <a:rPr lang="it-IT" sz="1000" u="none" strike="noStrike" dirty="0">
                          <a:effectLst/>
                        </a:rPr>
                        <a:t>sui seminativi, ad eccezione delle colture sommerse</a:t>
                      </a:r>
                      <a:endParaRPr lang="it-IT" sz="1000" b="0" i="0" u="none" strike="noStrike" dirty="0">
                        <a:solidFill>
                          <a:srgbClr val="000000"/>
                        </a:solidFill>
                        <a:effectLst/>
                        <a:latin typeface="Calibri" panose="020F0502020204030204" pitchFamily="34" charset="0"/>
                      </a:endParaRPr>
                    </a:p>
                  </a:txBody>
                  <a:tcPr marL="1370" marR="1370" marT="1370" marB="0" anchor="ctr"/>
                </a:tc>
                <a:extLst>
                  <a:ext uri="{0D108BD9-81ED-4DB2-BD59-A6C34878D82A}">
                    <a16:rowId xmlns:a16="http://schemas.microsoft.com/office/drawing/2014/main" val="3625137091"/>
                  </a:ext>
                </a:extLst>
              </a:tr>
              <a:tr h="252000">
                <a:tc vMerge="1">
                  <a:txBody>
                    <a:bodyPr/>
                    <a:lstStyle/>
                    <a:p>
                      <a:pPr algn="ctr" fontAlgn="ctr"/>
                      <a:endParaRPr lang="it-IT" sz="1000" b="0" i="0" u="none" strike="noStrike" dirty="0">
                        <a:solidFill>
                          <a:srgbClr val="000000"/>
                        </a:solidFill>
                        <a:effectLst/>
                        <a:latin typeface="Calibri" panose="020F0502020204030204" pitchFamily="34" charset="0"/>
                      </a:endParaRPr>
                    </a:p>
                  </a:txBody>
                  <a:tcPr marL="1370" marR="1370" marT="1370" marB="0" anchor="ctr"/>
                </a:tc>
                <a:tc rowSpan="2">
                  <a:txBody>
                    <a:bodyPr/>
                    <a:lstStyle/>
                    <a:p>
                      <a:pPr algn="ctr" fontAlgn="ctr"/>
                      <a:r>
                        <a:rPr lang="it-IT" sz="1000" u="none" strike="noStrike" dirty="0">
                          <a:effectLst/>
                        </a:rPr>
                        <a:t>Biodiversità e paesaggio (protezione e qualità)</a:t>
                      </a:r>
                      <a:endParaRPr lang="it-IT" sz="1000" b="0" i="0" u="none" strike="noStrike" dirty="0">
                        <a:solidFill>
                          <a:srgbClr val="000000"/>
                        </a:solidFill>
                        <a:effectLst/>
                        <a:latin typeface="Calibri" panose="020F0502020204030204" pitchFamily="34" charset="0"/>
                      </a:endParaRPr>
                    </a:p>
                  </a:txBody>
                  <a:tcPr marL="1370" marR="1370" marT="1370" marB="0" anchor="ctr"/>
                </a:tc>
                <a:tc>
                  <a:txBody>
                    <a:bodyPr/>
                    <a:lstStyle/>
                    <a:p>
                      <a:pPr algn="ctr" fontAlgn="ctr"/>
                      <a:r>
                        <a:rPr lang="it-IT" sz="1000" b="1" u="none" strike="noStrike" dirty="0">
                          <a:solidFill>
                            <a:schemeClr val="tx1"/>
                          </a:solidFill>
                          <a:effectLst/>
                        </a:rPr>
                        <a:t>BCAA 8</a:t>
                      </a:r>
                      <a:endParaRPr lang="it-IT" sz="1000" b="1" i="0" u="none" strike="noStrike" dirty="0">
                        <a:solidFill>
                          <a:schemeClr val="tx1"/>
                        </a:solidFill>
                        <a:effectLst/>
                        <a:latin typeface="Calibri" panose="020F0502020204030204" pitchFamily="34" charset="0"/>
                      </a:endParaRPr>
                    </a:p>
                  </a:txBody>
                  <a:tcPr marL="1370" marR="1370" marT="1370" marB="0" anchor="ctr"/>
                </a:tc>
                <a:tc>
                  <a:txBody>
                    <a:bodyPr/>
                    <a:lstStyle/>
                    <a:p>
                      <a:pPr algn="l" fontAlgn="ctr"/>
                      <a:r>
                        <a:rPr lang="it-IT" sz="1000" u="none" strike="noStrike" dirty="0">
                          <a:effectLst/>
                        </a:rPr>
                        <a:t>- Percentuale minima della superficie agricola destinata a superfici o </a:t>
                      </a:r>
                      <a:r>
                        <a:rPr lang="it-IT" sz="1000" b="1" u="none" strike="noStrike" dirty="0">
                          <a:effectLst/>
                        </a:rPr>
                        <a:t>elementi non produttivi</a:t>
                      </a:r>
                    </a:p>
                    <a:p>
                      <a:pPr marL="0" marR="0" lvl="0" indent="0" algn="l" defTabSz="914400" eaLnBrk="1" fontAlgn="ctr" latinLnBrk="0" hangingPunct="1">
                        <a:lnSpc>
                          <a:spcPct val="100000"/>
                        </a:lnSpc>
                        <a:spcBef>
                          <a:spcPts val="0"/>
                        </a:spcBef>
                        <a:spcAft>
                          <a:spcPts val="0"/>
                        </a:spcAft>
                        <a:buClrTx/>
                        <a:buSzTx/>
                        <a:buFontTx/>
                        <a:buNone/>
                        <a:tabLst/>
                        <a:defRPr/>
                      </a:pPr>
                      <a:r>
                        <a:rPr lang="it-IT" sz="1000" u="none" strike="noStrike" dirty="0">
                          <a:effectLst/>
                        </a:rPr>
                        <a:t>- Mantenimento degli </a:t>
                      </a:r>
                      <a:r>
                        <a:rPr lang="it-IT" sz="1000" b="1" u="none" strike="noStrike" dirty="0">
                          <a:effectLst/>
                        </a:rPr>
                        <a:t>elementi caratteristici </a:t>
                      </a:r>
                      <a:r>
                        <a:rPr lang="it-IT" sz="1000" u="none" strike="noStrike" dirty="0">
                          <a:effectLst/>
                        </a:rPr>
                        <a:t>del paesaggio</a:t>
                      </a:r>
                      <a:endParaRPr lang="it-IT" sz="1000" b="0" i="0" u="none" strike="noStrike" dirty="0">
                        <a:solidFill>
                          <a:srgbClr val="000000"/>
                        </a:solidFill>
                        <a:effectLst/>
                        <a:latin typeface="Calibri" panose="020F0502020204030204" pitchFamily="34" charset="0"/>
                      </a:endParaRPr>
                    </a:p>
                    <a:p>
                      <a:pPr marL="0" marR="0" lvl="0" indent="0" algn="l" defTabSz="914400" eaLnBrk="1" fontAlgn="ctr" latinLnBrk="0" hangingPunct="1">
                        <a:lnSpc>
                          <a:spcPct val="100000"/>
                        </a:lnSpc>
                        <a:spcBef>
                          <a:spcPts val="0"/>
                        </a:spcBef>
                        <a:spcAft>
                          <a:spcPts val="0"/>
                        </a:spcAft>
                        <a:buClrTx/>
                        <a:buSzTx/>
                        <a:buFontTx/>
                        <a:buNone/>
                        <a:tabLst/>
                        <a:defRPr/>
                      </a:pPr>
                      <a:r>
                        <a:rPr lang="it-IT" sz="1000" u="none" strike="noStrike" dirty="0">
                          <a:effectLst/>
                        </a:rPr>
                        <a:t>- </a:t>
                      </a:r>
                      <a:r>
                        <a:rPr lang="it-IT" sz="1000" b="1" u="none" strike="noStrike" dirty="0">
                          <a:effectLst/>
                        </a:rPr>
                        <a:t>Divieto di potare le siepi e gli alberi </a:t>
                      </a:r>
                      <a:r>
                        <a:rPr lang="it-IT" sz="1000" u="none" strike="noStrike" dirty="0">
                          <a:effectLst/>
                        </a:rPr>
                        <a:t>nella stagione della riproduzione e della nidificazione degli uccelli</a:t>
                      </a:r>
                      <a:endParaRPr lang="it-IT" sz="1000" b="0" i="0" u="none" strike="noStrike" dirty="0">
                        <a:solidFill>
                          <a:srgbClr val="000000"/>
                        </a:solidFill>
                        <a:effectLst/>
                        <a:latin typeface="Calibri" panose="020F0502020204030204" pitchFamily="34" charset="0"/>
                      </a:endParaRPr>
                    </a:p>
                  </a:txBody>
                  <a:tcPr marL="1370" marR="1370" marT="1370" marB="0" anchor="ctr"/>
                </a:tc>
                <a:extLst>
                  <a:ext uri="{0D108BD9-81ED-4DB2-BD59-A6C34878D82A}">
                    <a16:rowId xmlns:a16="http://schemas.microsoft.com/office/drawing/2014/main" val="2697822880"/>
                  </a:ext>
                </a:extLst>
              </a:tr>
              <a:tr h="0">
                <a:tc vMerge="1">
                  <a:txBody>
                    <a:bodyPr/>
                    <a:lstStyle/>
                    <a:p>
                      <a:endParaRPr lang="it-IT"/>
                    </a:p>
                  </a:txBody>
                  <a:tcPr/>
                </a:tc>
                <a:tc vMerge="1">
                  <a:txBody>
                    <a:bodyPr/>
                    <a:lstStyle/>
                    <a:p>
                      <a:endParaRPr lang="it-IT"/>
                    </a:p>
                  </a:txBody>
                  <a:tcPr/>
                </a:tc>
                <a:tc>
                  <a:txBody>
                    <a:bodyPr/>
                    <a:lstStyle/>
                    <a:p>
                      <a:pPr algn="ctr" fontAlgn="ctr"/>
                      <a:r>
                        <a:rPr lang="it-IT" sz="1000" b="1" u="none" strike="noStrike" dirty="0">
                          <a:solidFill>
                            <a:schemeClr val="tx1"/>
                          </a:solidFill>
                          <a:effectLst/>
                        </a:rPr>
                        <a:t>BCAA 9</a:t>
                      </a:r>
                      <a:endParaRPr lang="it-IT" sz="1000" b="1" i="0" u="none" strike="noStrike" dirty="0">
                        <a:solidFill>
                          <a:schemeClr val="tx1"/>
                        </a:solidFill>
                        <a:effectLst/>
                        <a:latin typeface="Calibri" panose="020F0502020204030204" pitchFamily="34" charset="0"/>
                      </a:endParaRPr>
                    </a:p>
                  </a:txBody>
                  <a:tcPr marL="1370" marR="1370" marT="1370" marB="0" anchor="ctr"/>
                </a:tc>
                <a:tc>
                  <a:txBody>
                    <a:bodyPr/>
                    <a:lstStyle/>
                    <a:p>
                      <a:pPr algn="l" fontAlgn="ctr"/>
                      <a:r>
                        <a:rPr lang="it-IT" sz="1000" b="1" u="none" strike="noStrike" dirty="0">
                          <a:effectLst/>
                        </a:rPr>
                        <a:t>Divieto di conversione o aratura dei prati permanenti </a:t>
                      </a:r>
                      <a:r>
                        <a:rPr lang="it-IT" sz="1000" b="0" u="none" strike="noStrike" dirty="0">
                          <a:effectLst/>
                        </a:rPr>
                        <a:t>indicati come prati permanenti sensibili sotto il profilo ambientale</a:t>
                      </a:r>
                      <a:r>
                        <a:rPr lang="it-IT" sz="1000" b="1" u="none" strike="noStrike" dirty="0">
                          <a:effectLst/>
                        </a:rPr>
                        <a:t> nei siti di Natura 2000</a:t>
                      </a:r>
                      <a:endParaRPr lang="it-IT" sz="1000" b="1" i="0" u="none" strike="noStrike" dirty="0">
                        <a:solidFill>
                          <a:srgbClr val="000000"/>
                        </a:solidFill>
                        <a:effectLst/>
                        <a:latin typeface="Calibri" panose="020F0502020204030204" pitchFamily="34" charset="0"/>
                      </a:endParaRPr>
                    </a:p>
                  </a:txBody>
                  <a:tcPr marL="1370" marR="1370" marT="1370" marB="0" anchor="ctr"/>
                </a:tc>
                <a:extLst>
                  <a:ext uri="{0D108BD9-81ED-4DB2-BD59-A6C34878D82A}">
                    <a16:rowId xmlns:a16="http://schemas.microsoft.com/office/drawing/2014/main" val="1007543030"/>
                  </a:ext>
                </a:extLst>
              </a:tr>
            </a:tbl>
          </a:graphicData>
        </a:graphic>
      </p:graphicFrame>
    </p:spTree>
    <p:extLst>
      <p:ext uri="{BB962C8B-B14F-4D97-AF65-F5344CB8AC3E}">
        <p14:creationId xmlns:p14="http://schemas.microsoft.com/office/powerpoint/2010/main" val="421160657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9B7656F-FBE2-0E3D-1873-4ADBF4568095}"/>
              </a:ext>
            </a:extLst>
          </p:cNvPr>
          <p:cNvSpPr>
            <a:spLocks noGrp="1"/>
          </p:cNvSpPr>
          <p:nvPr>
            <p:ph type="ctrTitle"/>
          </p:nvPr>
        </p:nvSpPr>
        <p:spPr>
          <a:xfrm>
            <a:off x="0" y="147600"/>
            <a:ext cx="9144000" cy="369332"/>
          </a:xfrm>
        </p:spPr>
        <p:txBody>
          <a:bodyPr/>
          <a:lstStyle/>
          <a:p>
            <a:pPr algn="ctr"/>
            <a:r>
              <a:rPr lang="it-IT" sz="2400" dirty="0">
                <a:solidFill>
                  <a:srgbClr val="C00000"/>
                </a:solidFill>
                <a:latin typeface="Tahoma" panose="020B0604030504040204" pitchFamily="34" charset="0"/>
                <a:ea typeface="Tahoma" panose="020B0604030504040204" pitchFamily="34" charset="0"/>
                <a:cs typeface="Tahoma" panose="020B0604030504040204" pitchFamily="34" charset="0"/>
              </a:rPr>
              <a:t>Condizionalità rafforzata – CGO</a:t>
            </a:r>
          </a:p>
        </p:txBody>
      </p:sp>
      <p:sp>
        <p:nvSpPr>
          <p:cNvPr id="4" name="object 29">
            <a:extLst>
              <a:ext uri="{FF2B5EF4-FFF2-40B4-BE49-F238E27FC236}">
                <a16:creationId xmlns:a16="http://schemas.microsoft.com/office/drawing/2014/main" id="{FCAD5D7B-08F2-28DE-BCCE-68B9A5BA1F4B}"/>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graphicFrame>
        <p:nvGraphicFramePr>
          <p:cNvPr id="7" name="Tabella 6">
            <a:extLst>
              <a:ext uri="{FF2B5EF4-FFF2-40B4-BE49-F238E27FC236}">
                <a16:creationId xmlns:a16="http://schemas.microsoft.com/office/drawing/2014/main" id="{9CE8C39A-7D80-2072-F06D-F41804EA7B30}"/>
              </a:ext>
            </a:extLst>
          </p:cNvPr>
          <p:cNvGraphicFramePr>
            <a:graphicFrameLocks noGrp="1"/>
          </p:cNvGraphicFramePr>
          <p:nvPr/>
        </p:nvGraphicFramePr>
        <p:xfrm>
          <a:off x="267745" y="516932"/>
          <a:ext cx="8608510" cy="4200961"/>
        </p:xfrm>
        <a:graphic>
          <a:graphicData uri="http://schemas.openxmlformats.org/drawingml/2006/table">
            <a:tbl>
              <a:tblPr>
                <a:tableStyleId>{0505E3EF-67EA-436B-97B2-0124C06EBD24}</a:tableStyleId>
              </a:tblPr>
              <a:tblGrid>
                <a:gridCol w="569382">
                  <a:extLst>
                    <a:ext uri="{9D8B030D-6E8A-4147-A177-3AD203B41FA5}">
                      <a16:colId xmlns:a16="http://schemas.microsoft.com/office/drawing/2014/main" val="1029118632"/>
                    </a:ext>
                  </a:extLst>
                </a:gridCol>
                <a:gridCol w="935413">
                  <a:extLst>
                    <a:ext uri="{9D8B030D-6E8A-4147-A177-3AD203B41FA5}">
                      <a16:colId xmlns:a16="http://schemas.microsoft.com/office/drawing/2014/main" val="2240776711"/>
                    </a:ext>
                  </a:extLst>
                </a:gridCol>
                <a:gridCol w="535490">
                  <a:extLst>
                    <a:ext uri="{9D8B030D-6E8A-4147-A177-3AD203B41FA5}">
                      <a16:colId xmlns:a16="http://schemas.microsoft.com/office/drawing/2014/main" val="2771346136"/>
                    </a:ext>
                  </a:extLst>
                </a:gridCol>
                <a:gridCol w="6568225">
                  <a:extLst>
                    <a:ext uri="{9D8B030D-6E8A-4147-A177-3AD203B41FA5}">
                      <a16:colId xmlns:a16="http://schemas.microsoft.com/office/drawing/2014/main" val="3520746795"/>
                    </a:ext>
                  </a:extLst>
                </a:gridCol>
              </a:tblGrid>
              <a:tr h="161751">
                <a:tc>
                  <a:txBody>
                    <a:bodyPr/>
                    <a:lstStyle/>
                    <a:p>
                      <a:pPr marL="0" algn="ctr" fontAlgn="ctr"/>
                      <a:r>
                        <a:rPr lang="it-IT" sz="1000" b="1" u="none" strike="noStrike" dirty="0">
                          <a:solidFill>
                            <a:schemeClr val="bg1"/>
                          </a:solidFill>
                          <a:effectLst/>
                        </a:rPr>
                        <a:t>Zone</a:t>
                      </a:r>
                      <a:endParaRPr lang="it-IT" sz="1000" b="1" u="none" strike="noStrike" dirty="0">
                        <a:solidFill>
                          <a:schemeClr val="bg1"/>
                        </a:solidFill>
                        <a:effectLst/>
                        <a:latin typeface="+mn-lt"/>
                        <a:ea typeface="+mn-ea"/>
                        <a:cs typeface="+mn-cs"/>
                      </a:endParaRPr>
                    </a:p>
                  </a:txBody>
                  <a:tcPr marL="1299" marR="1299" marT="1299" marB="0" anchor="ctr">
                    <a:solidFill>
                      <a:srgbClr val="297A38"/>
                    </a:solidFill>
                  </a:tcPr>
                </a:tc>
                <a:tc>
                  <a:txBody>
                    <a:bodyPr/>
                    <a:lstStyle/>
                    <a:p>
                      <a:pPr marL="0" algn="ctr" fontAlgn="ctr"/>
                      <a:r>
                        <a:rPr lang="it-IT" sz="1000" b="1" u="none" strike="noStrike" dirty="0">
                          <a:solidFill>
                            <a:schemeClr val="bg1"/>
                          </a:solidFill>
                          <a:effectLst/>
                        </a:rPr>
                        <a:t>Tema principale</a:t>
                      </a:r>
                      <a:endParaRPr lang="it-IT" sz="1000" b="1" u="none" strike="noStrike" dirty="0">
                        <a:solidFill>
                          <a:schemeClr val="bg1"/>
                        </a:solidFill>
                        <a:effectLst/>
                        <a:latin typeface="+mn-lt"/>
                        <a:ea typeface="+mn-ea"/>
                        <a:cs typeface="+mn-cs"/>
                      </a:endParaRPr>
                    </a:p>
                  </a:txBody>
                  <a:tcPr marL="1299" marR="1299" marT="1299" marB="0" anchor="ctr">
                    <a:solidFill>
                      <a:srgbClr val="297A38"/>
                    </a:solidFill>
                  </a:tcPr>
                </a:tc>
                <a:tc>
                  <a:txBody>
                    <a:bodyPr/>
                    <a:lstStyle/>
                    <a:p>
                      <a:pPr marL="0" algn="ctr" fontAlgn="ctr"/>
                      <a:r>
                        <a:rPr lang="it-IT" sz="1000" b="1" u="none" strike="noStrike" dirty="0">
                          <a:solidFill>
                            <a:schemeClr val="bg1"/>
                          </a:solidFill>
                          <a:effectLst/>
                        </a:rPr>
                        <a:t>Norme</a:t>
                      </a:r>
                      <a:endParaRPr lang="it-IT" sz="1000" b="1" u="none" strike="noStrike" dirty="0">
                        <a:solidFill>
                          <a:schemeClr val="bg1"/>
                        </a:solidFill>
                        <a:effectLst/>
                        <a:latin typeface="+mn-lt"/>
                        <a:ea typeface="+mn-ea"/>
                        <a:cs typeface="+mn-cs"/>
                      </a:endParaRPr>
                    </a:p>
                  </a:txBody>
                  <a:tcPr marL="1299" marR="1299" marT="1299" marB="0" anchor="ctr">
                    <a:solidFill>
                      <a:srgbClr val="297A38"/>
                    </a:solidFill>
                  </a:tcPr>
                </a:tc>
                <a:tc>
                  <a:txBody>
                    <a:bodyPr/>
                    <a:lstStyle/>
                    <a:p>
                      <a:pPr marL="0" algn="ctr" fontAlgn="ctr"/>
                      <a:r>
                        <a:rPr lang="it-IT" sz="1000" b="1" u="none" strike="noStrike" dirty="0">
                          <a:solidFill>
                            <a:schemeClr val="bg1"/>
                          </a:solidFill>
                          <a:effectLst/>
                        </a:rPr>
                        <a:t>Titolo</a:t>
                      </a:r>
                      <a:endParaRPr lang="it-IT" sz="1000" b="1" u="none" strike="noStrike" dirty="0">
                        <a:solidFill>
                          <a:schemeClr val="bg1"/>
                        </a:solidFill>
                        <a:effectLst/>
                        <a:latin typeface="+mn-lt"/>
                        <a:ea typeface="+mn-ea"/>
                        <a:cs typeface="+mn-cs"/>
                      </a:endParaRPr>
                    </a:p>
                  </a:txBody>
                  <a:tcPr marL="1299" marR="1299" marT="1299" marB="0" anchor="ctr">
                    <a:solidFill>
                      <a:srgbClr val="297A38"/>
                    </a:solidFill>
                  </a:tcPr>
                </a:tc>
                <a:extLst>
                  <a:ext uri="{0D108BD9-81ED-4DB2-BD59-A6C34878D82A}">
                    <a16:rowId xmlns:a16="http://schemas.microsoft.com/office/drawing/2014/main" val="868590115"/>
                  </a:ext>
                </a:extLst>
              </a:tr>
              <a:tr h="295751">
                <a:tc rowSpan="4">
                  <a:txBody>
                    <a:bodyPr/>
                    <a:lstStyle/>
                    <a:p>
                      <a:pPr algn="ctr" fontAlgn="ctr"/>
                      <a:r>
                        <a:rPr lang="it-IT" sz="1000" u="none" strike="noStrike" dirty="0">
                          <a:effectLst/>
                        </a:rPr>
                        <a:t>Clima e ambiente</a:t>
                      </a:r>
                      <a:endParaRPr lang="it-IT" sz="1000" b="0" i="0" u="none" strike="noStrike" dirty="0">
                        <a:solidFill>
                          <a:srgbClr val="000000"/>
                        </a:solidFill>
                        <a:effectLst/>
                        <a:latin typeface="Calibri" panose="020F0502020204030204" pitchFamily="34" charset="0"/>
                      </a:endParaRPr>
                    </a:p>
                  </a:txBody>
                  <a:tcPr marL="1299" marR="1299" marT="1299" marB="0" anchor="ctr"/>
                </a:tc>
                <a:tc rowSpan="2">
                  <a:txBody>
                    <a:bodyPr/>
                    <a:lstStyle/>
                    <a:p>
                      <a:pPr algn="ctr" fontAlgn="ctr"/>
                      <a:r>
                        <a:rPr lang="it-IT" sz="1000" u="none" strike="noStrike" dirty="0">
                          <a:effectLst/>
                        </a:rPr>
                        <a:t>Acqua</a:t>
                      </a:r>
                      <a:endParaRPr lang="it-IT" sz="1000" b="0" i="0" u="none" strike="noStrike" dirty="0">
                        <a:solidFill>
                          <a:srgbClr val="000000"/>
                        </a:solidFill>
                        <a:effectLst/>
                        <a:latin typeface="Calibri" panose="020F0502020204030204" pitchFamily="34" charset="0"/>
                      </a:endParaRPr>
                    </a:p>
                  </a:txBody>
                  <a:tcPr marL="1299" marR="1299" marT="1299" marB="0" anchor="ctr"/>
                </a:tc>
                <a:tc>
                  <a:txBody>
                    <a:bodyPr/>
                    <a:lstStyle/>
                    <a:p>
                      <a:pPr algn="ctr" fontAlgn="ctr"/>
                      <a:r>
                        <a:rPr lang="it-IT" sz="1000" b="1" u="none" strike="noStrike" dirty="0">
                          <a:solidFill>
                            <a:schemeClr val="tx1"/>
                          </a:solidFill>
                          <a:effectLst/>
                        </a:rPr>
                        <a:t>CGO 1</a:t>
                      </a:r>
                      <a:endParaRPr lang="it-IT" sz="1000" b="1" i="0" u="none" strike="noStrike" dirty="0">
                        <a:solidFill>
                          <a:schemeClr val="tx1"/>
                        </a:solidFill>
                        <a:effectLst/>
                        <a:latin typeface="Calibri" panose="020F0502020204030204" pitchFamily="34" charset="0"/>
                      </a:endParaRPr>
                    </a:p>
                  </a:txBody>
                  <a:tcPr marL="1299" marR="1299" marT="1299" marB="0" anchor="ctr"/>
                </a:tc>
                <a:tc>
                  <a:txBody>
                    <a:bodyPr/>
                    <a:lstStyle/>
                    <a:p>
                      <a:pPr marL="0" marR="0" lvl="0" indent="0" algn="l" defTabSz="914400" eaLnBrk="1" fontAlgn="ctr" latinLnBrk="0" hangingPunct="1">
                        <a:lnSpc>
                          <a:spcPct val="100000"/>
                        </a:lnSpc>
                        <a:spcBef>
                          <a:spcPts val="0"/>
                        </a:spcBef>
                        <a:spcAft>
                          <a:spcPts val="0"/>
                        </a:spcAft>
                        <a:buClrTx/>
                        <a:buSzTx/>
                        <a:buFontTx/>
                        <a:buNone/>
                        <a:tabLst/>
                        <a:defRPr/>
                      </a:pPr>
                      <a:r>
                        <a:rPr lang="it-IT" sz="1000" b="1" u="none" strike="noStrike" dirty="0">
                          <a:effectLst/>
                        </a:rPr>
                        <a:t>Direttiva 2000/60/CE</a:t>
                      </a:r>
                      <a:r>
                        <a:rPr lang="it-IT" sz="1000" u="none" strike="noStrike" dirty="0">
                          <a:effectLst/>
                        </a:rPr>
                        <a:t>, che istituisce un quadro per l’azione comunitaria in materia di </a:t>
                      </a:r>
                      <a:r>
                        <a:rPr lang="it-IT" sz="1000" b="1" u="none" strike="noStrike" dirty="0">
                          <a:effectLst/>
                        </a:rPr>
                        <a:t>acque</a:t>
                      </a:r>
                      <a:r>
                        <a:rPr lang="it-IT" sz="1000" u="none" strike="noStrike" dirty="0">
                          <a:effectLst/>
                        </a:rPr>
                        <a:t>: articolo 11, paragrafo 3, lettera e) e lettera h), per quanto riguarda i requisiti obbligatori per controllare le fonti diffuse di inquinamento da fosfati</a:t>
                      </a:r>
                      <a:endParaRPr lang="it-IT" sz="1000" b="0" i="0" u="none" strike="noStrike" dirty="0">
                        <a:solidFill>
                          <a:srgbClr val="000000"/>
                        </a:solidFill>
                        <a:effectLst/>
                        <a:latin typeface="Calibri" panose="020F0502020204030204" pitchFamily="34" charset="0"/>
                      </a:endParaRPr>
                    </a:p>
                  </a:txBody>
                  <a:tcPr marL="1299" marR="1299" marT="1299" marB="0" anchor="ctr"/>
                </a:tc>
                <a:extLst>
                  <a:ext uri="{0D108BD9-81ED-4DB2-BD59-A6C34878D82A}">
                    <a16:rowId xmlns:a16="http://schemas.microsoft.com/office/drawing/2014/main" val="1173023394"/>
                  </a:ext>
                </a:extLst>
              </a:tr>
              <a:tr h="332702">
                <a:tc vMerge="1">
                  <a:txBody>
                    <a:bodyPr/>
                    <a:lstStyle/>
                    <a:p>
                      <a:endParaRPr lang="it-IT"/>
                    </a:p>
                  </a:txBody>
                  <a:tcPr/>
                </a:tc>
                <a:tc vMerge="1">
                  <a:txBody>
                    <a:bodyPr/>
                    <a:lstStyle/>
                    <a:p>
                      <a:endParaRPr lang="it-IT"/>
                    </a:p>
                  </a:txBody>
                  <a:tcPr/>
                </a:tc>
                <a:tc>
                  <a:txBody>
                    <a:bodyPr/>
                    <a:lstStyle/>
                    <a:p>
                      <a:pPr algn="ctr" fontAlgn="ctr"/>
                      <a:r>
                        <a:rPr lang="it-IT" sz="1000" b="1" u="none" strike="noStrike" dirty="0">
                          <a:solidFill>
                            <a:schemeClr val="tx1"/>
                          </a:solidFill>
                          <a:effectLst/>
                        </a:rPr>
                        <a:t>CGO 2</a:t>
                      </a:r>
                      <a:endParaRPr lang="it-IT" sz="1000" b="1" i="0" u="none" strike="noStrike" dirty="0">
                        <a:solidFill>
                          <a:schemeClr val="tx1"/>
                        </a:solidFill>
                        <a:effectLst/>
                        <a:latin typeface="Calibri" panose="020F0502020204030204" pitchFamily="34" charset="0"/>
                      </a:endParaRPr>
                    </a:p>
                  </a:txBody>
                  <a:tcPr marL="1299" marR="1299" marT="1299" marB="0" anchor="ctr"/>
                </a:tc>
                <a:tc>
                  <a:txBody>
                    <a:bodyPr/>
                    <a:lstStyle/>
                    <a:p>
                      <a:pPr marL="0" marR="0" lvl="0" indent="0" algn="l" defTabSz="914400" eaLnBrk="1" fontAlgn="ctr" latinLnBrk="0" hangingPunct="1">
                        <a:lnSpc>
                          <a:spcPct val="100000"/>
                        </a:lnSpc>
                        <a:spcBef>
                          <a:spcPts val="0"/>
                        </a:spcBef>
                        <a:spcAft>
                          <a:spcPts val="0"/>
                        </a:spcAft>
                        <a:buClrTx/>
                        <a:buSzTx/>
                        <a:buFontTx/>
                        <a:buNone/>
                        <a:tabLst/>
                        <a:defRPr/>
                      </a:pPr>
                      <a:r>
                        <a:rPr lang="it-IT" sz="1000" b="1" u="none" strike="noStrike" dirty="0">
                          <a:effectLst/>
                        </a:rPr>
                        <a:t>Direttiva 91/676/CEE</a:t>
                      </a:r>
                      <a:r>
                        <a:rPr lang="it-IT" sz="1000" u="none" strike="noStrike" dirty="0">
                          <a:effectLst/>
                        </a:rPr>
                        <a:t>, relativa alla protezione delle acque dell’inquinamento provocato dai </a:t>
                      </a:r>
                      <a:r>
                        <a:rPr lang="it-IT" sz="1000" b="1" u="none" strike="noStrike" dirty="0">
                          <a:effectLst/>
                        </a:rPr>
                        <a:t>nitrati</a:t>
                      </a:r>
                      <a:r>
                        <a:rPr lang="it-IT" sz="1000" u="none" strike="noStrike" dirty="0">
                          <a:effectLst/>
                        </a:rPr>
                        <a:t> provenienti da fonti agricole: articoli 4 e 5</a:t>
                      </a:r>
                      <a:endParaRPr lang="it-IT" sz="1000" b="0" i="0" u="none" strike="noStrike" dirty="0">
                        <a:solidFill>
                          <a:srgbClr val="000000"/>
                        </a:solidFill>
                        <a:effectLst/>
                        <a:latin typeface="Calibri" panose="020F0502020204030204" pitchFamily="34" charset="0"/>
                      </a:endParaRPr>
                    </a:p>
                  </a:txBody>
                  <a:tcPr marL="1299" marR="1299" marT="1299" marB="0" anchor="ctr"/>
                </a:tc>
                <a:extLst>
                  <a:ext uri="{0D108BD9-81ED-4DB2-BD59-A6C34878D82A}">
                    <a16:rowId xmlns:a16="http://schemas.microsoft.com/office/drawing/2014/main" val="1573896860"/>
                  </a:ext>
                </a:extLst>
              </a:tr>
              <a:tr h="323499">
                <a:tc vMerge="1">
                  <a:txBody>
                    <a:bodyPr/>
                    <a:lstStyle/>
                    <a:p>
                      <a:pPr algn="ctr" fontAlgn="ctr"/>
                      <a:endParaRPr lang="it-IT" sz="1000" b="0" i="0" u="none" strike="noStrike" dirty="0">
                        <a:solidFill>
                          <a:srgbClr val="000000"/>
                        </a:solidFill>
                        <a:effectLst/>
                        <a:latin typeface="Calibri" panose="020F0502020204030204" pitchFamily="34" charset="0"/>
                      </a:endParaRPr>
                    </a:p>
                  </a:txBody>
                  <a:tcPr marL="1299" marR="1299" marT="1299" marB="0" anchor="ctr"/>
                </a:tc>
                <a:tc rowSpan="2">
                  <a:txBody>
                    <a:bodyPr/>
                    <a:lstStyle/>
                    <a:p>
                      <a:pPr algn="ctr" fontAlgn="ctr"/>
                      <a:r>
                        <a:rPr lang="it-IT" sz="1000" u="none" strike="noStrike" dirty="0">
                          <a:effectLst/>
                        </a:rPr>
                        <a:t>Biodiversità e paesaggio (protezione e qualità)</a:t>
                      </a:r>
                      <a:endParaRPr lang="it-IT" sz="1000" b="0" i="0" u="none" strike="noStrike" dirty="0">
                        <a:solidFill>
                          <a:srgbClr val="000000"/>
                        </a:solidFill>
                        <a:effectLst/>
                        <a:latin typeface="Calibri" panose="020F0502020204030204" pitchFamily="34" charset="0"/>
                      </a:endParaRPr>
                    </a:p>
                  </a:txBody>
                  <a:tcPr marL="1299" marR="1299" marT="1299" marB="0" anchor="ctr"/>
                </a:tc>
                <a:tc>
                  <a:txBody>
                    <a:bodyPr/>
                    <a:lstStyle/>
                    <a:p>
                      <a:pPr algn="ctr" fontAlgn="ctr"/>
                      <a:r>
                        <a:rPr lang="it-IT" sz="1000" b="1" u="none" strike="noStrike" dirty="0">
                          <a:solidFill>
                            <a:schemeClr val="tx1"/>
                          </a:solidFill>
                          <a:effectLst/>
                        </a:rPr>
                        <a:t>CGO 3</a:t>
                      </a:r>
                      <a:endParaRPr lang="it-IT" sz="1000" b="1" i="0" u="none" strike="noStrike" dirty="0">
                        <a:solidFill>
                          <a:schemeClr val="tx1"/>
                        </a:solidFill>
                        <a:effectLst/>
                        <a:latin typeface="Calibri" panose="020F0502020204030204" pitchFamily="34" charset="0"/>
                      </a:endParaRPr>
                    </a:p>
                  </a:txBody>
                  <a:tcPr marL="1299" marR="1299" marT="1299" marB="0" anchor="ctr"/>
                </a:tc>
                <a:tc>
                  <a:txBody>
                    <a:bodyPr/>
                    <a:lstStyle/>
                    <a:p>
                      <a:pPr marL="0" marR="0" lvl="0" indent="0" algn="l" defTabSz="914400" eaLnBrk="1" fontAlgn="ctr" latinLnBrk="0" hangingPunct="1">
                        <a:lnSpc>
                          <a:spcPct val="100000"/>
                        </a:lnSpc>
                        <a:spcBef>
                          <a:spcPts val="0"/>
                        </a:spcBef>
                        <a:spcAft>
                          <a:spcPts val="0"/>
                        </a:spcAft>
                        <a:buClrTx/>
                        <a:buSzTx/>
                        <a:buFontTx/>
                        <a:buNone/>
                        <a:tabLst/>
                        <a:defRPr/>
                      </a:pPr>
                      <a:r>
                        <a:rPr lang="it-IT" sz="1000" b="1" u="none" strike="noStrike" dirty="0">
                          <a:effectLst/>
                        </a:rPr>
                        <a:t>Direttiva 2009/147/CE</a:t>
                      </a:r>
                      <a:r>
                        <a:rPr lang="it-IT" sz="1000" u="none" strike="noStrike" dirty="0">
                          <a:effectLst/>
                        </a:rPr>
                        <a:t>, concernente la conservazione degli </a:t>
                      </a:r>
                      <a:r>
                        <a:rPr lang="it-IT" sz="1000" b="1" u="none" strike="noStrike" dirty="0">
                          <a:effectLst/>
                        </a:rPr>
                        <a:t>uccelli</a:t>
                      </a:r>
                      <a:r>
                        <a:rPr lang="it-IT" sz="1000" u="none" strike="noStrike" dirty="0">
                          <a:effectLst/>
                        </a:rPr>
                        <a:t> selvatici: articolo 3, paragrafo 1, articolo 3, paragrafo 2, lettera b), articolo 4, paragrafi 1, 2 e 4</a:t>
                      </a:r>
                      <a:endParaRPr lang="it-IT" sz="1000" b="0" i="0" u="none" strike="noStrike" dirty="0">
                        <a:solidFill>
                          <a:srgbClr val="000000"/>
                        </a:solidFill>
                        <a:effectLst/>
                        <a:latin typeface="Calibri" panose="020F0502020204030204" pitchFamily="34" charset="0"/>
                      </a:endParaRPr>
                    </a:p>
                  </a:txBody>
                  <a:tcPr marL="1299" marR="1299" marT="1299" marB="0" anchor="ctr"/>
                </a:tc>
                <a:extLst>
                  <a:ext uri="{0D108BD9-81ED-4DB2-BD59-A6C34878D82A}">
                    <a16:rowId xmlns:a16="http://schemas.microsoft.com/office/drawing/2014/main" val="2559829885"/>
                  </a:ext>
                </a:extLst>
              </a:tr>
              <a:tr h="279668">
                <a:tc vMerge="1">
                  <a:txBody>
                    <a:bodyPr/>
                    <a:lstStyle/>
                    <a:p>
                      <a:endParaRPr lang="it-IT"/>
                    </a:p>
                  </a:txBody>
                  <a:tcPr/>
                </a:tc>
                <a:tc vMerge="1">
                  <a:txBody>
                    <a:bodyPr/>
                    <a:lstStyle/>
                    <a:p>
                      <a:endParaRPr lang="it-IT"/>
                    </a:p>
                  </a:txBody>
                  <a:tcPr/>
                </a:tc>
                <a:tc>
                  <a:txBody>
                    <a:bodyPr/>
                    <a:lstStyle/>
                    <a:p>
                      <a:pPr algn="ctr" fontAlgn="ctr"/>
                      <a:r>
                        <a:rPr lang="it-IT" sz="1000" b="1" u="none" strike="noStrike" dirty="0">
                          <a:solidFill>
                            <a:schemeClr val="tx1"/>
                          </a:solidFill>
                          <a:effectLst/>
                        </a:rPr>
                        <a:t>CGO 4</a:t>
                      </a:r>
                      <a:endParaRPr lang="it-IT" sz="1000" b="1" i="0" u="none" strike="noStrike" dirty="0">
                        <a:solidFill>
                          <a:schemeClr val="tx1"/>
                        </a:solidFill>
                        <a:effectLst/>
                        <a:latin typeface="Calibri" panose="020F0502020204030204" pitchFamily="34" charset="0"/>
                      </a:endParaRPr>
                    </a:p>
                  </a:txBody>
                  <a:tcPr marL="1299" marR="1299" marT="1299" marB="0" anchor="ctr"/>
                </a:tc>
                <a:tc>
                  <a:txBody>
                    <a:bodyPr/>
                    <a:lstStyle/>
                    <a:p>
                      <a:pPr marL="0" marR="0" lvl="0" indent="0" algn="l" defTabSz="914400" eaLnBrk="1" fontAlgn="ctr" latinLnBrk="0" hangingPunct="1">
                        <a:lnSpc>
                          <a:spcPct val="100000"/>
                        </a:lnSpc>
                        <a:spcBef>
                          <a:spcPts val="0"/>
                        </a:spcBef>
                        <a:spcAft>
                          <a:spcPts val="0"/>
                        </a:spcAft>
                        <a:buClrTx/>
                        <a:buSzTx/>
                        <a:buFontTx/>
                        <a:buNone/>
                        <a:tabLst/>
                        <a:defRPr/>
                      </a:pPr>
                      <a:r>
                        <a:rPr lang="it-IT" sz="1000" b="1" u="none" strike="noStrike" dirty="0">
                          <a:effectLst/>
                        </a:rPr>
                        <a:t>Direttiva 92/43/CEE</a:t>
                      </a:r>
                      <a:r>
                        <a:rPr lang="it-IT" sz="1000" u="none" strike="noStrike" dirty="0">
                          <a:effectLst/>
                        </a:rPr>
                        <a:t>, relativa alla conservazione degli </a:t>
                      </a:r>
                      <a:r>
                        <a:rPr lang="it-IT" sz="1000" b="1" u="none" strike="noStrike" dirty="0">
                          <a:effectLst/>
                        </a:rPr>
                        <a:t>habitat</a:t>
                      </a:r>
                      <a:r>
                        <a:rPr lang="it-IT" sz="1000" u="none" strike="noStrike" dirty="0">
                          <a:effectLst/>
                        </a:rPr>
                        <a:t> naturali e seminaturali e della flora e della fauna selvatiche: articolo 6, paragrafi 1 e 2</a:t>
                      </a:r>
                      <a:endParaRPr lang="it-IT" sz="1000" b="0" i="0" u="none" strike="noStrike" dirty="0">
                        <a:solidFill>
                          <a:srgbClr val="000000"/>
                        </a:solidFill>
                        <a:effectLst/>
                        <a:latin typeface="Calibri" panose="020F0502020204030204" pitchFamily="34" charset="0"/>
                      </a:endParaRPr>
                    </a:p>
                  </a:txBody>
                  <a:tcPr marL="1299" marR="1299" marT="1299" marB="0" anchor="ctr"/>
                </a:tc>
                <a:extLst>
                  <a:ext uri="{0D108BD9-81ED-4DB2-BD59-A6C34878D82A}">
                    <a16:rowId xmlns:a16="http://schemas.microsoft.com/office/drawing/2014/main" val="729949717"/>
                  </a:ext>
                </a:extLst>
              </a:tr>
              <a:tr h="482598">
                <a:tc rowSpan="4">
                  <a:txBody>
                    <a:bodyPr/>
                    <a:lstStyle/>
                    <a:p>
                      <a:pPr algn="ctr" fontAlgn="ctr"/>
                      <a:r>
                        <a:rPr lang="it-IT" sz="1000" u="none" strike="noStrike" dirty="0">
                          <a:effectLst/>
                        </a:rPr>
                        <a:t>Salute pubblica e salute delle piante</a:t>
                      </a:r>
                      <a:endParaRPr lang="it-IT" sz="1000" b="0" i="0" u="none" strike="noStrike" dirty="0">
                        <a:solidFill>
                          <a:srgbClr val="000000"/>
                        </a:solidFill>
                        <a:effectLst/>
                        <a:latin typeface="Calibri" panose="020F0502020204030204" pitchFamily="34" charset="0"/>
                      </a:endParaRPr>
                    </a:p>
                  </a:txBody>
                  <a:tcPr marL="1299" marR="1299" marT="1299" marB="0" anchor="ctr">
                    <a:solidFill>
                      <a:schemeClr val="accent2">
                        <a:lumMod val="20000"/>
                        <a:lumOff val="80000"/>
                      </a:schemeClr>
                    </a:solidFill>
                  </a:tcPr>
                </a:tc>
                <a:tc rowSpan="2">
                  <a:txBody>
                    <a:bodyPr/>
                    <a:lstStyle/>
                    <a:p>
                      <a:pPr algn="ctr" fontAlgn="ctr"/>
                      <a:r>
                        <a:rPr lang="it-IT" sz="1000" u="none" strike="noStrike" dirty="0">
                          <a:effectLst/>
                        </a:rPr>
                        <a:t>Sicurezza alimentare</a:t>
                      </a:r>
                      <a:endParaRPr lang="it-IT" sz="1000" b="0" i="0" u="none" strike="noStrike" dirty="0">
                        <a:solidFill>
                          <a:srgbClr val="000000"/>
                        </a:solidFill>
                        <a:effectLst/>
                        <a:latin typeface="Calibri" panose="020F0502020204030204" pitchFamily="34" charset="0"/>
                      </a:endParaRPr>
                    </a:p>
                  </a:txBody>
                  <a:tcPr marL="1299" marR="1299" marT="1299" marB="0" anchor="ctr">
                    <a:solidFill>
                      <a:schemeClr val="accent2">
                        <a:lumMod val="20000"/>
                        <a:lumOff val="80000"/>
                      </a:schemeClr>
                    </a:solidFill>
                  </a:tcPr>
                </a:tc>
                <a:tc>
                  <a:txBody>
                    <a:bodyPr/>
                    <a:lstStyle/>
                    <a:p>
                      <a:pPr algn="ctr" fontAlgn="ctr"/>
                      <a:r>
                        <a:rPr lang="it-IT" sz="1000" b="1" u="none" strike="noStrike" dirty="0">
                          <a:solidFill>
                            <a:schemeClr val="tx1"/>
                          </a:solidFill>
                          <a:effectLst/>
                        </a:rPr>
                        <a:t>CGO 5</a:t>
                      </a:r>
                      <a:endParaRPr lang="it-IT" sz="1000" b="1" i="0" u="none" strike="noStrike" dirty="0">
                        <a:solidFill>
                          <a:schemeClr val="tx1"/>
                        </a:solidFill>
                        <a:effectLst/>
                        <a:latin typeface="Calibri" panose="020F0502020204030204" pitchFamily="34" charset="0"/>
                      </a:endParaRPr>
                    </a:p>
                  </a:txBody>
                  <a:tcPr marL="1299" marR="1299" marT="1299" marB="0" anchor="ctr">
                    <a:solidFill>
                      <a:schemeClr val="accent2">
                        <a:lumMod val="20000"/>
                        <a:lumOff val="80000"/>
                      </a:schemeClr>
                    </a:solidFill>
                  </a:tcPr>
                </a:tc>
                <a:tc>
                  <a:txBody>
                    <a:bodyPr/>
                    <a:lstStyle/>
                    <a:p>
                      <a:pPr marL="0" marR="0" lvl="0" indent="0" algn="l" defTabSz="914400" eaLnBrk="1" fontAlgn="ctr" latinLnBrk="0" hangingPunct="1">
                        <a:lnSpc>
                          <a:spcPct val="100000"/>
                        </a:lnSpc>
                        <a:spcBef>
                          <a:spcPts val="0"/>
                        </a:spcBef>
                        <a:spcAft>
                          <a:spcPts val="0"/>
                        </a:spcAft>
                        <a:buClrTx/>
                        <a:buSzTx/>
                        <a:buFontTx/>
                        <a:buNone/>
                        <a:tabLst/>
                        <a:defRPr/>
                      </a:pPr>
                      <a:r>
                        <a:rPr lang="it-IT" sz="1000" b="1" u="none" strike="noStrike" dirty="0">
                          <a:effectLst/>
                        </a:rPr>
                        <a:t>Regolamento (CE) n. 178/2002</a:t>
                      </a:r>
                      <a:r>
                        <a:rPr lang="it-IT" sz="1000" u="none" strike="noStrike" dirty="0">
                          <a:effectLst/>
                        </a:rPr>
                        <a:t>, che stabilisce i principi e i requisiti generali della legislazione alimentare, istituisce l’Autorità europea per la </a:t>
                      </a:r>
                      <a:r>
                        <a:rPr lang="it-IT" sz="1000" b="1" u="none" strike="noStrike" dirty="0">
                          <a:effectLst/>
                        </a:rPr>
                        <a:t>sicurezza alimentare </a:t>
                      </a:r>
                      <a:r>
                        <a:rPr lang="it-IT" sz="1000" u="none" strike="noStrike" dirty="0">
                          <a:effectLst/>
                        </a:rPr>
                        <a:t>e fissa procedure nel campo della sicurezza alimentare: articoli 14 e 15, articolo 17, paragrafo 1, e articoli 18, 19 e 20</a:t>
                      </a:r>
                      <a:endParaRPr lang="it-IT" sz="1000" b="0" i="0" u="none" strike="noStrike" dirty="0">
                        <a:solidFill>
                          <a:srgbClr val="000000"/>
                        </a:solidFill>
                        <a:effectLst/>
                        <a:latin typeface="Calibri" panose="020F0502020204030204" pitchFamily="34" charset="0"/>
                      </a:endParaRPr>
                    </a:p>
                  </a:txBody>
                  <a:tcPr marL="1299" marR="1299" marT="1299" marB="0" anchor="ctr">
                    <a:solidFill>
                      <a:schemeClr val="accent2">
                        <a:lumMod val="20000"/>
                        <a:lumOff val="80000"/>
                      </a:schemeClr>
                    </a:solidFill>
                  </a:tcPr>
                </a:tc>
                <a:extLst>
                  <a:ext uri="{0D108BD9-81ED-4DB2-BD59-A6C34878D82A}">
                    <a16:rowId xmlns:a16="http://schemas.microsoft.com/office/drawing/2014/main" val="2995628537"/>
                  </a:ext>
                </a:extLst>
              </a:tr>
              <a:tr h="385735">
                <a:tc vMerge="1">
                  <a:txBody>
                    <a:bodyPr/>
                    <a:lstStyle/>
                    <a:p>
                      <a:endParaRPr lang="it-IT"/>
                    </a:p>
                  </a:txBody>
                  <a:tcPr/>
                </a:tc>
                <a:tc vMerge="1">
                  <a:txBody>
                    <a:bodyPr/>
                    <a:lstStyle/>
                    <a:p>
                      <a:endParaRPr lang="it-IT"/>
                    </a:p>
                  </a:txBody>
                  <a:tcPr/>
                </a:tc>
                <a:tc>
                  <a:txBody>
                    <a:bodyPr/>
                    <a:lstStyle/>
                    <a:p>
                      <a:pPr algn="ctr" fontAlgn="ctr"/>
                      <a:r>
                        <a:rPr lang="it-IT" sz="1000" b="1" u="none" strike="noStrike" dirty="0">
                          <a:solidFill>
                            <a:schemeClr val="tx1"/>
                          </a:solidFill>
                          <a:effectLst/>
                        </a:rPr>
                        <a:t>CGO 6</a:t>
                      </a:r>
                      <a:endParaRPr lang="it-IT" sz="1000" b="1" i="0" u="none" strike="noStrike" dirty="0">
                        <a:solidFill>
                          <a:schemeClr val="tx1"/>
                        </a:solidFill>
                        <a:effectLst/>
                        <a:latin typeface="Calibri" panose="020F0502020204030204" pitchFamily="34" charset="0"/>
                      </a:endParaRPr>
                    </a:p>
                  </a:txBody>
                  <a:tcPr marL="1299" marR="1299" marT="1299" marB="0" anchor="ctr">
                    <a:solidFill>
                      <a:schemeClr val="accent2">
                        <a:lumMod val="20000"/>
                        <a:lumOff val="80000"/>
                      </a:schemeClr>
                    </a:solidFill>
                  </a:tcPr>
                </a:tc>
                <a:tc>
                  <a:txBody>
                    <a:bodyPr/>
                    <a:lstStyle/>
                    <a:p>
                      <a:pPr marL="0" marR="0" lvl="0" indent="0" algn="l" defTabSz="914400" eaLnBrk="1" fontAlgn="ctr" latinLnBrk="0" hangingPunct="1">
                        <a:lnSpc>
                          <a:spcPct val="100000"/>
                        </a:lnSpc>
                        <a:spcBef>
                          <a:spcPts val="0"/>
                        </a:spcBef>
                        <a:spcAft>
                          <a:spcPts val="0"/>
                        </a:spcAft>
                        <a:buClrTx/>
                        <a:buSzTx/>
                        <a:buFontTx/>
                        <a:buNone/>
                        <a:tabLst/>
                        <a:defRPr/>
                      </a:pPr>
                      <a:r>
                        <a:rPr lang="it-IT" sz="1000" b="1" u="none" strike="noStrike" dirty="0">
                          <a:effectLst/>
                        </a:rPr>
                        <a:t>Direttiva 96/22/CE</a:t>
                      </a:r>
                      <a:r>
                        <a:rPr lang="it-IT" sz="1000" u="none" strike="noStrike" dirty="0">
                          <a:effectLst/>
                        </a:rPr>
                        <a:t>, concernente il </a:t>
                      </a:r>
                      <a:r>
                        <a:rPr lang="it-IT" sz="1000" b="1" u="none" strike="noStrike" dirty="0">
                          <a:effectLst/>
                        </a:rPr>
                        <a:t>divieto d’utilizzazione di talune sostanze ad azione ormonica</a:t>
                      </a:r>
                      <a:r>
                        <a:rPr lang="it-IT" sz="1000" u="none" strike="noStrike" dirty="0">
                          <a:effectLst/>
                        </a:rPr>
                        <a:t>, tireostatica e delle sostanze β-agoniste nelle produzioni animali e che abroga le direttive 81/602/CEE, 88/146/CEE e 88/299/CEE: articolo 3, lettere a), b), d) ed e), e articoli 4, 5 e 7</a:t>
                      </a:r>
                      <a:endParaRPr lang="it-IT" sz="1000" b="0" i="0" u="none" strike="noStrike" dirty="0">
                        <a:solidFill>
                          <a:srgbClr val="000000"/>
                        </a:solidFill>
                        <a:effectLst/>
                        <a:latin typeface="Calibri" panose="020F0502020204030204" pitchFamily="34" charset="0"/>
                      </a:endParaRPr>
                    </a:p>
                  </a:txBody>
                  <a:tcPr marL="1299" marR="1299" marT="1299" marB="0" anchor="ctr">
                    <a:solidFill>
                      <a:schemeClr val="accent2">
                        <a:lumMod val="20000"/>
                        <a:lumOff val="80000"/>
                      </a:schemeClr>
                    </a:solidFill>
                  </a:tcPr>
                </a:tc>
                <a:extLst>
                  <a:ext uri="{0D108BD9-81ED-4DB2-BD59-A6C34878D82A}">
                    <a16:rowId xmlns:a16="http://schemas.microsoft.com/office/drawing/2014/main" val="3939676149"/>
                  </a:ext>
                </a:extLst>
              </a:tr>
              <a:tr h="385735">
                <a:tc vMerge="1">
                  <a:txBody>
                    <a:bodyPr/>
                    <a:lstStyle/>
                    <a:p>
                      <a:pPr algn="ctr" fontAlgn="ctr"/>
                      <a:endParaRPr lang="it-IT" sz="1000" b="0" i="0" u="none" strike="noStrike" dirty="0">
                        <a:solidFill>
                          <a:srgbClr val="000000"/>
                        </a:solidFill>
                        <a:effectLst/>
                        <a:latin typeface="Calibri" panose="020F0502020204030204" pitchFamily="34" charset="0"/>
                      </a:endParaRPr>
                    </a:p>
                  </a:txBody>
                  <a:tcPr marL="1299" marR="1299" marT="1299" marB="0" anchor="ctr"/>
                </a:tc>
                <a:tc rowSpan="2">
                  <a:txBody>
                    <a:bodyPr/>
                    <a:lstStyle/>
                    <a:p>
                      <a:pPr algn="ctr" fontAlgn="ctr"/>
                      <a:r>
                        <a:rPr lang="it-IT" sz="1000" u="none" strike="noStrike">
                          <a:effectLst/>
                        </a:rPr>
                        <a:t>Prodotti fitosanitari</a:t>
                      </a:r>
                      <a:endParaRPr lang="it-IT" sz="1000" b="0" i="0" u="none" strike="noStrike">
                        <a:solidFill>
                          <a:srgbClr val="000000"/>
                        </a:solidFill>
                        <a:effectLst/>
                        <a:latin typeface="Calibri" panose="020F0502020204030204" pitchFamily="34" charset="0"/>
                      </a:endParaRPr>
                    </a:p>
                  </a:txBody>
                  <a:tcPr marL="1299" marR="1299" marT="1299" marB="0" anchor="ctr">
                    <a:solidFill>
                      <a:schemeClr val="accent2">
                        <a:lumMod val="20000"/>
                        <a:lumOff val="80000"/>
                      </a:schemeClr>
                    </a:solidFill>
                  </a:tcPr>
                </a:tc>
                <a:tc>
                  <a:txBody>
                    <a:bodyPr/>
                    <a:lstStyle/>
                    <a:p>
                      <a:pPr algn="ctr" fontAlgn="ctr"/>
                      <a:r>
                        <a:rPr lang="it-IT" sz="1000" b="1" u="none" strike="noStrike" dirty="0">
                          <a:solidFill>
                            <a:schemeClr val="tx1"/>
                          </a:solidFill>
                          <a:effectLst/>
                        </a:rPr>
                        <a:t>CGO 7</a:t>
                      </a:r>
                      <a:endParaRPr lang="it-IT" sz="1000" b="1" i="0" u="none" strike="noStrike" dirty="0">
                        <a:solidFill>
                          <a:schemeClr val="tx1"/>
                        </a:solidFill>
                        <a:effectLst/>
                        <a:latin typeface="Calibri" panose="020F0502020204030204" pitchFamily="34" charset="0"/>
                      </a:endParaRPr>
                    </a:p>
                  </a:txBody>
                  <a:tcPr marL="1299" marR="1299" marT="1299" marB="0" anchor="ctr">
                    <a:solidFill>
                      <a:schemeClr val="accent2">
                        <a:lumMod val="20000"/>
                        <a:lumOff val="80000"/>
                      </a:schemeClr>
                    </a:solidFill>
                  </a:tcPr>
                </a:tc>
                <a:tc>
                  <a:txBody>
                    <a:bodyPr/>
                    <a:lstStyle/>
                    <a:p>
                      <a:pPr marL="0" marR="0" lvl="0" indent="0" algn="l" defTabSz="914400" eaLnBrk="1" fontAlgn="ctr" latinLnBrk="0" hangingPunct="1">
                        <a:lnSpc>
                          <a:spcPct val="100000"/>
                        </a:lnSpc>
                        <a:spcBef>
                          <a:spcPts val="0"/>
                        </a:spcBef>
                        <a:spcAft>
                          <a:spcPts val="0"/>
                        </a:spcAft>
                        <a:buClrTx/>
                        <a:buSzTx/>
                        <a:buFontTx/>
                        <a:buNone/>
                        <a:tabLst/>
                        <a:defRPr/>
                      </a:pPr>
                      <a:r>
                        <a:rPr lang="it-IT" sz="1000" b="1" u="none" strike="noStrike" dirty="0">
                          <a:effectLst/>
                        </a:rPr>
                        <a:t>Regolamento (CE) n. 1107/2009</a:t>
                      </a:r>
                      <a:r>
                        <a:rPr lang="it-IT" sz="1000" u="none" strike="noStrike" dirty="0">
                          <a:effectLst/>
                        </a:rPr>
                        <a:t>, relativo </a:t>
                      </a:r>
                      <a:r>
                        <a:rPr lang="it-IT" sz="1000" b="1" u="none" strike="noStrike" dirty="0">
                          <a:effectLst/>
                        </a:rPr>
                        <a:t>all’immissione sul mercato dei prodotti fitosanitari</a:t>
                      </a:r>
                      <a:r>
                        <a:rPr lang="it-IT" sz="1000" u="none" strike="noStrike" dirty="0">
                          <a:effectLst/>
                        </a:rPr>
                        <a:t> e che abroga le direttive del Consiglio 79/117/CEE e 91/414/CEE: articolo 55, prima e seconda frase</a:t>
                      </a:r>
                      <a:endParaRPr lang="it-IT" sz="1000" b="0" i="0" u="none" strike="noStrike" dirty="0">
                        <a:solidFill>
                          <a:srgbClr val="000000"/>
                        </a:solidFill>
                        <a:effectLst/>
                        <a:latin typeface="Calibri" panose="020F0502020204030204" pitchFamily="34" charset="0"/>
                      </a:endParaRPr>
                    </a:p>
                  </a:txBody>
                  <a:tcPr marL="1299" marR="1299" marT="1299" marB="0" anchor="ctr">
                    <a:solidFill>
                      <a:schemeClr val="accent2">
                        <a:lumMod val="20000"/>
                        <a:lumOff val="80000"/>
                      </a:schemeClr>
                    </a:solidFill>
                  </a:tcPr>
                </a:tc>
                <a:extLst>
                  <a:ext uri="{0D108BD9-81ED-4DB2-BD59-A6C34878D82A}">
                    <a16:rowId xmlns:a16="http://schemas.microsoft.com/office/drawing/2014/main" val="2684176605"/>
                  </a:ext>
                </a:extLst>
              </a:tr>
              <a:tr h="658006">
                <a:tc vMerge="1">
                  <a:txBody>
                    <a:bodyPr/>
                    <a:lstStyle/>
                    <a:p>
                      <a:endParaRPr lang="it-IT"/>
                    </a:p>
                  </a:txBody>
                  <a:tcPr/>
                </a:tc>
                <a:tc vMerge="1">
                  <a:txBody>
                    <a:bodyPr/>
                    <a:lstStyle/>
                    <a:p>
                      <a:endParaRPr lang="it-IT"/>
                    </a:p>
                  </a:txBody>
                  <a:tcPr/>
                </a:tc>
                <a:tc>
                  <a:txBody>
                    <a:bodyPr/>
                    <a:lstStyle/>
                    <a:p>
                      <a:pPr algn="ctr" fontAlgn="ctr"/>
                      <a:r>
                        <a:rPr lang="it-IT" sz="1000" b="1" u="none" strike="noStrike" dirty="0">
                          <a:solidFill>
                            <a:schemeClr val="tx1"/>
                          </a:solidFill>
                          <a:effectLst/>
                        </a:rPr>
                        <a:t>CGO 8</a:t>
                      </a:r>
                      <a:endParaRPr lang="it-IT" sz="1000" b="1" i="0" u="none" strike="noStrike" dirty="0">
                        <a:solidFill>
                          <a:schemeClr val="tx1"/>
                        </a:solidFill>
                        <a:effectLst/>
                        <a:latin typeface="Calibri" panose="020F0502020204030204" pitchFamily="34" charset="0"/>
                      </a:endParaRPr>
                    </a:p>
                  </a:txBody>
                  <a:tcPr marL="1299" marR="1299" marT="1299" marB="0" anchor="ctr">
                    <a:solidFill>
                      <a:schemeClr val="accent2">
                        <a:lumMod val="20000"/>
                        <a:lumOff val="80000"/>
                      </a:schemeClr>
                    </a:solidFill>
                  </a:tcPr>
                </a:tc>
                <a:tc>
                  <a:txBody>
                    <a:bodyPr/>
                    <a:lstStyle/>
                    <a:p>
                      <a:pPr marL="0" marR="0" lvl="0" indent="0" algn="l" defTabSz="914400" eaLnBrk="1" fontAlgn="ctr" latinLnBrk="0" hangingPunct="1">
                        <a:lnSpc>
                          <a:spcPct val="100000"/>
                        </a:lnSpc>
                        <a:spcBef>
                          <a:spcPts val="0"/>
                        </a:spcBef>
                        <a:spcAft>
                          <a:spcPts val="0"/>
                        </a:spcAft>
                        <a:buClrTx/>
                        <a:buSzTx/>
                        <a:buFontTx/>
                        <a:buNone/>
                        <a:tabLst/>
                        <a:defRPr/>
                      </a:pPr>
                      <a:r>
                        <a:rPr lang="it-IT" sz="1000" b="1" u="none" strike="noStrike" dirty="0">
                          <a:effectLst/>
                        </a:rPr>
                        <a:t>Direttiva 2009/128/CE</a:t>
                      </a:r>
                      <a:r>
                        <a:rPr lang="it-IT" sz="1000" u="none" strike="noStrike" dirty="0">
                          <a:effectLst/>
                        </a:rPr>
                        <a:t>, che istituisce un quadro per l’azione comunitaria ai fini dell’</a:t>
                      </a:r>
                      <a:r>
                        <a:rPr lang="it-IT" sz="1000" b="1" u="none" strike="noStrike" dirty="0">
                          <a:effectLst/>
                        </a:rPr>
                        <a:t>utilizzo sostenibile dei pesticidi</a:t>
                      </a:r>
                      <a:r>
                        <a:rPr lang="it-IT" sz="1000" u="none" strike="noStrike" dirty="0">
                          <a:effectLst/>
                        </a:rPr>
                        <a:t>:</a:t>
                      </a:r>
                    </a:p>
                    <a:p>
                      <a:pPr marL="0" marR="0" lvl="0" indent="0" algn="l" defTabSz="914400" eaLnBrk="1" fontAlgn="ctr" latinLnBrk="0" hangingPunct="1">
                        <a:lnSpc>
                          <a:spcPct val="100000"/>
                        </a:lnSpc>
                        <a:spcBef>
                          <a:spcPts val="0"/>
                        </a:spcBef>
                        <a:spcAft>
                          <a:spcPts val="0"/>
                        </a:spcAft>
                        <a:buClrTx/>
                        <a:buSzTx/>
                        <a:buFontTx/>
                        <a:buNone/>
                        <a:tabLst/>
                        <a:defRPr/>
                      </a:pPr>
                      <a:r>
                        <a:rPr lang="it-IT" sz="1000" u="none" strike="noStrike" dirty="0">
                          <a:effectLst/>
                        </a:rPr>
                        <a:t>- articolo 5, paragrafo 2, e articolo 8, paragrafi da 1 a 5 articolo 12 in relazione alle restrizioni all’uso dei pesticidi in zone protette definite sulla base della direttiva 2000/60/EC e della legislazione relativa a Natura 2000</a:t>
                      </a:r>
                      <a:endParaRPr lang="it-IT" sz="1000" b="0" i="0" u="none" strike="noStrike" dirty="0">
                        <a:solidFill>
                          <a:srgbClr val="000000"/>
                        </a:solidFill>
                        <a:effectLst/>
                        <a:latin typeface="Calibri" panose="020F0502020204030204" pitchFamily="34" charset="0"/>
                      </a:endParaRPr>
                    </a:p>
                    <a:p>
                      <a:pPr marL="0" marR="0" lvl="0" indent="0" algn="l" defTabSz="914400" eaLnBrk="1" fontAlgn="ctr" latinLnBrk="0" hangingPunct="1">
                        <a:lnSpc>
                          <a:spcPct val="100000"/>
                        </a:lnSpc>
                        <a:spcBef>
                          <a:spcPts val="0"/>
                        </a:spcBef>
                        <a:spcAft>
                          <a:spcPts val="0"/>
                        </a:spcAft>
                        <a:buClrTx/>
                        <a:buSzTx/>
                        <a:buFontTx/>
                        <a:buNone/>
                        <a:tabLst/>
                        <a:defRPr/>
                      </a:pPr>
                      <a:r>
                        <a:rPr lang="it-IT" sz="1000" u="none" strike="noStrike" dirty="0">
                          <a:effectLst/>
                        </a:rPr>
                        <a:t>- articolo 13, paragrafi 1 e 3, sulla manipolazione e lo stoccaggio dei pesticidi e lo smaltimento dei residui</a:t>
                      </a:r>
                      <a:endParaRPr lang="it-IT" sz="1000" b="0" i="0" u="none" strike="noStrike" dirty="0">
                        <a:solidFill>
                          <a:srgbClr val="000000"/>
                        </a:solidFill>
                        <a:effectLst/>
                        <a:latin typeface="Calibri" panose="020F0502020204030204" pitchFamily="34" charset="0"/>
                      </a:endParaRPr>
                    </a:p>
                  </a:txBody>
                  <a:tcPr marL="1299" marR="1299" marT="1299" marB="0" anchor="ctr">
                    <a:solidFill>
                      <a:schemeClr val="accent2">
                        <a:lumMod val="20000"/>
                        <a:lumOff val="80000"/>
                      </a:schemeClr>
                    </a:solidFill>
                  </a:tcPr>
                </a:tc>
                <a:extLst>
                  <a:ext uri="{0D108BD9-81ED-4DB2-BD59-A6C34878D82A}">
                    <a16:rowId xmlns:a16="http://schemas.microsoft.com/office/drawing/2014/main" val="3958563286"/>
                  </a:ext>
                </a:extLst>
              </a:tr>
              <a:tr h="279668">
                <a:tc rowSpan="3">
                  <a:txBody>
                    <a:bodyPr/>
                    <a:lstStyle/>
                    <a:p>
                      <a:pPr algn="ctr" fontAlgn="ctr"/>
                      <a:r>
                        <a:rPr lang="it-IT" sz="1000" u="none" strike="noStrike" dirty="0">
                          <a:effectLst/>
                        </a:rPr>
                        <a:t>Benessere degli animali</a:t>
                      </a:r>
                      <a:endParaRPr lang="it-IT" sz="1000" b="0" i="0" u="none" strike="noStrike" dirty="0">
                        <a:solidFill>
                          <a:srgbClr val="000000"/>
                        </a:solidFill>
                        <a:effectLst/>
                        <a:latin typeface="Calibri" panose="020F0502020204030204" pitchFamily="34" charset="0"/>
                      </a:endParaRPr>
                    </a:p>
                  </a:txBody>
                  <a:tcPr marL="1299" marR="1299" marT="1299" marB="0" anchor="ctr">
                    <a:solidFill>
                      <a:schemeClr val="accent4">
                        <a:lumMod val="20000"/>
                        <a:lumOff val="80000"/>
                      </a:schemeClr>
                    </a:solidFill>
                  </a:tcPr>
                </a:tc>
                <a:tc rowSpan="3">
                  <a:txBody>
                    <a:bodyPr/>
                    <a:lstStyle/>
                    <a:p>
                      <a:pPr algn="ctr" fontAlgn="ctr"/>
                      <a:r>
                        <a:rPr lang="it-IT" sz="1000" u="none" strike="noStrike" dirty="0">
                          <a:effectLst/>
                        </a:rPr>
                        <a:t>Benessere degli animali</a:t>
                      </a:r>
                      <a:endParaRPr lang="it-IT" sz="1000" b="0" i="0" u="none" strike="noStrike" dirty="0">
                        <a:solidFill>
                          <a:srgbClr val="000000"/>
                        </a:solidFill>
                        <a:effectLst/>
                        <a:latin typeface="Calibri" panose="020F0502020204030204" pitchFamily="34" charset="0"/>
                      </a:endParaRPr>
                    </a:p>
                  </a:txBody>
                  <a:tcPr marL="1299" marR="1299" marT="1299" marB="0" anchor="ctr">
                    <a:solidFill>
                      <a:schemeClr val="accent4">
                        <a:lumMod val="20000"/>
                        <a:lumOff val="80000"/>
                      </a:schemeClr>
                    </a:solidFill>
                  </a:tcPr>
                </a:tc>
                <a:tc>
                  <a:txBody>
                    <a:bodyPr/>
                    <a:lstStyle/>
                    <a:p>
                      <a:pPr algn="ctr" fontAlgn="ctr"/>
                      <a:r>
                        <a:rPr lang="it-IT" sz="1000" b="1" u="none" strike="noStrike" dirty="0">
                          <a:effectLst/>
                        </a:rPr>
                        <a:t>CGO 9</a:t>
                      </a:r>
                      <a:endParaRPr lang="it-IT" sz="1000" b="1" i="0" u="none" strike="noStrike" dirty="0">
                        <a:solidFill>
                          <a:srgbClr val="000000"/>
                        </a:solidFill>
                        <a:effectLst/>
                        <a:latin typeface="Calibri" panose="020F0502020204030204" pitchFamily="34" charset="0"/>
                      </a:endParaRPr>
                    </a:p>
                  </a:txBody>
                  <a:tcPr marL="1299" marR="1299" marT="1299" marB="0" anchor="ctr">
                    <a:solidFill>
                      <a:schemeClr val="accent4">
                        <a:lumMod val="20000"/>
                        <a:lumOff val="80000"/>
                      </a:schemeClr>
                    </a:solidFill>
                  </a:tcPr>
                </a:tc>
                <a:tc>
                  <a:txBody>
                    <a:bodyPr/>
                    <a:lstStyle/>
                    <a:p>
                      <a:pPr marL="0" marR="0" lvl="0" indent="0" algn="l" defTabSz="914400" eaLnBrk="1" fontAlgn="ctr" latinLnBrk="0" hangingPunct="1">
                        <a:lnSpc>
                          <a:spcPct val="100000"/>
                        </a:lnSpc>
                        <a:spcBef>
                          <a:spcPts val="0"/>
                        </a:spcBef>
                        <a:spcAft>
                          <a:spcPts val="0"/>
                        </a:spcAft>
                        <a:buClrTx/>
                        <a:buSzTx/>
                        <a:buFontTx/>
                        <a:buNone/>
                        <a:tabLst/>
                        <a:defRPr/>
                      </a:pPr>
                      <a:r>
                        <a:rPr lang="it-IT" sz="1000" b="1" u="none" strike="noStrike" dirty="0">
                          <a:effectLst/>
                        </a:rPr>
                        <a:t>Direttiva 2008/119/CE</a:t>
                      </a:r>
                      <a:r>
                        <a:rPr lang="it-IT" sz="1000" u="none" strike="noStrike" dirty="0">
                          <a:effectLst/>
                        </a:rPr>
                        <a:t>, che stabilisce le norme minime per la </a:t>
                      </a:r>
                      <a:r>
                        <a:rPr lang="it-IT" sz="1000" b="1" u="none" strike="noStrike" dirty="0">
                          <a:effectLst/>
                        </a:rPr>
                        <a:t>protezione dei vitelli</a:t>
                      </a:r>
                      <a:r>
                        <a:rPr lang="it-IT" sz="1000" u="none" strike="noStrike" dirty="0">
                          <a:effectLst/>
                        </a:rPr>
                        <a:t>: articoli 3 e 4</a:t>
                      </a:r>
                      <a:endParaRPr lang="it-IT" sz="1000" b="0" i="0" u="none" strike="noStrike" dirty="0">
                        <a:solidFill>
                          <a:srgbClr val="000000"/>
                        </a:solidFill>
                        <a:effectLst/>
                        <a:latin typeface="Calibri" panose="020F0502020204030204" pitchFamily="34" charset="0"/>
                      </a:endParaRPr>
                    </a:p>
                  </a:txBody>
                  <a:tcPr marL="1299" marR="1299" marT="1299" marB="0" anchor="ctr">
                    <a:solidFill>
                      <a:schemeClr val="accent4">
                        <a:lumMod val="20000"/>
                        <a:lumOff val="80000"/>
                      </a:schemeClr>
                    </a:solidFill>
                  </a:tcPr>
                </a:tc>
                <a:extLst>
                  <a:ext uri="{0D108BD9-81ED-4DB2-BD59-A6C34878D82A}">
                    <a16:rowId xmlns:a16="http://schemas.microsoft.com/office/drawing/2014/main" val="3572605757"/>
                  </a:ext>
                </a:extLst>
              </a:tr>
              <a:tr h="279668">
                <a:tc vMerge="1">
                  <a:txBody>
                    <a:bodyPr/>
                    <a:lstStyle/>
                    <a:p>
                      <a:endParaRPr lang="it-IT"/>
                    </a:p>
                  </a:txBody>
                  <a:tcPr/>
                </a:tc>
                <a:tc vMerge="1">
                  <a:txBody>
                    <a:bodyPr/>
                    <a:lstStyle/>
                    <a:p>
                      <a:endParaRPr lang="it-IT"/>
                    </a:p>
                  </a:txBody>
                  <a:tcPr/>
                </a:tc>
                <a:tc>
                  <a:txBody>
                    <a:bodyPr/>
                    <a:lstStyle/>
                    <a:p>
                      <a:pPr algn="ctr" fontAlgn="ctr"/>
                      <a:r>
                        <a:rPr lang="it-IT" sz="1000" b="1" u="none" strike="noStrike" dirty="0">
                          <a:effectLst/>
                        </a:rPr>
                        <a:t>CGO 10</a:t>
                      </a:r>
                      <a:endParaRPr lang="it-IT" sz="1000" b="1" i="0" u="none" strike="noStrike" dirty="0">
                        <a:solidFill>
                          <a:srgbClr val="000000"/>
                        </a:solidFill>
                        <a:effectLst/>
                        <a:latin typeface="Calibri" panose="020F0502020204030204" pitchFamily="34" charset="0"/>
                      </a:endParaRPr>
                    </a:p>
                  </a:txBody>
                  <a:tcPr marL="1299" marR="1299" marT="1299" marB="0" anchor="ctr">
                    <a:solidFill>
                      <a:schemeClr val="accent4">
                        <a:lumMod val="20000"/>
                        <a:lumOff val="80000"/>
                      </a:schemeClr>
                    </a:solidFill>
                  </a:tcPr>
                </a:tc>
                <a:tc>
                  <a:txBody>
                    <a:bodyPr/>
                    <a:lstStyle/>
                    <a:p>
                      <a:pPr marL="0" marR="0" lvl="0" indent="0" algn="l" defTabSz="914400" eaLnBrk="1" fontAlgn="ctr" latinLnBrk="0" hangingPunct="1">
                        <a:lnSpc>
                          <a:spcPct val="100000"/>
                        </a:lnSpc>
                        <a:spcBef>
                          <a:spcPts val="0"/>
                        </a:spcBef>
                        <a:spcAft>
                          <a:spcPts val="0"/>
                        </a:spcAft>
                        <a:buClrTx/>
                        <a:buSzTx/>
                        <a:buFontTx/>
                        <a:buNone/>
                        <a:tabLst/>
                        <a:defRPr/>
                      </a:pPr>
                      <a:r>
                        <a:rPr lang="it-IT" sz="1000" b="1" u="none" strike="noStrike" dirty="0">
                          <a:effectLst/>
                        </a:rPr>
                        <a:t>Direttiva 2008/120/CEE</a:t>
                      </a:r>
                      <a:r>
                        <a:rPr lang="it-IT" sz="1000" u="none" strike="noStrike" dirty="0">
                          <a:effectLst/>
                        </a:rPr>
                        <a:t>, che stabilisce le norme minime per la </a:t>
                      </a:r>
                      <a:r>
                        <a:rPr lang="it-IT" sz="1000" b="1" u="none" strike="noStrike" dirty="0">
                          <a:effectLst/>
                        </a:rPr>
                        <a:t>protezione dei suini</a:t>
                      </a:r>
                      <a:r>
                        <a:rPr lang="it-IT" sz="1000" u="none" strike="noStrike" dirty="0">
                          <a:effectLst/>
                        </a:rPr>
                        <a:t>: articoli 3 e 4</a:t>
                      </a:r>
                      <a:endParaRPr lang="it-IT" sz="1000" b="0" i="0" u="none" strike="noStrike" dirty="0">
                        <a:solidFill>
                          <a:srgbClr val="000000"/>
                        </a:solidFill>
                        <a:effectLst/>
                        <a:latin typeface="Calibri" panose="020F0502020204030204" pitchFamily="34" charset="0"/>
                      </a:endParaRPr>
                    </a:p>
                  </a:txBody>
                  <a:tcPr marL="1299" marR="1299" marT="1299" marB="0" anchor="ctr">
                    <a:solidFill>
                      <a:schemeClr val="accent4">
                        <a:lumMod val="20000"/>
                        <a:lumOff val="80000"/>
                      </a:schemeClr>
                    </a:solidFill>
                  </a:tcPr>
                </a:tc>
                <a:extLst>
                  <a:ext uri="{0D108BD9-81ED-4DB2-BD59-A6C34878D82A}">
                    <a16:rowId xmlns:a16="http://schemas.microsoft.com/office/drawing/2014/main" val="3807914748"/>
                  </a:ext>
                </a:extLst>
              </a:tr>
              <a:tr h="226637">
                <a:tc vMerge="1">
                  <a:txBody>
                    <a:bodyPr/>
                    <a:lstStyle/>
                    <a:p>
                      <a:endParaRPr lang="it-IT"/>
                    </a:p>
                  </a:txBody>
                  <a:tcPr/>
                </a:tc>
                <a:tc vMerge="1">
                  <a:txBody>
                    <a:bodyPr/>
                    <a:lstStyle/>
                    <a:p>
                      <a:endParaRPr lang="it-IT"/>
                    </a:p>
                  </a:txBody>
                  <a:tcPr/>
                </a:tc>
                <a:tc>
                  <a:txBody>
                    <a:bodyPr/>
                    <a:lstStyle/>
                    <a:p>
                      <a:pPr algn="ctr" fontAlgn="ctr"/>
                      <a:r>
                        <a:rPr lang="it-IT" sz="1000" b="1" u="none" strike="noStrike" dirty="0">
                          <a:effectLst/>
                        </a:rPr>
                        <a:t>CGO 11</a:t>
                      </a:r>
                      <a:endParaRPr lang="it-IT" sz="1000" b="1" i="0" u="none" strike="noStrike" dirty="0">
                        <a:solidFill>
                          <a:srgbClr val="000000"/>
                        </a:solidFill>
                        <a:effectLst/>
                        <a:latin typeface="Calibri" panose="020F0502020204030204" pitchFamily="34" charset="0"/>
                      </a:endParaRPr>
                    </a:p>
                  </a:txBody>
                  <a:tcPr marL="1299" marR="1299" marT="1299" marB="0" anchor="ctr">
                    <a:solidFill>
                      <a:schemeClr val="accent4">
                        <a:lumMod val="20000"/>
                        <a:lumOff val="80000"/>
                      </a:schemeClr>
                    </a:solidFill>
                  </a:tcPr>
                </a:tc>
                <a:tc>
                  <a:txBody>
                    <a:bodyPr/>
                    <a:lstStyle/>
                    <a:p>
                      <a:pPr marL="0" marR="0" lvl="0" indent="0" algn="l" defTabSz="914400" eaLnBrk="1" fontAlgn="ctr" latinLnBrk="0" hangingPunct="1">
                        <a:lnSpc>
                          <a:spcPct val="100000"/>
                        </a:lnSpc>
                        <a:spcBef>
                          <a:spcPts val="0"/>
                        </a:spcBef>
                        <a:spcAft>
                          <a:spcPts val="0"/>
                        </a:spcAft>
                        <a:buClrTx/>
                        <a:buSzTx/>
                        <a:buFontTx/>
                        <a:buNone/>
                        <a:tabLst/>
                        <a:defRPr/>
                      </a:pPr>
                      <a:r>
                        <a:rPr lang="it-IT" sz="1000" b="1" u="none" strike="noStrike" dirty="0">
                          <a:effectLst/>
                        </a:rPr>
                        <a:t>Direttiva 98/58/CE</a:t>
                      </a:r>
                      <a:r>
                        <a:rPr lang="it-IT" sz="1000" u="none" strike="noStrike" dirty="0">
                          <a:effectLst/>
                        </a:rPr>
                        <a:t>, riguardante la </a:t>
                      </a:r>
                      <a:r>
                        <a:rPr lang="it-IT" sz="1000" b="1" u="none" strike="noStrike" dirty="0">
                          <a:effectLst/>
                        </a:rPr>
                        <a:t>protezione degli animali negli allevamenti</a:t>
                      </a:r>
                      <a:r>
                        <a:rPr lang="it-IT" sz="1000" u="none" strike="noStrike" dirty="0">
                          <a:effectLst/>
                        </a:rPr>
                        <a:t>: articolo 4</a:t>
                      </a:r>
                      <a:endParaRPr lang="it-IT" sz="1000" b="0" i="0" u="none" strike="noStrike" dirty="0">
                        <a:solidFill>
                          <a:srgbClr val="000000"/>
                        </a:solidFill>
                        <a:effectLst/>
                        <a:latin typeface="Calibri" panose="020F0502020204030204" pitchFamily="34" charset="0"/>
                      </a:endParaRPr>
                    </a:p>
                  </a:txBody>
                  <a:tcPr marL="1299" marR="1299" marT="1299" marB="0" anchor="ctr">
                    <a:solidFill>
                      <a:schemeClr val="accent4">
                        <a:lumMod val="20000"/>
                        <a:lumOff val="80000"/>
                      </a:schemeClr>
                    </a:solidFill>
                  </a:tcPr>
                </a:tc>
                <a:extLst>
                  <a:ext uri="{0D108BD9-81ED-4DB2-BD59-A6C34878D82A}">
                    <a16:rowId xmlns:a16="http://schemas.microsoft.com/office/drawing/2014/main" val="1449761072"/>
                  </a:ext>
                </a:extLst>
              </a:tr>
            </a:tbl>
          </a:graphicData>
        </a:graphic>
      </p:graphicFrame>
    </p:spTree>
    <p:extLst>
      <p:ext uri="{BB962C8B-B14F-4D97-AF65-F5344CB8AC3E}">
        <p14:creationId xmlns:p14="http://schemas.microsoft.com/office/powerpoint/2010/main" val="62406862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9B7656F-FBE2-0E3D-1873-4ADBF4568095}"/>
              </a:ext>
            </a:extLst>
          </p:cNvPr>
          <p:cNvSpPr>
            <a:spLocks noGrp="1"/>
          </p:cNvSpPr>
          <p:nvPr>
            <p:ph type="ctrTitle"/>
          </p:nvPr>
        </p:nvSpPr>
        <p:spPr>
          <a:xfrm>
            <a:off x="0" y="-7383"/>
            <a:ext cx="9144000" cy="369332"/>
          </a:xfrm>
        </p:spPr>
        <p:txBody>
          <a:bodyPr/>
          <a:lstStyle/>
          <a:p>
            <a:pPr algn="ctr"/>
            <a:r>
              <a:rPr lang="it-IT" sz="2400" dirty="0">
                <a:solidFill>
                  <a:srgbClr val="C00000"/>
                </a:solidFill>
                <a:latin typeface="Tahoma" panose="020B0604030504040204" pitchFamily="34" charset="0"/>
                <a:ea typeface="Tahoma" panose="020B0604030504040204" pitchFamily="34" charset="0"/>
                <a:cs typeface="Tahoma" panose="020B0604030504040204" pitchFamily="34" charset="0"/>
              </a:rPr>
              <a:t>Condizionalità Sociale</a:t>
            </a:r>
            <a:endParaRPr lang="it-IT" sz="2400" b="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4" name="object 29">
            <a:extLst>
              <a:ext uri="{FF2B5EF4-FFF2-40B4-BE49-F238E27FC236}">
                <a16:creationId xmlns:a16="http://schemas.microsoft.com/office/drawing/2014/main" id="{FCAD5D7B-08F2-28DE-BCCE-68B9A5BA1F4B}"/>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graphicFrame>
        <p:nvGraphicFramePr>
          <p:cNvPr id="3" name="Tabella 2">
            <a:extLst>
              <a:ext uri="{FF2B5EF4-FFF2-40B4-BE49-F238E27FC236}">
                <a16:creationId xmlns:a16="http://schemas.microsoft.com/office/drawing/2014/main" id="{0582E94F-837E-4E60-D637-E97CB23459E7}"/>
              </a:ext>
            </a:extLst>
          </p:cNvPr>
          <p:cNvGraphicFramePr>
            <a:graphicFrameLocks noGrp="1"/>
          </p:cNvGraphicFramePr>
          <p:nvPr>
            <p:extLst>
              <p:ext uri="{D42A27DB-BD31-4B8C-83A1-F6EECF244321}">
                <p14:modId xmlns:p14="http://schemas.microsoft.com/office/powerpoint/2010/main" val="352137236"/>
              </p:ext>
            </p:extLst>
          </p:nvPr>
        </p:nvGraphicFramePr>
        <p:xfrm>
          <a:off x="1" y="388379"/>
          <a:ext cx="9143999" cy="4427169"/>
        </p:xfrm>
        <a:graphic>
          <a:graphicData uri="http://schemas.openxmlformats.org/drawingml/2006/table">
            <a:tbl>
              <a:tblPr>
                <a:tableStyleId>{8A107856-5554-42FB-B03E-39F5DBC370BA}</a:tableStyleId>
              </a:tblPr>
              <a:tblGrid>
                <a:gridCol w="730580">
                  <a:extLst>
                    <a:ext uri="{9D8B030D-6E8A-4147-A177-3AD203B41FA5}">
                      <a16:colId xmlns:a16="http://schemas.microsoft.com/office/drawing/2014/main" val="1883044994"/>
                    </a:ext>
                  </a:extLst>
                </a:gridCol>
                <a:gridCol w="1063806">
                  <a:extLst>
                    <a:ext uri="{9D8B030D-6E8A-4147-A177-3AD203B41FA5}">
                      <a16:colId xmlns:a16="http://schemas.microsoft.com/office/drawing/2014/main" val="3521119364"/>
                    </a:ext>
                  </a:extLst>
                </a:gridCol>
                <a:gridCol w="943499">
                  <a:extLst>
                    <a:ext uri="{9D8B030D-6E8A-4147-A177-3AD203B41FA5}">
                      <a16:colId xmlns:a16="http://schemas.microsoft.com/office/drawing/2014/main" val="949404546"/>
                    </a:ext>
                  </a:extLst>
                </a:gridCol>
                <a:gridCol w="6406114">
                  <a:extLst>
                    <a:ext uri="{9D8B030D-6E8A-4147-A177-3AD203B41FA5}">
                      <a16:colId xmlns:a16="http://schemas.microsoft.com/office/drawing/2014/main" val="3574170007"/>
                    </a:ext>
                  </a:extLst>
                </a:gridCol>
              </a:tblGrid>
              <a:tr h="30017">
                <a:tc>
                  <a:txBody>
                    <a:bodyPr/>
                    <a:lstStyle/>
                    <a:p>
                      <a:pPr algn="ctr" fontAlgn="ctr"/>
                      <a:r>
                        <a:rPr lang="it-IT" sz="900" b="1" u="none" strike="noStrike" dirty="0">
                          <a:effectLst/>
                        </a:rPr>
                        <a:t>Ambiti</a:t>
                      </a:r>
                      <a:endParaRPr lang="it-IT" sz="900" b="1" i="0" u="none" strike="noStrike" dirty="0">
                        <a:solidFill>
                          <a:srgbClr val="000000"/>
                        </a:solidFill>
                        <a:effectLst/>
                        <a:latin typeface="Inherit"/>
                      </a:endParaRPr>
                    </a:p>
                  </a:txBody>
                  <a:tcPr marL="36000" marR="36000" marT="0" marB="0" anchor="ctr">
                    <a:solidFill>
                      <a:schemeClr val="accent2"/>
                    </a:solidFill>
                  </a:tcPr>
                </a:tc>
                <a:tc>
                  <a:txBody>
                    <a:bodyPr/>
                    <a:lstStyle/>
                    <a:p>
                      <a:pPr algn="ctr" fontAlgn="ctr"/>
                      <a:r>
                        <a:rPr lang="it-IT" sz="900" b="1" u="none" strike="noStrike" dirty="0">
                          <a:effectLst/>
                        </a:rPr>
                        <a:t>Legislazione applicabile</a:t>
                      </a:r>
                      <a:endParaRPr lang="it-IT" sz="900" b="1" i="0" u="none" strike="noStrike" dirty="0">
                        <a:solidFill>
                          <a:srgbClr val="000000"/>
                        </a:solidFill>
                        <a:effectLst/>
                        <a:latin typeface="Inherit"/>
                      </a:endParaRPr>
                    </a:p>
                  </a:txBody>
                  <a:tcPr marL="36000" marR="36000" marT="0" marB="0" anchor="ctr">
                    <a:solidFill>
                      <a:schemeClr val="accent2"/>
                    </a:solidFill>
                  </a:tcPr>
                </a:tc>
                <a:tc>
                  <a:txBody>
                    <a:bodyPr/>
                    <a:lstStyle/>
                    <a:p>
                      <a:pPr algn="ctr" fontAlgn="ctr"/>
                      <a:r>
                        <a:rPr lang="it-IT" sz="900" b="1" u="none" strike="noStrike" dirty="0">
                          <a:effectLst/>
                        </a:rPr>
                        <a:t>Disposizioni pertinenti</a:t>
                      </a:r>
                      <a:endParaRPr lang="it-IT" sz="900" b="1" i="0" u="none" strike="noStrike" dirty="0">
                        <a:solidFill>
                          <a:srgbClr val="000000"/>
                        </a:solidFill>
                        <a:effectLst/>
                        <a:latin typeface="Inherit"/>
                      </a:endParaRPr>
                    </a:p>
                  </a:txBody>
                  <a:tcPr marL="36000" marR="36000" marT="0" marB="0" anchor="ctr">
                    <a:solidFill>
                      <a:schemeClr val="accent2"/>
                    </a:solidFill>
                  </a:tcPr>
                </a:tc>
                <a:tc>
                  <a:txBody>
                    <a:bodyPr/>
                    <a:lstStyle/>
                    <a:p>
                      <a:pPr algn="ctr" fontAlgn="ctr"/>
                      <a:r>
                        <a:rPr lang="it-IT" sz="900" b="1" u="none" strike="noStrike" dirty="0">
                          <a:effectLst/>
                        </a:rPr>
                        <a:t>Requisiti</a:t>
                      </a:r>
                      <a:endParaRPr lang="it-IT" sz="900" b="1" i="0" u="none" strike="noStrike" dirty="0">
                        <a:solidFill>
                          <a:srgbClr val="000000"/>
                        </a:solidFill>
                        <a:effectLst/>
                        <a:latin typeface="Inherit"/>
                      </a:endParaRPr>
                    </a:p>
                  </a:txBody>
                  <a:tcPr marL="36000" marR="36000" marT="0" marB="0" anchor="ctr">
                    <a:solidFill>
                      <a:schemeClr val="accent2"/>
                    </a:solidFill>
                  </a:tcPr>
                </a:tc>
                <a:extLst>
                  <a:ext uri="{0D108BD9-81ED-4DB2-BD59-A6C34878D82A}">
                    <a16:rowId xmlns:a16="http://schemas.microsoft.com/office/drawing/2014/main" val="3012917178"/>
                  </a:ext>
                </a:extLst>
              </a:tr>
              <a:tr h="72521">
                <a:tc rowSpan="7">
                  <a:txBody>
                    <a:bodyPr/>
                    <a:lstStyle/>
                    <a:p>
                      <a:pPr algn="l" fontAlgn="ctr"/>
                      <a:r>
                        <a:rPr lang="it-IT" sz="900" b="1" u="none" strike="noStrike" dirty="0">
                          <a:effectLst/>
                        </a:rPr>
                        <a:t>Occupazione</a:t>
                      </a:r>
                      <a:endParaRPr lang="it-IT" sz="900" b="1" i="0" u="none" strike="noStrike" dirty="0">
                        <a:solidFill>
                          <a:srgbClr val="000000"/>
                        </a:solidFill>
                        <a:effectLst/>
                        <a:latin typeface="Inherit"/>
                      </a:endParaRPr>
                    </a:p>
                  </a:txBody>
                  <a:tcPr marL="36000" marR="36000" marT="0" marB="0" anchor="ctr"/>
                </a:tc>
                <a:tc rowSpan="7">
                  <a:txBody>
                    <a:bodyPr/>
                    <a:lstStyle/>
                    <a:p>
                      <a:pPr marL="0" marR="0" lvl="0" indent="0" algn="l" defTabSz="914400" eaLnBrk="1" fontAlgn="ctr" latinLnBrk="0" hangingPunct="1">
                        <a:lnSpc>
                          <a:spcPct val="100000"/>
                        </a:lnSpc>
                        <a:spcBef>
                          <a:spcPts val="0"/>
                        </a:spcBef>
                        <a:spcAft>
                          <a:spcPts val="0"/>
                        </a:spcAft>
                        <a:buClrTx/>
                        <a:buSzTx/>
                        <a:buFontTx/>
                        <a:buNone/>
                        <a:tabLst/>
                        <a:defRPr/>
                      </a:pPr>
                      <a:r>
                        <a:rPr lang="it-IT" sz="900" u="none" strike="noStrike" dirty="0">
                          <a:effectLst/>
                        </a:rPr>
                        <a:t>Condizioni di lavoro trasparenti e prevedibili</a:t>
                      </a:r>
                    </a:p>
                    <a:p>
                      <a:pPr marL="0" marR="0" lvl="0" indent="0" algn="l" defTabSz="914400" eaLnBrk="1" fontAlgn="ctr" latinLnBrk="0" hangingPunct="1">
                        <a:lnSpc>
                          <a:spcPct val="100000"/>
                        </a:lnSpc>
                        <a:spcBef>
                          <a:spcPts val="0"/>
                        </a:spcBef>
                        <a:spcAft>
                          <a:spcPts val="0"/>
                        </a:spcAft>
                        <a:buClrTx/>
                        <a:buSzTx/>
                        <a:buFontTx/>
                        <a:buNone/>
                        <a:tabLst/>
                        <a:defRPr/>
                      </a:pPr>
                      <a:endParaRPr lang="it-IT" sz="900" u="none" strike="noStrike" dirty="0">
                        <a:effectLst/>
                      </a:endParaRPr>
                    </a:p>
                    <a:p>
                      <a:pPr marL="0" marR="0" lvl="0" indent="0" algn="l" defTabSz="914400" eaLnBrk="1" fontAlgn="ctr" latinLnBrk="0" hangingPunct="1">
                        <a:lnSpc>
                          <a:spcPct val="100000"/>
                        </a:lnSpc>
                        <a:spcBef>
                          <a:spcPts val="0"/>
                        </a:spcBef>
                        <a:spcAft>
                          <a:spcPts val="0"/>
                        </a:spcAft>
                        <a:buClrTx/>
                        <a:buSzTx/>
                        <a:buFontTx/>
                        <a:buNone/>
                        <a:tabLst/>
                        <a:defRPr/>
                      </a:pPr>
                      <a:r>
                        <a:rPr lang="it-IT" sz="900" u="none" strike="noStrike" dirty="0">
                          <a:effectLst/>
                        </a:rPr>
                        <a:t>Direttiva 2019/1152</a:t>
                      </a:r>
                    </a:p>
                  </a:txBody>
                  <a:tcPr marL="36000" marR="36000" marT="0" marB="0" anchor="ctr"/>
                </a:tc>
                <a:tc>
                  <a:txBody>
                    <a:bodyPr/>
                    <a:lstStyle/>
                    <a:p>
                      <a:pPr algn="ctr" fontAlgn="ctr"/>
                      <a:r>
                        <a:rPr lang="it-IT" sz="900" u="none" strike="noStrike">
                          <a:effectLst/>
                        </a:rPr>
                        <a:t>Articolo 3</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dirty="0">
                          <a:effectLst/>
                        </a:rPr>
                        <a:t>Le condizioni di impiego devono essere fornite per iscritto («contratto di lavoro»)</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3006720253"/>
                  </a:ext>
                </a:extLst>
              </a:tr>
              <a:tr h="0">
                <a:tc vMerge="1">
                  <a:txBody>
                    <a:bodyPr/>
                    <a:lstStyle/>
                    <a:p>
                      <a:endParaRPr lang="it-IT"/>
                    </a:p>
                  </a:txBody>
                  <a:tcPr/>
                </a:tc>
                <a:tc vMerge="1">
                  <a:txBody>
                    <a:bodyPr/>
                    <a:lstStyle/>
                    <a:p>
                      <a:pPr algn="l" fontAlgn="ctr"/>
                      <a:endParaRPr lang="it-IT" sz="650" u="none" strike="noStrike" dirty="0">
                        <a:effectLst/>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a:effectLst/>
                        </a:rPr>
                        <a:t>Articolo 4</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dirty="0">
                          <a:effectLst/>
                        </a:rPr>
                        <a:t>Garantire che l’occupazione nel settore agricolo sia oggetto di un contratto di lavoro</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3645344558"/>
                  </a:ext>
                </a:extLst>
              </a:tr>
              <a:tr h="175209">
                <a:tc vMerge="1">
                  <a:txBody>
                    <a:bodyPr/>
                    <a:lstStyle/>
                    <a:p>
                      <a:endParaRPr lang="it-IT"/>
                    </a:p>
                  </a:txBody>
                  <a:tcPr/>
                </a:tc>
                <a:tc vMerge="1">
                  <a:txBody>
                    <a:bodyPr/>
                    <a:lstStyle/>
                    <a:p>
                      <a:pPr algn="l" fontAlgn="t"/>
                      <a:r>
                        <a:rPr lang="it-IT" sz="800" u="none" strike="noStrike" dirty="0">
                          <a:effectLst/>
                        </a:rPr>
                        <a:t> </a:t>
                      </a:r>
                      <a:endParaRPr lang="it-IT" sz="800" b="0" i="0" u="none" strike="noStrike" dirty="0">
                        <a:solidFill>
                          <a:srgbClr val="000000"/>
                        </a:solidFill>
                        <a:effectLst/>
                        <a:latin typeface="Calibri" panose="020F0502020204030204" pitchFamily="34" charset="0"/>
                      </a:endParaRPr>
                    </a:p>
                  </a:txBody>
                  <a:tcPr marL="1201" marR="1201" marT="1201"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dirty="0">
                          <a:effectLst/>
                        </a:rPr>
                        <a:t>Articolo 5</a:t>
                      </a:r>
                      <a:endParaRPr lang="it-IT" sz="900" b="0" i="0" u="none" strike="noStrike" dirty="0">
                        <a:solidFill>
                          <a:srgbClr val="000000"/>
                        </a:solidFill>
                        <a:effectLst/>
                        <a:latin typeface="Inherit"/>
                      </a:endParaRPr>
                    </a:p>
                  </a:txBody>
                  <a:tcPr marL="36000" marR="36000" marT="0" marB="0" anchor="ctr"/>
                </a:tc>
                <a:tc>
                  <a:txBody>
                    <a:bodyPr/>
                    <a:lstStyle/>
                    <a:p>
                      <a:pPr algn="l" fontAlgn="ctr"/>
                      <a:r>
                        <a:rPr lang="it-IT" sz="900" u="none" strike="noStrike" dirty="0">
                          <a:effectLst/>
                        </a:rPr>
                        <a:t>Il contratto di lavoro deve essere fornito entro le prime sette giornate di lavoro</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1923942416"/>
                  </a:ext>
                </a:extLst>
              </a:tr>
              <a:tr h="54031">
                <a:tc vMerge="1">
                  <a:txBody>
                    <a:bodyPr/>
                    <a:lstStyle/>
                    <a:p>
                      <a:endParaRPr lang="it-IT"/>
                    </a:p>
                  </a:txBody>
                  <a:tcPr/>
                </a:tc>
                <a:tc vMerge="1">
                  <a:txBody>
                    <a:bodyPr/>
                    <a:lstStyle/>
                    <a:p>
                      <a:pPr algn="l" fontAlgn="t"/>
                      <a:r>
                        <a:rPr lang="it-IT" sz="800" u="none" strike="noStrike" dirty="0">
                          <a:effectLst/>
                        </a:rPr>
                        <a:t> </a:t>
                      </a:r>
                      <a:endParaRPr lang="it-IT" sz="800" b="0" i="0" u="none" strike="noStrike" dirty="0">
                        <a:solidFill>
                          <a:srgbClr val="000000"/>
                        </a:solidFill>
                        <a:effectLst/>
                        <a:latin typeface="Calibri" panose="020F0502020204030204" pitchFamily="34" charset="0"/>
                      </a:endParaRPr>
                    </a:p>
                  </a:txBody>
                  <a:tcPr marL="1201" marR="1201" marT="1201"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a:effectLst/>
                        </a:rPr>
                        <a:t>Articolo 6</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a:effectLst/>
                        </a:rPr>
                        <a:t>Le modifiche del rapporto di lavoro devono essere fornite in forma scritta</a:t>
                      </a:r>
                      <a:endParaRPr lang="it-IT" sz="900" b="0" i="0" u="none" strike="noStrike">
                        <a:solidFill>
                          <a:srgbClr val="000000"/>
                        </a:solidFill>
                        <a:effectLst/>
                        <a:latin typeface="Inherit"/>
                      </a:endParaRPr>
                    </a:p>
                  </a:txBody>
                  <a:tcPr marL="36000" marR="36000" marT="0" marB="0" anchor="ctr"/>
                </a:tc>
                <a:extLst>
                  <a:ext uri="{0D108BD9-81ED-4DB2-BD59-A6C34878D82A}">
                    <a16:rowId xmlns:a16="http://schemas.microsoft.com/office/drawing/2014/main" val="1060837775"/>
                  </a:ext>
                </a:extLst>
              </a:tr>
              <a:tr h="30017">
                <a:tc vMerge="1">
                  <a:txBody>
                    <a:bodyPr/>
                    <a:lstStyle/>
                    <a:p>
                      <a:endParaRPr lang="it-IT"/>
                    </a:p>
                  </a:txBody>
                  <a:tcPr/>
                </a:tc>
                <a:tc vMerge="1">
                  <a:txBody>
                    <a:bodyPr/>
                    <a:lstStyle/>
                    <a:p>
                      <a:pPr algn="l" fontAlgn="t"/>
                      <a:r>
                        <a:rPr lang="it-IT" sz="800" u="none" strike="noStrike" dirty="0">
                          <a:effectLst/>
                        </a:rPr>
                        <a:t> </a:t>
                      </a:r>
                      <a:endParaRPr lang="it-IT" sz="800" b="0" i="0" u="none" strike="noStrike" dirty="0">
                        <a:solidFill>
                          <a:srgbClr val="000000"/>
                        </a:solidFill>
                        <a:effectLst/>
                        <a:latin typeface="Calibri" panose="020F0502020204030204" pitchFamily="34" charset="0"/>
                      </a:endParaRPr>
                    </a:p>
                  </a:txBody>
                  <a:tcPr marL="1201" marR="1201" marT="1201"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dirty="0">
                          <a:effectLst/>
                        </a:rPr>
                        <a:t>Articolo 8</a:t>
                      </a:r>
                      <a:endParaRPr lang="it-IT" sz="900" b="0" i="0" u="none" strike="noStrike" dirty="0">
                        <a:solidFill>
                          <a:srgbClr val="000000"/>
                        </a:solidFill>
                        <a:effectLst/>
                        <a:latin typeface="Inherit"/>
                      </a:endParaRPr>
                    </a:p>
                  </a:txBody>
                  <a:tcPr marL="36000" marR="36000" marT="0" marB="0" anchor="ctr"/>
                </a:tc>
                <a:tc>
                  <a:txBody>
                    <a:bodyPr/>
                    <a:lstStyle/>
                    <a:p>
                      <a:pPr algn="l" fontAlgn="ctr"/>
                      <a:r>
                        <a:rPr lang="it-IT" sz="900" u="none" strike="noStrike" dirty="0">
                          <a:effectLst/>
                        </a:rPr>
                        <a:t>Periodo di prova</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705590395"/>
                  </a:ext>
                </a:extLst>
              </a:tr>
              <a:tr h="54031">
                <a:tc vMerge="1">
                  <a:txBody>
                    <a:bodyPr/>
                    <a:lstStyle/>
                    <a:p>
                      <a:endParaRPr lang="it-IT"/>
                    </a:p>
                  </a:txBody>
                  <a:tcPr/>
                </a:tc>
                <a:tc vMerge="1">
                  <a:txBody>
                    <a:bodyPr/>
                    <a:lstStyle/>
                    <a:p>
                      <a:pPr algn="l" fontAlgn="t"/>
                      <a:r>
                        <a:rPr lang="it-IT" sz="800" u="none" strike="noStrike" dirty="0">
                          <a:effectLst/>
                        </a:rPr>
                        <a:t> </a:t>
                      </a:r>
                      <a:endParaRPr lang="it-IT" sz="800" b="0" i="0" u="none" strike="noStrike" dirty="0">
                        <a:solidFill>
                          <a:srgbClr val="000000"/>
                        </a:solidFill>
                        <a:effectLst/>
                        <a:latin typeface="Calibri" panose="020F0502020204030204" pitchFamily="34" charset="0"/>
                      </a:endParaRPr>
                    </a:p>
                  </a:txBody>
                  <a:tcPr marL="1201" marR="1201" marT="1201"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a:effectLst/>
                        </a:rPr>
                        <a:t>Articolo 10</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a:effectLst/>
                        </a:rPr>
                        <a:t>Condizioni relative alla prevedibilità minima del lavoro</a:t>
                      </a:r>
                      <a:endParaRPr lang="it-IT" sz="900" b="0" i="0" u="none" strike="noStrike">
                        <a:solidFill>
                          <a:srgbClr val="000000"/>
                        </a:solidFill>
                        <a:effectLst/>
                        <a:latin typeface="Inherit"/>
                      </a:endParaRPr>
                    </a:p>
                  </a:txBody>
                  <a:tcPr marL="36000" marR="36000" marT="0" marB="0" anchor="ctr"/>
                </a:tc>
                <a:extLst>
                  <a:ext uri="{0D108BD9-81ED-4DB2-BD59-A6C34878D82A}">
                    <a16:rowId xmlns:a16="http://schemas.microsoft.com/office/drawing/2014/main" val="2473837217"/>
                  </a:ext>
                </a:extLst>
              </a:tr>
              <a:tr h="30017">
                <a:tc vMerge="1">
                  <a:txBody>
                    <a:bodyPr/>
                    <a:lstStyle/>
                    <a:p>
                      <a:endParaRPr lang="it-IT"/>
                    </a:p>
                  </a:txBody>
                  <a:tcPr/>
                </a:tc>
                <a:tc vMerge="1">
                  <a:txBody>
                    <a:bodyPr/>
                    <a:lstStyle/>
                    <a:p>
                      <a:pPr algn="l" fontAlgn="t"/>
                      <a:r>
                        <a:rPr lang="it-IT" sz="800" u="none" strike="noStrike" dirty="0">
                          <a:effectLst/>
                        </a:rPr>
                        <a:t> </a:t>
                      </a:r>
                      <a:endParaRPr lang="it-IT" sz="800" b="0" i="0" u="none" strike="noStrike" dirty="0">
                        <a:solidFill>
                          <a:srgbClr val="000000"/>
                        </a:solidFill>
                        <a:effectLst/>
                        <a:latin typeface="Calibri" panose="020F0502020204030204" pitchFamily="34" charset="0"/>
                      </a:endParaRPr>
                    </a:p>
                  </a:txBody>
                  <a:tcPr marL="1201" marR="1201" marT="1201"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a:effectLst/>
                        </a:rPr>
                        <a:t>Articolo 13</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dirty="0">
                          <a:effectLst/>
                        </a:rPr>
                        <a:t>Formazione obbligatoria</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3764447945"/>
                  </a:ext>
                </a:extLst>
              </a:tr>
              <a:tr h="120068">
                <a:tc rowSpan="15">
                  <a:txBody>
                    <a:bodyPr/>
                    <a:lstStyle/>
                    <a:p>
                      <a:pPr algn="l" fontAlgn="ctr"/>
                      <a:r>
                        <a:rPr lang="it-IT" sz="900" b="1" u="none" strike="noStrike" dirty="0">
                          <a:effectLst/>
                        </a:rPr>
                        <a:t>Salute e sicurezza</a:t>
                      </a:r>
                    </a:p>
                  </a:txBody>
                  <a:tcPr marL="36000" marR="36000" marT="0" marB="0" anchor="ctr"/>
                </a:tc>
                <a:tc rowSpan="8">
                  <a:txBody>
                    <a:bodyPr/>
                    <a:lstStyle/>
                    <a:p>
                      <a:pPr marL="0" marR="0" lvl="0" indent="0" algn="l" defTabSz="914400" eaLnBrk="1" fontAlgn="ctr" latinLnBrk="0" hangingPunct="1">
                        <a:lnSpc>
                          <a:spcPct val="100000"/>
                        </a:lnSpc>
                        <a:spcBef>
                          <a:spcPts val="0"/>
                        </a:spcBef>
                        <a:spcAft>
                          <a:spcPts val="0"/>
                        </a:spcAft>
                        <a:buClrTx/>
                        <a:buSzTx/>
                        <a:buFontTx/>
                        <a:buNone/>
                        <a:tabLst/>
                        <a:defRPr/>
                      </a:pPr>
                      <a:r>
                        <a:rPr lang="it-IT" sz="900" u="none" strike="noStrike" dirty="0">
                          <a:effectLst/>
                        </a:rPr>
                        <a:t>Misure volte a promuovere il miglioramento della sicurezza e della salute dei lavoratori</a:t>
                      </a:r>
                    </a:p>
                    <a:p>
                      <a:pPr marL="0" marR="0" lvl="0" indent="0" algn="l" defTabSz="914400" eaLnBrk="1" fontAlgn="ctr" latinLnBrk="0" hangingPunct="1">
                        <a:lnSpc>
                          <a:spcPct val="100000"/>
                        </a:lnSpc>
                        <a:spcBef>
                          <a:spcPts val="0"/>
                        </a:spcBef>
                        <a:spcAft>
                          <a:spcPts val="0"/>
                        </a:spcAft>
                        <a:buClrTx/>
                        <a:buSzTx/>
                        <a:buFontTx/>
                        <a:buNone/>
                        <a:tabLst/>
                        <a:defRPr/>
                      </a:pPr>
                      <a:endParaRPr lang="it-IT" sz="900" u="none" strike="noStrike" dirty="0">
                        <a:effectLst/>
                      </a:endParaRPr>
                    </a:p>
                    <a:p>
                      <a:pPr marL="0" marR="0" lvl="0" indent="0" algn="l" defTabSz="914400" eaLnBrk="1" fontAlgn="ctr" latinLnBrk="0" hangingPunct="1">
                        <a:lnSpc>
                          <a:spcPct val="100000"/>
                        </a:lnSpc>
                        <a:spcBef>
                          <a:spcPts val="0"/>
                        </a:spcBef>
                        <a:spcAft>
                          <a:spcPts val="0"/>
                        </a:spcAft>
                        <a:buClrTx/>
                        <a:buSzTx/>
                        <a:buFontTx/>
                        <a:buNone/>
                        <a:tabLst/>
                        <a:defRPr/>
                      </a:pPr>
                      <a:r>
                        <a:rPr lang="it-IT" sz="900" u="none" strike="noStrike" dirty="0">
                          <a:effectLst/>
                        </a:rPr>
                        <a:t>Direttiva 89/391/CEE</a:t>
                      </a:r>
                    </a:p>
                  </a:txBody>
                  <a:tcPr marL="36000" marR="36000" marT="0" marB="0" anchor="ctr"/>
                </a:tc>
                <a:tc>
                  <a:txBody>
                    <a:bodyPr/>
                    <a:lstStyle/>
                    <a:p>
                      <a:pPr algn="ctr" fontAlgn="ctr"/>
                      <a:r>
                        <a:rPr lang="it-IT" sz="900" u="none" strike="noStrike" dirty="0">
                          <a:effectLst/>
                        </a:rPr>
                        <a:t>Articolo 5</a:t>
                      </a:r>
                      <a:endParaRPr lang="it-IT" sz="900" b="0" i="0" u="none" strike="noStrike" dirty="0">
                        <a:solidFill>
                          <a:srgbClr val="000000"/>
                        </a:solidFill>
                        <a:effectLst/>
                        <a:latin typeface="Inherit"/>
                      </a:endParaRPr>
                    </a:p>
                  </a:txBody>
                  <a:tcPr marL="36000" marR="36000" marT="0" marB="0" anchor="ctr"/>
                </a:tc>
                <a:tc>
                  <a:txBody>
                    <a:bodyPr/>
                    <a:lstStyle/>
                    <a:p>
                      <a:pPr algn="l" fontAlgn="ctr"/>
                      <a:r>
                        <a:rPr lang="it-IT" sz="900" u="none" strike="noStrike" dirty="0">
                          <a:effectLst/>
                        </a:rPr>
                        <a:t>Disposizione generale che stabilisce l’obbligo del datore di lavoro di garantire la sicurezza e la salute dei lavoratori</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3179591406"/>
                  </a:ext>
                </a:extLst>
              </a:tr>
              <a:tr h="159691">
                <a:tc vMerge="1">
                  <a:txBody>
                    <a:bodyPr/>
                    <a:lstStyle/>
                    <a:p>
                      <a:endParaRPr lang="it-IT"/>
                    </a:p>
                  </a:txBody>
                  <a:tcPr/>
                </a:tc>
                <a:tc vMerge="1">
                  <a:txBody>
                    <a:bodyPr/>
                    <a:lstStyle/>
                    <a:p>
                      <a:pPr algn="l" fontAlgn="ctr"/>
                      <a:endParaRPr lang="it-IT" sz="650" u="none" strike="noStrike" dirty="0">
                        <a:effectLst/>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dirty="0">
                          <a:effectLst/>
                        </a:rPr>
                        <a:t>Articolo 6</a:t>
                      </a:r>
                      <a:endParaRPr lang="it-IT" sz="900" b="0" i="0" u="none" strike="noStrike" dirty="0">
                        <a:solidFill>
                          <a:srgbClr val="000000"/>
                        </a:solidFill>
                        <a:effectLst/>
                        <a:latin typeface="Inherit"/>
                      </a:endParaRPr>
                    </a:p>
                  </a:txBody>
                  <a:tcPr marL="36000" marR="36000" marT="0" marB="0" anchor="ctr"/>
                </a:tc>
                <a:tc>
                  <a:txBody>
                    <a:bodyPr/>
                    <a:lstStyle/>
                    <a:p>
                      <a:pPr algn="l" fontAlgn="ctr"/>
                      <a:r>
                        <a:rPr lang="it-IT" sz="900" u="none" strike="noStrike" dirty="0">
                          <a:effectLst/>
                        </a:rPr>
                        <a:t>Obbligo generale per i datori di lavoro di adottare le misure necessarie per la protezione della sicurezza e della salute, comprese le attività di prevenzione dei rischi e la fornitura di informazioni e formazione</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2564621120"/>
                  </a:ext>
                </a:extLst>
              </a:tr>
              <a:tr h="106861">
                <a:tc vMerge="1">
                  <a:txBody>
                    <a:bodyPr/>
                    <a:lstStyle/>
                    <a:p>
                      <a:endParaRPr lang="it-IT"/>
                    </a:p>
                  </a:txBody>
                  <a:tcPr/>
                </a:tc>
                <a:tc vMerge="1">
                  <a:txBody>
                    <a:bodyPr/>
                    <a:lstStyle/>
                    <a:p>
                      <a:pPr algn="l" fontAlgn="t"/>
                      <a:r>
                        <a:rPr lang="it-IT" sz="800" u="none" strike="noStrike" dirty="0">
                          <a:effectLst/>
                        </a:rPr>
                        <a:t> </a:t>
                      </a:r>
                      <a:endParaRPr lang="it-IT" sz="800" b="0" i="0" u="none" strike="noStrike" dirty="0">
                        <a:solidFill>
                          <a:srgbClr val="000000"/>
                        </a:solidFill>
                        <a:effectLst/>
                        <a:latin typeface="Calibri" panose="020F0502020204030204" pitchFamily="34" charset="0"/>
                      </a:endParaRPr>
                    </a:p>
                  </a:txBody>
                  <a:tcPr marL="1201" marR="1201" marT="1201"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a:effectLst/>
                        </a:rPr>
                        <a:t>Articolo 7</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dirty="0">
                          <a:effectLst/>
                        </a:rPr>
                        <a:t>Servizi di protezione e prevenzione: lavoratori da designare per le attività relative alla salute e alla sicurezza o ricorso a servizi esterni competenti</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3512365073"/>
                  </a:ext>
                </a:extLst>
              </a:tr>
              <a:tr h="96295">
                <a:tc vMerge="1">
                  <a:txBody>
                    <a:bodyPr/>
                    <a:lstStyle/>
                    <a:p>
                      <a:endParaRPr lang="it-IT"/>
                    </a:p>
                  </a:txBody>
                  <a:tcPr/>
                </a:tc>
                <a:tc vMerge="1">
                  <a:txBody>
                    <a:bodyPr/>
                    <a:lstStyle/>
                    <a:p>
                      <a:pPr algn="l" fontAlgn="t"/>
                      <a:r>
                        <a:rPr lang="it-IT" sz="800" u="none" strike="noStrike" dirty="0">
                          <a:effectLst/>
                        </a:rPr>
                        <a:t> </a:t>
                      </a:r>
                      <a:endParaRPr lang="it-IT" sz="800" b="0" i="0" u="none" strike="noStrike" dirty="0">
                        <a:solidFill>
                          <a:srgbClr val="000000"/>
                        </a:solidFill>
                        <a:effectLst/>
                        <a:latin typeface="Calibri" panose="020F0502020204030204" pitchFamily="34" charset="0"/>
                      </a:endParaRPr>
                    </a:p>
                  </a:txBody>
                  <a:tcPr marL="1201" marR="1201" marT="1201"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a:effectLst/>
                        </a:rPr>
                        <a:t>Articolo 8</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a:effectLst/>
                        </a:rPr>
                        <a:t>Il datore di lavoro deve adottare misure per il pronto soccorso, la lotta antincendio e l’evacuazione dei lavoratori</a:t>
                      </a:r>
                      <a:endParaRPr lang="it-IT" sz="900" b="0" i="0" u="none" strike="noStrike">
                        <a:solidFill>
                          <a:srgbClr val="000000"/>
                        </a:solidFill>
                        <a:effectLst/>
                        <a:latin typeface="Inherit"/>
                      </a:endParaRPr>
                    </a:p>
                  </a:txBody>
                  <a:tcPr marL="36000" marR="36000" marT="0" marB="0" anchor="ctr"/>
                </a:tc>
                <a:extLst>
                  <a:ext uri="{0D108BD9-81ED-4DB2-BD59-A6C34878D82A}">
                    <a16:rowId xmlns:a16="http://schemas.microsoft.com/office/drawing/2014/main" val="800828641"/>
                  </a:ext>
                </a:extLst>
              </a:tr>
              <a:tr h="133276">
                <a:tc vMerge="1">
                  <a:txBody>
                    <a:bodyPr/>
                    <a:lstStyle/>
                    <a:p>
                      <a:endParaRPr lang="it-IT"/>
                    </a:p>
                  </a:txBody>
                  <a:tcPr/>
                </a:tc>
                <a:tc vMerge="1">
                  <a:txBody>
                    <a:bodyPr/>
                    <a:lstStyle/>
                    <a:p>
                      <a:pPr algn="l" fontAlgn="t"/>
                      <a:r>
                        <a:rPr lang="it-IT" sz="800" u="none" strike="noStrike" dirty="0">
                          <a:effectLst/>
                        </a:rPr>
                        <a:t> </a:t>
                      </a:r>
                      <a:endParaRPr lang="it-IT" sz="800" b="0" i="0" u="none" strike="noStrike" dirty="0">
                        <a:solidFill>
                          <a:srgbClr val="000000"/>
                        </a:solidFill>
                        <a:effectLst/>
                        <a:latin typeface="Calibri" panose="020F0502020204030204" pitchFamily="34" charset="0"/>
                      </a:endParaRPr>
                    </a:p>
                  </a:txBody>
                  <a:tcPr marL="1201" marR="1201" marT="1201"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a:effectLst/>
                        </a:rPr>
                        <a:t>Articolo 9</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dirty="0">
                          <a:effectLst/>
                        </a:rPr>
                        <a:t>Obblighi dei datori di lavoro per quanto riguarda la valutazione dei rischi, le misure e l’attrezzatura di protezione, la registrazione e la segnalazione degli infortuni sul lavoro</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2736175298"/>
                  </a:ext>
                </a:extLst>
              </a:tr>
              <a:tr h="80446">
                <a:tc vMerge="1">
                  <a:txBody>
                    <a:bodyPr/>
                    <a:lstStyle/>
                    <a:p>
                      <a:endParaRPr lang="it-IT"/>
                    </a:p>
                  </a:txBody>
                  <a:tcPr/>
                </a:tc>
                <a:tc vMerge="1">
                  <a:txBody>
                    <a:bodyPr/>
                    <a:lstStyle/>
                    <a:p>
                      <a:pPr algn="l" fontAlgn="t"/>
                      <a:r>
                        <a:rPr lang="it-IT" sz="800" u="none" strike="noStrike" dirty="0">
                          <a:effectLst/>
                        </a:rPr>
                        <a:t> </a:t>
                      </a:r>
                      <a:endParaRPr lang="it-IT" sz="800" b="0" i="0" u="none" strike="noStrike" dirty="0">
                        <a:solidFill>
                          <a:srgbClr val="000000"/>
                        </a:solidFill>
                        <a:effectLst/>
                        <a:latin typeface="Calibri" panose="020F0502020204030204" pitchFamily="34" charset="0"/>
                      </a:endParaRPr>
                    </a:p>
                  </a:txBody>
                  <a:tcPr marL="1201" marR="1201" marT="1201"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a:effectLst/>
                        </a:rPr>
                        <a:t>Articolo 10</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dirty="0">
                          <a:effectLst/>
                        </a:rPr>
                        <a:t>Fornitura di informazioni ai lavoratori sui rischi per la sicurezza e la salute e le misure di protezione e prevenzione</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1302162907"/>
                  </a:ext>
                </a:extLst>
              </a:tr>
              <a:tr h="120068">
                <a:tc vMerge="1">
                  <a:txBody>
                    <a:bodyPr/>
                    <a:lstStyle/>
                    <a:p>
                      <a:endParaRPr lang="it-IT"/>
                    </a:p>
                  </a:txBody>
                  <a:tcPr/>
                </a:tc>
                <a:tc vMerge="1">
                  <a:txBody>
                    <a:bodyPr/>
                    <a:lstStyle/>
                    <a:p>
                      <a:pPr algn="l" fontAlgn="t"/>
                      <a:r>
                        <a:rPr lang="it-IT" sz="800" u="none" strike="noStrike" dirty="0">
                          <a:effectLst/>
                        </a:rPr>
                        <a:t> </a:t>
                      </a:r>
                      <a:endParaRPr lang="it-IT" sz="800" b="0" i="0" u="none" strike="noStrike" dirty="0">
                        <a:solidFill>
                          <a:srgbClr val="000000"/>
                        </a:solidFill>
                        <a:effectLst/>
                        <a:latin typeface="Calibri" panose="020F0502020204030204" pitchFamily="34" charset="0"/>
                      </a:endParaRPr>
                    </a:p>
                  </a:txBody>
                  <a:tcPr marL="1201" marR="1201" marT="1201"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a:effectLst/>
                        </a:rPr>
                        <a:t>Articolo 11</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dirty="0">
                          <a:effectLst/>
                        </a:rPr>
                        <a:t>Consultazione dei lavoratori e loro partecipazione alle discussioni su tutte le questioni che riguardano la sicurezza e la protezione della salute sul luogo di lavoro</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467919388"/>
                  </a:ext>
                </a:extLst>
              </a:tr>
              <a:tr h="106861">
                <a:tc vMerge="1">
                  <a:txBody>
                    <a:bodyPr/>
                    <a:lstStyle/>
                    <a:p>
                      <a:endParaRPr lang="it-IT"/>
                    </a:p>
                  </a:txBody>
                  <a:tcPr/>
                </a:tc>
                <a:tc vMerge="1">
                  <a:txBody>
                    <a:bodyPr/>
                    <a:lstStyle/>
                    <a:p>
                      <a:pPr algn="l" fontAlgn="t"/>
                      <a:r>
                        <a:rPr lang="it-IT" sz="800" u="none" strike="noStrike" dirty="0">
                          <a:effectLst/>
                        </a:rPr>
                        <a:t> </a:t>
                      </a:r>
                      <a:endParaRPr lang="it-IT" sz="800" b="0" i="0" u="none" strike="noStrike" dirty="0">
                        <a:solidFill>
                          <a:srgbClr val="000000"/>
                        </a:solidFill>
                        <a:effectLst/>
                        <a:latin typeface="Calibri" panose="020F0502020204030204" pitchFamily="34" charset="0"/>
                      </a:endParaRPr>
                    </a:p>
                  </a:txBody>
                  <a:tcPr marL="1201" marR="1201" marT="1201"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a:effectLst/>
                        </a:rPr>
                        <a:t>Articolo 12</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dirty="0">
                          <a:effectLst/>
                        </a:rPr>
                        <a:t>Il datore di lavoro deve garantire che i lavoratori ricevano una formazione adeguata in materia di sicurezza e di salute</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427249299"/>
                  </a:ext>
                </a:extLst>
              </a:tr>
              <a:tr h="143842">
                <a:tc vMerge="1">
                  <a:txBody>
                    <a:bodyPr/>
                    <a:lstStyle/>
                    <a:p>
                      <a:pPr algn="just" fontAlgn="ctr"/>
                      <a:r>
                        <a:rPr lang="it-IT" sz="900" b="1" u="none" strike="noStrike" dirty="0">
                          <a:effectLst/>
                        </a:rPr>
                        <a:t> </a:t>
                      </a:r>
                      <a:endParaRPr lang="it-IT" sz="900" b="1" i="0" u="none" strike="noStrike" dirty="0">
                        <a:solidFill>
                          <a:srgbClr val="000000"/>
                        </a:solidFill>
                        <a:effectLst/>
                        <a:latin typeface="Inherit"/>
                      </a:endParaRPr>
                    </a:p>
                  </a:txBody>
                  <a:tcPr marL="36000" marR="36000" marT="0" marB="0" anchor="ctr"/>
                </a:tc>
                <a:tc rowSpan="7">
                  <a:txBody>
                    <a:bodyPr/>
                    <a:lstStyle/>
                    <a:p>
                      <a:pPr marL="0" marR="0" lvl="0" indent="0" algn="l" defTabSz="914400" eaLnBrk="1" fontAlgn="ctr" latinLnBrk="0" hangingPunct="1">
                        <a:lnSpc>
                          <a:spcPct val="100000"/>
                        </a:lnSpc>
                        <a:spcBef>
                          <a:spcPts val="0"/>
                        </a:spcBef>
                        <a:spcAft>
                          <a:spcPts val="0"/>
                        </a:spcAft>
                        <a:buClrTx/>
                        <a:buSzTx/>
                        <a:buFontTx/>
                        <a:buNone/>
                        <a:tabLst/>
                        <a:defRPr/>
                      </a:pPr>
                      <a:r>
                        <a:rPr lang="it-IT" sz="900" u="none" strike="noStrike" dirty="0">
                          <a:effectLst/>
                        </a:rPr>
                        <a:t>Requisiti minimi di sicurezza e di salute per l’uso delle attrezzature di lavoro da parte dei lavoratori</a:t>
                      </a:r>
                    </a:p>
                    <a:p>
                      <a:pPr marL="0" marR="0" lvl="0" indent="0" algn="l" defTabSz="914400" eaLnBrk="1" fontAlgn="ctr" latinLnBrk="0" hangingPunct="1">
                        <a:lnSpc>
                          <a:spcPct val="100000"/>
                        </a:lnSpc>
                        <a:spcBef>
                          <a:spcPts val="0"/>
                        </a:spcBef>
                        <a:spcAft>
                          <a:spcPts val="0"/>
                        </a:spcAft>
                        <a:buClrTx/>
                        <a:buSzTx/>
                        <a:buFontTx/>
                        <a:buNone/>
                        <a:tabLst/>
                        <a:defRPr/>
                      </a:pPr>
                      <a:endParaRPr lang="it-IT" sz="900" u="none" strike="noStrike" dirty="0">
                        <a:effectLst/>
                      </a:endParaRPr>
                    </a:p>
                    <a:p>
                      <a:pPr marL="0" marR="0" lvl="0" indent="0" algn="l" defTabSz="914400" eaLnBrk="1" fontAlgn="ctr" latinLnBrk="0" hangingPunct="1">
                        <a:lnSpc>
                          <a:spcPct val="100000"/>
                        </a:lnSpc>
                        <a:spcBef>
                          <a:spcPts val="0"/>
                        </a:spcBef>
                        <a:spcAft>
                          <a:spcPts val="0"/>
                        </a:spcAft>
                        <a:buClrTx/>
                        <a:buSzTx/>
                        <a:buFontTx/>
                        <a:buNone/>
                        <a:tabLst/>
                        <a:defRPr/>
                      </a:pPr>
                      <a:r>
                        <a:rPr lang="it-IT" sz="900" u="none" strike="noStrike" dirty="0">
                          <a:effectLst/>
                        </a:rPr>
                        <a:t>Direttiva 2009/104/CE</a:t>
                      </a:r>
                    </a:p>
                  </a:txBody>
                  <a:tcPr marL="36000" marR="36000" marT="0" marB="0" anchor="ctr"/>
                </a:tc>
                <a:tc>
                  <a:txBody>
                    <a:bodyPr/>
                    <a:lstStyle/>
                    <a:p>
                      <a:pPr algn="ctr" fontAlgn="ctr"/>
                      <a:r>
                        <a:rPr lang="it-IT" sz="900" u="none" strike="noStrike">
                          <a:effectLst/>
                        </a:rPr>
                        <a:t>Articolo 3</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dirty="0">
                          <a:effectLst/>
                        </a:rPr>
                        <a:t>Obblighi generali volti a garantire che le attrezzature di lavoro siano adeguate al lavoro che i lavoratori devono svolgere senza compromettere la loro sicurezza e salute</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2940063710"/>
                  </a:ext>
                </a:extLst>
              </a:tr>
              <a:tr h="120068">
                <a:tc vMerge="1">
                  <a:txBody>
                    <a:bodyPr/>
                    <a:lstStyle/>
                    <a:p>
                      <a:endParaRPr lang="it-IT"/>
                    </a:p>
                  </a:txBody>
                  <a:tcPr/>
                </a:tc>
                <a:tc vMerge="1">
                  <a:txBody>
                    <a:bodyPr/>
                    <a:lstStyle/>
                    <a:p>
                      <a:pPr algn="l" fontAlgn="ctr"/>
                      <a:endParaRPr lang="it-IT" sz="650" u="none" strike="noStrike" dirty="0">
                        <a:effectLst/>
                      </a:endParaRPr>
                    </a:p>
                  </a:txBody>
                  <a:tcPr marL="36000" marR="36000" marT="36000" marB="3600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a:effectLst/>
                        </a:rPr>
                        <a:t>Articolo 4</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dirty="0">
                          <a:effectLst/>
                        </a:rPr>
                        <a:t>Norme concernenti le attrezzature di lavoro: esse devono essere conformi alla direttiva e ai requisiti minimi stabiliti ed essere oggetto di manutenzione adeguata</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66874766"/>
                  </a:ext>
                </a:extLst>
              </a:tr>
              <a:tr h="133276">
                <a:tc vMerge="1">
                  <a:txBody>
                    <a:bodyPr/>
                    <a:lstStyle/>
                    <a:p>
                      <a:endParaRPr lang="it-IT"/>
                    </a:p>
                  </a:txBody>
                  <a:tcPr/>
                </a:tc>
                <a:tc vMerge="1">
                  <a:txBody>
                    <a:bodyPr/>
                    <a:lstStyle/>
                    <a:p>
                      <a:pPr algn="l" fontAlgn="t"/>
                      <a:r>
                        <a:rPr lang="it-IT" sz="800" u="none" strike="noStrike" dirty="0">
                          <a:effectLst/>
                        </a:rPr>
                        <a:t> </a:t>
                      </a:r>
                      <a:endParaRPr lang="it-IT" sz="800" b="0" i="0" u="none" strike="noStrike" dirty="0">
                        <a:solidFill>
                          <a:srgbClr val="000000"/>
                        </a:solidFill>
                        <a:effectLst/>
                        <a:latin typeface="Calibri" panose="020F0502020204030204" pitchFamily="34" charset="0"/>
                      </a:endParaRPr>
                    </a:p>
                  </a:txBody>
                  <a:tcPr marL="1201" marR="1201" marT="1201"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a:effectLst/>
                        </a:rPr>
                        <a:t>Articolo 5</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dirty="0">
                          <a:effectLst/>
                        </a:rPr>
                        <a:t>Verifica delle attrezzature di lavoro: le attrezzature devono essere sottoposte a verifica dopo l’installazione e a verifiche periodiche da parte di personale competente</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1918234802"/>
                  </a:ext>
                </a:extLst>
              </a:tr>
              <a:tr h="159691">
                <a:tc vMerge="1">
                  <a:txBody>
                    <a:bodyPr/>
                    <a:lstStyle/>
                    <a:p>
                      <a:endParaRPr lang="it-IT"/>
                    </a:p>
                  </a:txBody>
                  <a:tcPr/>
                </a:tc>
                <a:tc vMerge="1">
                  <a:txBody>
                    <a:bodyPr/>
                    <a:lstStyle/>
                    <a:p>
                      <a:pPr algn="l" fontAlgn="t"/>
                      <a:r>
                        <a:rPr lang="it-IT" sz="800" u="none" strike="noStrike" dirty="0">
                          <a:effectLst/>
                        </a:rPr>
                        <a:t> </a:t>
                      </a:r>
                      <a:endParaRPr lang="it-IT" sz="800" b="0" i="0" u="none" strike="noStrike" dirty="0">
                        <a:solidFill>
                          <a:srgbClr val="000000"/>
                        </a:solidFill>
                        <a:effectLst/>
                        <a:latin typeface="Calibri" panose="020F0502020204030204" pitchFamily="34" charset="0"/>
                      </a:endParaRPr>
                    </a:p>
                  </a:txBody>
                  <a:tcPr marL="1201" marR="1201" marT="1201"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a:effectLst/>
                        </a:rPr>
                        <a:t>Articolo 6</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dirty="0">
                          <a:effectLst/>
                        </a:rPr>
                        <a:t>L’uso di attrezzature di lavoro che presentano un rischio specifico deve essere riservato ai lavoratori incaricati e tutte le riparazioni, trasformazioni e manutenzioni devono essere eseguite da lavoratori designati</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3825186616"/>
                  </a:ext>
                </a:extLst>
              </a:tr>
              <a:tr h="30017">
                <a:tc vMerge="1">
                  <a:txBody>
                    <a:bodyPr/>
                    <a:lstStyle/>
                    <a:p>
                      <a:endParaRPr lang="it-IT"/>
                    </a:p>
                  </a:txBody>
                  <a:tcPr/>
                </a:tc>
                <a:tc vMerge="1">
                  <a:txBody>
                    <a:bodyPr/>
                    <a:lstStyle/>
                    <a:p>
                      <a:pPr algn="l" fontAlgn="t"/>
                      <a:r>
                        <a:rPr lang="it-IT" sz="800" u="none" strike="noStrike" dirty="0">
                          <a:effectLst/>
                        </a:rPr>
                        <a:t> </a:t>
                      </a:r>
                      <a:endParaRPr lang="it-IT" sz="800" b="0" i="0" u="none" strike="noStrike" dirty="0">
                        <a:solidFill>
                          <a:srgbClr val="000000"/>
                        </a:solidFill>
                        <a:effectLst/>
                        <a:latin typeface="Calibri" panose="020F0502020204030204" pitchFamily="34" charset="0"/>
                      </a:endParaRPr>
                    </a:p>
                  </a:txBody>
                  <a:tcPr marL="1201" marR="1201" marT="1201"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a:effectLst/>
                        </a:rPr>
                        <a:t>Articolo 7</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dirty="0">
                          <a:effectLst/>
                        </a:rPr>
                        <a:t>Ergonomia e salute sul posto di lavoro</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2906493658"/>
                  </a:ext>
                </a:extLst>
              </a:tr>
              <a:tr h="96295">
                <a:tc vMerge="1">
                  <a:txBody>
                    <a:bodyPr/>
                    <a:lstStyle/>
                    <a:p>
                      <a:endParaRPr lang="it-IT"/>
                    </a:p>
                  </a:txBody>
                  <a:tcPr/>
                </a:tc>
                <a:tc vMerge="1">
                  <a:txBody>
                    <a:bodyPr/>
                    <a:lstStyle/>
                    <a:p>
                      <a:pPr algn="l" fontAlgn="t"/>
                      <a:r>
                        <a:rPr lang="it-IT" sz="800" u="none" strike="noStrike" dirty="0">
                          <a:effectLst/>
                        </a:rPr>
                        <a:t> </a:t>
                      </a:r>
                      <a:endParaRPr lang="it-IT" sz="800" b="0" i="0" u="none" strike="noStrike" dirty="0">
                        <a:solidFill>
                          <a:srgbClr val="000000"/>
                        </a:solidFill>
                        <a:effectLst/>
                        <a:latin typeface="Calibri" panose="020F0502020204030204" pitchFamily="34" charset="0"/>
                      </a:endParaRPr>
                    </a:p>
                  </a:txBody>
                  <a:tcPr marL="1201" marR="1201" marT="1201"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a:effectLst/>
                        </a:rPr>
                        <a:t>Articolo 8</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dirty="0">
                          <a:effectLst/>
                        </a:rPr>
                        <a:t>I lavoratori devono ricevere informazioni adeguate e, se del caso, istruzioni scritte per l’uso delle attrezzature di lavoro</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3137348118"/>
                  </a:ext>
                </a:extLst>
              </a:tr>
              <a:tr h="54031">
                <a:tc vMerge="1">
                  <a:txBody>
                    <a:bodyPr/>
                    <a:lstStyle/>
                    <a:p>
                      <a:endParaRPr lang="it-IT"/>
                    </a:p>
                  </a:txBody>
                  <a:tcPr/>
                </a:tc>
                <a:tc vMerge="1">
                  <a:txBody>
                    <a:bodyPr/>
                    <a:lstStyle/>
                    <a:p>
                      <a:pPr algn="l" fontAlgn="t"/>
                      <a:r>
                        <a:rPr lang="it-IT" sz="800" u="none" strike="noStrike" dirty="0">
                          <a:effectLst/>
                        </a:rPr>
                        <a:t> </a:t>
                      </a:r>
                      <a:endParaRPr lang="it-IT" sz="800" b="0" i="0" u="none" strike="noStrike" dirty="0">
                        <a:solidFill>
                          <a:srgbClr val="000000"/>
                        </a:solidFill>
                        <a:effectLst/>
                        <a:latin typeface="Calibri" panose="020F0502020204030204" pitchFamily="34" charset="0"/>
                      </a:endParaRPr>
                    </a:p>
                  </a:txBody>
                  <a:tcPr marL="1201" marR="1201" marT="1201" marB="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fontAlgn="ctr"/>
                      <a:r>
                        <a:rPr lang="it-IT" sz="900" u="none" strike="noStrike">
                          <a:effectLst/>
                        </a:rPr>
                        <a:t>Articolo 9</a:t>
                      </a:r>
                      <a:endParaRPr lang="it-IT" sz="900" b="0" i="0" u="none" strike="noStrike">
                        <a:solidFill>
                          <a:srgbClr val="000000"/>
                        </a:solidFill>
                        <a:effectLst/>
                        <a:latin typeface="Inherit"/>
                      </a:endParaRPr>
                    </a:p>
                  </a:txBody>
                  <a:tcPr marL="36000" marR="36000" marT="0" marB="0" anchor="ctr"/>
                </a:tc>
                <a:tc>
                  <a:txBody>
                    <a:bodyPr/>
                    <a:lstStyle/>
                    <a:p>
                      <a:pPr algn="l" fontAlgn="ctr"/>
                      <a:r>
                        <a:rPr lang="it-IT" sz="900" u="none" strike="noStrike" dirty="0">
                          <a:effectLst/>
                        </a:rPr>
                        <a:t>I lavoratori devono ricevere una formazione adeguata</a:t>
                      </a:r>
                      <a:endParaRPr lang="it-IT" sz="900" b="0" i="0" u="none" strike="noStrike" dirty="0">
                        <a:solidFill>
                          <a:srgbClr val="000000"/>
                        </a:solidFill>
                        <a:effectLst/>
                        <a:latin typeface="Inherit"/>
                      </a:endParaRPr>
                    </a:p>
                  </a:txBody>
                  <a:tcPr marL="36000" marR="36000" marT="0" marB="0" anchor="ctr"/>
                </a:tc>
                <a:extLst>
                  <a:ext uri="{0D108BD9-81ED-4DB2-BD59-A6C34878D82A}">
                    <a16:rowId xmlns:a16="http://schemas.microsoft.com/office/drawing/2014/main" val="3753645245"/>
                  </a:ext>
                </a:extLst>
              </a:tr>
            </a:tbl>
          </a:graphicData>
        </a:graphic>
      </p:graphicFrame>
    </p:spTree>
    <p:extLst>
      <p:ext uri="{BB962C8B-B14F-4D97-AF65-F5344CB8AC3E}">
        <p14:creationId xmlns:p14="http://schemas.microsoft.com/office/powerpoint/2010/main" val="355981534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Immagine che contiene erba, mucca, esterni, campo">
            <a:extLst>
              <a:ext uri="{FF2B5EF4-FFF2-40B4-BE49-F238E27FC236}">
                <a16:creationId xmlns:a16="http://schemas.microsoft.com/office/drawing/2014/main" id="{C7A164E2-EAC4-18AF-04C5-9CE1626BBE72}"/>
              </a:ext>
            </a:extLst>
          </p:cNvPr>
          <p:cNvPicPr>
            <a:picLocks noChangeAspect="1"/>
          </p:cNvPicPr>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6397205" y="1581750"/>
            <a:ext cx="2584862" cy="19800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4" name="Immagine 3" descr="Immagine che contiene erba, cielo, esterni, oggetto da esterni">
            <a:extLst>
              <a:ext uri="{FF2B5EF4-FFF2-40B4-BE49-F238E27FC236}">
                <a16:creationId xmlns:a16="http://schemas.microsoft.com/office/drawing/2014/main" id="{DDBB39ED-582F-D8CC-BDD3-47009ECECCC2}"/>
              </a:ext>
            </a:extLst>
          </p:cNvPr>
          <p:cNvPicPr>
            <a:picLocks noChangeAspect="1"/>
          </p:cNvPicPr>
          <p:nvPr/>
        </p:nvPicPr>
        <p:blipFill>
          <a:blip r:embed="rId5" cstate="print">
            <a:extLst>
              <a:ext uri="{28A0092B-C50C-407E-A947-70E740481C1C}">
                <a14:useLocalDpi xmlns:a14="http://schemas.microsoft.com/office/drawing/2010/main" val="0"/>
              </a:ext>
              <a:ext uri="{837473B0-CC2E-450A-ABE3-18F120FF3D39}">
                <a1611:picAttrSrcUrl xmlns:a1611="http://schemas.microsoft.com/office/drawing/2016/11/main" r:id="rId6"/>
              </a:ext>
            </a:extLst>
          </a:blip>
          <a:stretch>
            <a:fillRect/>
          </a:stretch>
        </p:blipFill>
        <p:spPr>
          <a:xfrm>
            <a:off x="2961474" y="0"/>
            <a:ext cx="3221053" cy="18000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pic>
        <p:nvPicPr>
          <p:cNvPr id="10" name="Immagine 9">
            <a:extLst>
              <a:ext uri="{FF2B5EF4-FFF2-40B4-BE49-F238E27FC236}">
                <a16:creationId xmlns:a16="http://schemas.microsoft.com/office/drawing/2014/main" id="{21372FF7-9686-AD9F-E0AB-1A57FA928941}"/>
              </a:ext>
            </a:extLst>
          </p:cNvPr>
          <p:cNvPicPr>
            <a:picLocks noChangeAspect="1"/>
          </p:cNvPicPr>
          <p:nvPr/>
        </p:nvPicPr>
        <p:blipFill>
          <a:blip r:embed="rId7">
            <a:extLst>
              <a:ext uri="{28A0092B-C50C-407E-A947-70E740481C1C}">
                <a14:useLocalDpi xmlns:a14="http://schemas.microsoft.com/office/drawing/2010/main" val="0"/>
              </a:ext>
              <a:ext uri="{837473B0-CC2E-450A-ABE3-18F120FF3D39}">
                <a1611:picAttrSrcUrl xmlns:a1611="http://schemas.microsoft.com/office/drawing/2016/11/main" r:id="rId8"/>
              </a:ext>
            </a:extLst>
          </a:blip>
          <a:stretch>
            <a:fillRect/>
          </a:stretch>
        </p:blipFill>
        <p:spPr>
          <a:xfrm>
            <a:off x="3215215" y="2981550"/>
            <a:ext cx="2713571" cy="18000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6" name="Immagine 15" descr="Immagine che contiene cielo, erba, esterni, campo&#10;&#10;Descrizione generata automaticamente">
            <a:extLst>
              <a:ext uri="{FF2B5EF4-FFF2-40B4-BE49-F238E27FC236}">
                <a16:creationId xmlns:a16="http://schemas.microsoft.com/office/drawing/2014/main" id="{BD488BA1-7A61-911A-9491-1A54419D3806}"/>
              </a:ext>
            </a:extLst>
          </p:cNvPr>
          <p:cNvPicPr>
            <a:picLocks noChangeAspect="1"/>
          </p:cNvPicPr>
          <p:nvPr/>
        </p:nvPicPr>
        <p:blipFill rotWithShape="1">
          <a:blip r:embed="rId9" cstate="print">
            <a:extLst>
              <a:ext uri="{28A0092B-C50C-407E-A947-70E740481C1C}">
                <a14:useLocalDpi xmlns:a14="http://schemas.microsoft.com/office/drawing/2010/main" val="0"/>
              </a:ext>
              <a:ext uri="{837473B0-CC2E-450A-ABE3-18F120FF3D39}">
                <a1611:picAttrSrcUrl xmlns:a1611="http://schemas.microsoft.com/office/drawing/2016/11/main" r:id="rId10"/>
              </a:ext>
            </a:extLst>
          </a:blip>
          <a:srcRect b="7218"/>
          <a:stretch/>
        </p:blipFill>
        <p:spPr>
          <a:xfrm>
            <a:off x="76790" y="1700222"/>
            <a:ext cx="2912882" cy="18000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
        <p:nvSpPr>
          <p:cNvPr id="3" name="Titolo 2">
            <a:extLst>
              <a:ext uri="{FF2B5EF4-FFF2-40B4-BE49-F238E27FC236}">
                <a16:creationId xmlns:a16="http://schemas.microsoft.com/office/drawing/2014/main" id="{F6D7C26E-AE34-39DC-39C1-D635B08432BD}"/>
              </a:ext>
            </a:extLst>
          </p:cNvPr>
          <p:cNvSpPr>
            <a:spLocks noGrp="1"/>
          </p:cNvSpPr>
          <p:nvPr>
            <p:ph type="title"/>
          </p:nvPr>
        </p:nvSpPr>
        <p:spPr>
          <a:xfrm>
            <a:off x="3398874" y="2121129"/>
            <a:ext cx="2346251" cy="861774"/>
          </a:xfrm>
        </p:spPr>
        <p:txBody>
          <a:bodyPr/>
          <a:lstStyle/>
          <a:p>
            <a:pPr algn="ctr"/>
            <a:r>
              <a:rPr lang="it-IT" sz="2800" dirty="0">
                <a:ln w="13462">
                  <a:solidFill>
                    <a:srgbClr val="297A38"/>
                  </a:solidFill>
                  <a:prstDash val="solid"/>
                </a:ln>
                <a:solidFill>
                  <a:srgbClr val="92D050"/>
                </a:solidFill>
                <a:effectLst>
                  <a:outerShdw dist="38100" dir="2700000" algn="bl" rotWithShape="0">
                    <a:schemeClr val="accent5"/>
                  </a:outerShdw>
                </a:effectLst>
                <a:latin typeface="Tahoma" panose="020B0604030504040204" pitchFamily="34" charset="0"/>
                <a:ea typeface="Tahoma" panose="020B0604030504040204" pitchFamily="34" charset="0"/>
                <a:cs typeface="Tahoma" panose="020B0604030504040204" pitchFamily="34" charset="0"/>
              </a:rPr>
              <a:t>Grazie per l’attenzione!</a:t>
            </a:r>
            <a:endParaRPr lang="it-IT" sz="1400" dirty="0">
              <a:ln w="13462">
                <a:solidFill>
                  <a:srgbClr val="297A38"/>
                </a:solidFill>
                <a:prstDash val="solid"/>
              </a:ln>
              <a:solidFill>
                <a:srgbClr val="92D050"/>
              </a:solidFill>
              <a:effectLst>
                <a:outerShdw dist="38100" dir="2700000" algn="bl" rotWithShape="0">
                  <a:schemeClr val="accent5"/>
                </a:outerShdw>
              </a:effectLst>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8576341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0" y="147600"/>
            <a:ext cx="9144000" cy="382156"/>
          </a:xfrm>
          <a:prstGeom prst="rect">
            <a:avLst/>
          </a:prstGeom>
        </p:spPr>
        <p:txBody>
          <a:bodyPr vert="horz" wrap="square" lIns="0" tIns="0" rIns="0" bIns="0" rtlCol="0" anchor="t">
            <a:spAutoFit/>
          </a:bodyPr>
          <a:lstStyle/>
          <a:p>
            <a:pPr algn="ctr"/>
            <a:r>
              <a:rPr lang="it-IT" sz="2400" dirty="0" err="1">
                <a:solidFill>
                  <a:srgbClr val="297A38"/>
                </a:solidFill>
                <a:latin typeface="Tahoma"/>
                <a:ea typeface="Tahoma"/>
                <a:cs typeface="Tahoma"/>
              </a:rPr>
              <a:t>Macrotemi</a:t>
            </a:r>
            <a:r>
              <a:rPr lang="it-IT" sz="2400" dirty="0">
                <a:solidFill>
                  <a:srgbClr val="297A38"/>
                </a:solidFill>
                <a:latin typeface="Tahoma"/>
                <a:ea typeface="Tahoma"/>
                <a:cs typeface="Tahoma"/>
              </a:rPr>
              <a:t> interventi a superficie</a:t>
            </a:r>
            <a:endParaRPr lang="it-IT" sz="2400" dirty="0">
              <a:solidFill>
                <a:srgbClr val="297A38"/>
              </a:solidFill>
              <a:latin typeface="Tahoma" panose="020B0604030504040204" pitchFamily="34" charset="0"/>
              <a:ea typeface="Tahoma" panose="020B0604030504040204" pitchFamily="34" charset="0"/>
              <a:cs typeface="Tahoma" panose="020B0604030504040204" pitchFamily="34" charset="0"/>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graphicFrame>
        <p:nvGraphicFramePr>
          <p:cNvPr id="6" name="Tabella 6">
            <a:extLst>
              <a:ext uri="{FF2B5EF4-FFF2-40B4-BE49-F238E27FC236}">
                <a16:creationId xmlns:a16="http://schemas.microsoft.com/office/drawing/2014/main" id="{F435C695-35C1-9445-B8C9-D0FA41C53638}"/>
              </a:ext>
            </a:extLst>
          </p:cNvPr>
          <p:cNvGraphicFramePr>
            <a:graphicFrameLocks noGrp="1"/>
          </p:cNvGraphicFramePr>
          <p:nvPr>
            <p:extLst>
              <p:ext uri="{D42A27DB-BD31-4B8C-83A1-F6EECF244321}">
                <p14:modId xmlns:p14="http://schemas.microsoft.com/office/powerpoint/2010/main" val="246971412"/>
              </p:ext>
            </p:extLst>
          </p:nvPr>
        </p:nvGraphicFramePr>
        <p:xfrm>
          <a:off x="1029337" y="697216"/>
          <a:ext cx="7128000" cy="3749067"/>
        </p:xfrm>
        <a:graphic>
          <a:graphicData uri="http://schemas.openxmlformats.org/drawingml/2006/table">
            <a:tbl>
              <a:tblPr firstRow="1" bandRow="1">
                <a:tableStyleId>{0505E3EF-67EA-436B-97B2-0124C06EBD24}</a:tableStyleId>
              </a:tblPr>
              <a:tblGrid>
                <a:gridCol w="2160000">
                  <a:extLst>
                    <a:ext uri="{9D8B030D-6E8A-4147-A177-3AD203B41FA5}">
                      <a16:colId xmlns:a16="http://schemas.microsoft.com/office/drawing/2014/main" val="3220565937"/>
                    </a:ext>
                  </a:extLst>
                </a:gridCol>
                <a:gridCol w="4968000">
                  <a:extLst>
                    <a:ext uri="{9D8B030D-6E8A-4147-A177-3AD203B41FA5}">
                      <a16:colId xmlns:a16="http://schemas.microsoft.com/office/drawing/2014/main" val="376484155"/>
                    </a:ext>
                  </a:extLst>
                </a:gridCol>
              </a:tblGrid>
              <a:tr h="303448">
                <a:tc>
                  <a:txBody>
                    <a:bodyPr/>
                    <a:lstStyle/>
                    <a:p>
                      <a:pPr algn="ctr"/>
                      <a:r>
                        <a:rPr lang="it-IT" sz="1400" u="sng" dirty="0">
                          <a:latin typeface="Tahoma" panose="020B0604030504040204" pitchFamily="34" charset="0"/>
                          <a:ea typeface="Tahoma" panose="020B0604030504040204" pitchFamily="34" charset="0"/>
                          <a:cs typeface="Tahoma" panose="020B0604030504040204" pitchFamily="34" charset="0"/>
                        </a:rPr>
                        <a:t>MACROTEMI</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it-IT" sz="1400" u="sng" dirty="0">
                          <a:latin typeface="Tahoma" panose="020B0604030504040204" pitchFamily="34" charset="0"/>
                          <a:ea typeface="Tahoma" panose="020B0604030504040204" pitchFamily="34" charset="0"/>
                          <a:cs typeface="Tahoma" panose="020B0604030504040204" pitchFamily="34" charset="0"/>
                        </a:rPr>
                        <a:t>SRA</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303151774"/>
                  </a:ext>
                </a:extLst>
              </a:tr>
              <a:tr h="1859307">
                <a:tc>
                  <a:txBody>
                    <a:bodyPr/>
                    <a:lstStyle/>
                    <a:p>
                      <a:pPr algn="ctr">
                        <a:spcAft>
                          <a:spcPts val="600"/>
                        </a:spcAft>
                      </a:pPr>
                      <a:r>
                        <a:rPr lang="it-IT" sz="1400" b="1" dirty="0">
                          <a:solidFill>
                            <a:srgbClr val="00823B"/>
                          </a:solidFill>
                          <a:latin typeface="Tahoma" panose="020B0604030504040204" pitchFamily="34" charset="0"/>
                          <a:ea typeface="Tahoma" panose="020B0604030504040204" pitchFamily="34" charset="0"/>
                          <a:cs typeface="Tahoma" panose="020B0604030504040204" pitchFamily="34" charset="0"/>
                        </a:rPr>
                        <a:t>BIODIVERSITÀ</a:t>
                      </a:r>
                    </a:p>
                  </a:txBody>
                  <a:tcPr anchor="ctr">
                    <a:lnL w="12700" cap="flat" cmpd="sng" algn="ctr">
                      <a:solidFill>
                        <a:schemeClr val="tx1"/>
                      </a:solidFill>
                      <a:prstDash val="solid"/>
                      <a:round/>
                      <a:headEnd type="none" w="med" len="med"/>
                      <a:tailEnd type="none" w="med" len="med"/>
                    </a:lnL>
                  </a:tcPr>
                </a:tc>
                <a:tc>
                  <a:txBody>
                    <a:bodyPr/>
                    <a:lstStyle/>
                    <a:p>
                      <a:pPr marL="0" marR="0" lvl="0" indent="0" algn="just" defTabSz="914400" eaLnBrk="1" fontAlgn="auto" latinLnBrk="0" hangingPunct="1">
                        <a:lnSpc>
                          <a:spcPct val="100000"/>
                        </a:lnSpc>
                        <a:spcBef>
                          <a:spcPts val="0"/>
                        </a:spcBef>
                        <a:spcAft>
                          <a:spcPts val="600"/>
                        </a:spcAft>
                        <a:buClrTx/>
                        <a:buSzTx/>
                        <a:buFontTx/>
                        <a:buNone/>
                        <a:tabLst/>
                        <a:defRPr/>
                      </a:pPr>
                      <a:r>
                        <a:rPr lang="it-IT" sz="1200" b="1" dirty="0">
                          <a:solidFill>
                            <a:srgbClr val="00823B"/>
                          </a:solidFill>
                          <a:effectLst/>
                          <a:latin typeface="Tahoma" panose="020B0604030504040204" pitchFamily="34" charset="0"/>
                          <a:ea typeface="Tahoma" panose="020B0604030504040204" pitchFamily="34" charset="0"/>
                          <a:cs typeface="Tahoma" panose="020B0604030504040204" pitchFamily="34" charset="0"/>
                        </a:rPr>
                        <a:t>SRA08</a:t>
                      </a:r>
                      <a:r>
                        <a:rPr lang="it-IT" sz="1200" b="0" dirty="0">
                          <a:solidFill>
                            <a:srgbClr val="00823B"/>
                          </a:solidFill>
                          <a:effectLst/>
                          <a:latin typeface="Tahoma" panose="020B0604030504040204" pitchFamily="34" charset="0"/>
                          <a:ea typeface="Tahoma" panose="020B0604030504040204" pitchFamily="34" charset="0"/>
                          <a:cs typeface="Tahoma" panose="020B0604030504040204" pitchFamily="34" charset="0"/>
                        </a:rPr>
                        <a:t> G</a:t>
                      </a:r>
                      <a:r>
                        <a:rPr lang="it-IT" sz="1200" b="0" dirty="0">
                          <a:solidFill>
                            <a:srgbClr val="00823B"/>
                          </a:solidFill>
                          <a:latin typeface="Tahoma" panose="020B0604030504040204" pitchFamily="34" charset="0"/>
                          <a:ea typeface="Tahoma" panose="020B0604030504040204" pitchFamily="34" charset="0"/>
                          <a:cs typeface="Tahoma" panose="020B0604030504040204" pitchFamily="34" charset="0"/>
                        </a:rPr>
                        <a:t>estione prati e pascoli permanenti</a:t>
                      </a:r>
                    </a:p>
                    <a:p>
                      <a:pPr marL="0" marR="0" lvl="0" indent="0" algn="just" defTabSz="914400" eaLnBrk="1" fontAlgn="auto" latinLnBrk="0" hangingPunct="1">
                        <a:lnSpc>
                          <a:spcPct val="100000"/>
                        </a:lnSpc>
                        <a:spcBef>
                          <a:spcPts val="0"/>
                        </a:spcBef>
                        <a:spcAft>
                          <a:spcPts val="600"/>
                        </a:spcAft>
                        <a:buClrTx/>
                        <a:buSzTx/>
                        <a:buFontTx/>
                        <a:buNone/>
                        <a:tabLst/>
                        <a:defRPr/>
                      </a:pPr>
                      <a:r>
                        <a:rPr lang="it-IT" sz="1200" b="1" dirty="0">
                          <a:solidFill>
                            <a:srgbClr val="00823B"/>
                          </a:solidFill>
                          <a:effectLst/>
                          <a:latin typeface="Tahoma" panose="020B0604030504040204" pitchFamily="34" charset="0"/>
                          <a:ea typeface="Tahoma" panose="020B0604030504040204" pitchFamily="34" charset="0"/>
                          <a:cs typeface="Tahoma" panose="020B0604030504040204" pitchFamily="34" charset="0"/>
                        </a:rPr>
                        <a:t>SRA10</a:t>
                      </a:r>
                      <a:r>
                        <a:rPr lang="it-IT" sz="1200" b="0" dirty="0">
                          <a:solidFill>
                            <a:srgbClr val="00823B"/>
                          </a:solidFill>
                          <a:effectLst/>
                          <a:latin typeface="Tahoma" panose="020B0604030504040204" pitchFamily="34" charset="0"/>
                          <a:ea typeface="Tahoma" panose="020B0604030504040204" pitchFamily="34" charset="0"/>
                          <a:cs typeface="Tahoma" panose="020B0604030504040204" pitchFamily="34" charset="0"/>
                        </a:rPr>
                        <a:t> Gestione attiva infrastrutture ecologiche</a:t>
                      </a:r>
                    </a:p>
                    <a:p>
                      <a:pPr marL="0" marR="0" lvl="0" indent="0" algn="just" defTabSz="914400" eaLnBrk="1" fontAlgn="auto" latinLnBrk="0" hangingPunct="1">
                        <a:lnSpc>
                          <a:spcPct val="100000"/>
                        </a:lnSpc>
                        <a:spcBef>
                          <a:spcPts val="0"/>
                        </a:spcBef>
                        <a:spcAft>
                          <a:spcPts val="600"/>
                        </a:spcAft>
                        <a:buClrTx/>
                        <a:buSzTx/>
                        <a:buFontTx/>
                        <a:buNone/>
                        <a:tabLst/>
                        <a:defRPr/>
                      </a:pPr>
                      <a:r>
                        <a:rPr lang="it-IT" sz="1200" b="1" dirty="0">
                          <a:solidFill>
                            <a:srgbClr val="00823B"/>
                          </a:solidFill>
                          <a:effectLst/>
                          <a:latin typeface="Tahoma" panose="020B0604030504040204" pitchFamily="34" charset="0"/>
                          <a:ea typeface="Tahoma" panose="020B0604030504040204" pitchFamily="34" charset="0"/>
                          <a:cs typeface="Tahoma" panose="020B0604030504040204" pitchFamily="34" charset="0"/>
                        </a:rPr>
                        <a:t>SRA14</a:t>
                      </a:r>
                      <a:r>
                        <a:rPr lang="it-IT" sz="1200" b="0" dirty="0">
                          <a:solidFill>
                            <a:srgbClr val="00823B"/>
                          </a:solidFill>
                          <a:effectLst/>
                          <a:latin typeface="Tahoma" panose="020B0604030504040204" pitchFamily="34" charset="0"/>
                          <a:ea typeface="Tahoma" panose="020B0604030504040204" pitchFamily="34" charset="0"/>
                          <a:cs typeface="Tahoma" panose="020B0604030504040204" pitchFamily="34" charset="0"/>
                        </a:rPr>
                        <a:t> Allevatori custodi dell'</a:t>
                      </a:r>
                      <a:r>
                        <a:rPr lang="it-IT" sz="1200" b="0" dirty="0" err="1">
                          <a:solidFill>
                            <a:srgbClr val="00823B"/>
                          </a:solidFill>
                          <a:effectLst/>
                          <a:latin typeface="Tahoma" panose="020B0604030504040204" pitchFamily="34" charset="0"/>
                          <a:ea typeface="Tahoma" panose="020B0604030504040204" pitchFamily="34" charset="0"/>
                          <a:cs typeface="Tahoma" panose="020B0604030504040204" pitchFamily="34" charset="0"/>
                        </a:rPr>
                        <a:t>agrobiodiversità</a:t>
                      </a:r>
                      <a:endParaRPr lang="it-IT" sz="1200" b="0" dirty="0">
                        <a:solidFill>
                          <a:srgbClr val="00823B"/>
                        </a:solidFill>
                        <a:effectLst/>
                        <a:latin typeface="Tahoma" panose="020B0604030504040204" pitchFamily="34" charset="0"/>
                        <a:ea typeface="Tahoma" panose="020B0604030504040204" pitchFamily="34" charset="0"/>
                        <a:cs typeface="Tahoma" panose="020B0604030504040204" pitchFamily="34" charset="0"/>
                      </a:endParaRPr>
                    </a:p>
                    <a:p>
                      <a:pPr marL="0" marR="0" lvl="0" indent="0" algn="just" defTabSz="914400" eaLnBrk="1" fontAlgn="auto" latinLnBrk="0" hangingPunct="1">
                        <a:lnSpc>
                          <a:spcPct val="100000"/>
                        </a:lnSpc>
                        <a:spcBef>
                          <a:spcPts val="0"/>
                        </a:spcBef>
                        <a:spcAft>
                          <a:spcPts val="600"/>
                        </a:spcAft>
                        <a:buClrTx/>
                        <a:buSzTx/>
                        <a:buFontTx/>
                        <a:buNone/>
                        <a:tabLst/>
                        <a:defRPr/>
                      </a:pPr>
                      <a:r>
                        <a:rPr lang="it-IT" sz="1200" b="1" dirty="0">
                          <a:solidFill>
                            <a:srgbClr val="00823B"/>
                          </a:solidFill>
                          <a:effectLst/>
                          <a:latin typeface="Tahoma" panose="020B0604030504040204" pitchFamily="34" charset="0"/>
                          <a:ea typeface="Tahoma" panose="020B0604030504040204" pitchFamily="34" charset="0"/>
                          <a:cs typeface="Tahoma" panose="020B0604030504040204" pitchFamily="34" charset="0"/>
                        </a:rPr>
                        <a:t>SRA22</a:t>
                      </a:r>
                      <a:r>
                        <a:rPr lang="it-IT" sz="1200" b="0" dirty="0">
                          <a:solidFill>
                            <a:srgbClr val="00823B"/>
                          </a:solidFill>
                          <a:effectLst/>
                          <a:latin typeface="Tahoma" panose="020B0604030504040204" pitchFamily="34" charset="0"/>
                          <a:ea typeface="Tahoma" panose="020B0604030504040204" pitchFamily="34" charset="0"/>
                          <a:cs typeface="Tahoma" panose="020B0604030504040204" pitchFamily="34" charset="0"/>
                        </a:rPr>
                        <a:t> I</a:t>
                      </a:r>
                      <a:r>
                        <a:rPr lang="it-IT" sz="1200" b="0" dirty="0">
                          <a:solidFill>
                            <a:srgbClr val="00823B"/>
                          </a:solidFill>
                          <a:latin typeface="Tahoma" panose="020B0604030504040204" pitchFamily="34" charset="0"/>
                          <a:ea typeface="Tahoma" panose="020B0604030504040204" pitchFamily="34" charset="0"/>
                          <a:cs typeface="Tahoma" panose="020B0604030504040204" pitchFamily="34" charset="0"/>
                        </a:rPr>
                        <a:t>mpegni specifici risaie</a:t>
                      </a:r>
                    </a:p>
                    <a:p>
                      <a:pPr marL="0" marR="0" lvl="0" indent="0" algn="just" defTabSz="914400" eaLnBrk="1" fontAlgn="auto" latinLnBrk="0" hangingPunct="1">
                        <a:lnSpc>
                          <a:spcPct val="100000"/>
                        </a:lnSpc>
                        <a:spcBef>
                          <a:spcPts val="0"/>
                        </a:spcBef>
                        <a:spcAft>
                          <a:spcPts val="600"/>
                        </a:spcAft>
                        <a:buClrTx/>
                        <a:buSzTx/>
                        <a:buFontTx/>
                        <a:buNone/>
                        <a:tabLst/>
                        <a:defRPr/>
                      </a:pPr>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SRA28</a:t>
                      </a:r>
                      <a:r>
                        <a:rPr lang="it-IT" sz="1200" b="0" dirty="0">
                          <a:solidFill>
                            <a:srgbClr val="00823B"/>
                          </a:solidFill>
                          <a:latin typeface="Tahoma" panose="020B0604030504040204" pitchFamily="34" charset="0"/>
                          <a:ea typeface="Tahoma" panose="020B0604030504040204" pitchFamily="34" charset="0"/>
                          <a:cs typeface="Tahoma" panose="020B0604030504040204" pitchFamily="34" charset="0"/>
                        </a:rPr>
                        <a:t> </a:t>
                      </a:r>
                      <a:r>
                        <a:rPr lang="it-IT" sz="1200" b="0" dirty="0">
                          <a:solidFill>
                            <a:srgbClr val="00823B"/>
                          </a:solidFill>
                          <a:effectLst/>
                          <a:latin typeface="Tahoma" panose="020B0604030504040204" pitchFamily="34" charset="0"/>
                          <a:ea typeface="Tahoma" panose="020B0604030504040204" pitchFamily="34" charset="0"/>
                          <a:cs typeface="Tahoma" panose="020B0604030504040204" pitchFamily="34" charset="0"/>
                        </a:rPr>
                        <a:t>Sostegno per mantenimento della forestazione/imboschimento e sistemi agroforestali</a:t>
                      </a:r>
                      <a:endParaRPr lang="it-IT" sz="1200" b="0" dirty="0">
                        <a:solidFill>
                          <a:srgbClr val="00823B"/>
                        </a:solidFill>
                        <a:latin typeface="Tahoma" panose="020B0604030504040204" pitchFamily="34" charset="0"/>
                        <a:ea typeface="Tahoma" panose="020B0604030504040204" pitchFamily="34" charset="0"/>
                        <a:cs typeface="Tahoma" panose="020B0604030504040204" pitchFamily="34" charset="0"/>
                      </a:endParaRPr>
                    </a:p>
                    <a:p>
                      <a:pPr>
                        <a:spcAft>
                          <a:spcPts val="600"/>
                        </a:spcAft>
                      </a:pPr>
                      <a:r>
                        <a:rPr lang="it-IT" sz="1200" b="1" dirty="0">
                          <a:solidFill>
                            <a:srgbClr val="00823B"/>
                          </a:solidFill>
                          <a:latin typeface="Tahoma" panose="020B0604030504040204" pitchFamily="34" charset="0"/>
                          <a:ea typeface="Tahoma" panose="020B0604030504040204" pitchFamily="34" charset="0"/>
                          <a:cs typeface="Tahoma" panose="020B0604030504040204" pitchFamily="34" charset="0"/>
                        </a:rPr>
                        <a:t>SRB01</a:t>
                      </a:r>
                      <a:r>
                        <a:rPr lang="it-IT" sz="1200" b="0" dirty="0">
                          <a:solidFill>
                            <a:srgbClr val="00823B"/>
                          </a:solidFill>
                          <a:latin typeface="Tahoma" panose="020B0604030504040204" pitchFamily="34" charset="0"/>
                          <a:ea typeface="Tahoma" panose="020B0604030504040204" pitchFamily="34" charset="0"/>
                          <a:cs typeface="Tahoma" panose="020B0604030504040204" pitchFamily="34" charset="0"/>
                        </a:rPr>
                        <a:t> Sostegno zone con svantaggi naturali montagna</a:t>
                      </a:r>
                      <a:endParaRPr lang="en-US" sz="1200" b="0" dirty="0">
                        <a:solidFill>
                          <a:srgbClr val="00823B"/>
                        </a:solidFill>
                        <a:latin typeface="Tahoma" panose="020B0604030504040204" pitchFamily="34" charset="0"/>
                        <a:ea typeface="Tahoma" panose="020B0604030504040204" pitchFamily="34" charset="0"/>
                        <a:cs typeface="Tahoma" panose="020B0604030504040204" pitchFamily="34" charset="0"/>
                      </a:endParaRPr>
                    </a:p>
                  </a:txBody>
                  <a:tcP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293996963"/>
                  </a:ext>
                </a:extLst>
              </a:tr>
              <a:tr h="531034">
                <a:tc>
                  <a:txBody>
                    <a:bodyPr/>
                    <a:lstStyle/>
                    <a:p>
                      <a:pPr algn="ctr">
                        <a:spcAft>
                          <a:spcPts val="600"/>
                        </a:spcAft>
                      </a:pPr>
                      <a:r>
                        <a:rPr lang="it-IT" sz="14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CONSERVAZIONE SUOLO</a:t>
                      </a:r>
                    </a:p>
                  </a:txBody>
                  <a:tcPr anchor="ctr">
                    <a:lnL w="12700" cap="flat" cmpd="sng" algn="ctr">
                      <a:solidFill>
                        <a:schemeClr val="tx1"/>
                      </a:solidFill>
                      <a:prstDash val="solid"/>
                      <a:round/>
                      <a:headEnd type="none" w="med" len="med"/>
                      <a:tailEnd type="none" w="med" len="med"/>
                    </a:lnL>
                  </a:tcPr>
                </a:tc>
                <a:tc>
                  <a:txBody>
                    <a:bodyPr/>
                    <a:lstStyle/>
                    <a:p>
                      <a:pPr marL="0" marR="0" lvl="0" indent="0" algn="just" defTabSz="914400" eaLnBrk="1" fontAlgn="auto" latinLnBrk="0" hangingPunct="1">
                        <a:lnSpc>
                          <a:spcPct val="100000"/>
                        </a:lnSpc>
                        <a:spcBef>
                          <a:spcPts val="0"/>
                        </a:spcBef>
                        <a:spcAft>
                          <a:spcPts val="600"/>
                        </a:spcAft>
                        <a:buClrTx/>
                        <a:buSzTx/>
                        <a:buFontTx/>
                        <a:buNone/>
                        <a:tabLst/>
                        <a:defRPr/>
                      </a:pPr>
                      <a:r>
                        <a:rPr lang="it-IT" sz="12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SRA03 </a:t>
                      </a:r>
                      <a:r>
                        <a:rPr lang="it-IT" sz="1200" b="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Tecniche lavorazione ridotta dei suoli</a:t>
                      </a:r>
                    </a:p>
                    <a:p>
                      <a:pPr marL="0" marR="0" lvl="0" indent="0" defTabSz="914400" eaLnBrk="1" fontAlgn="auto" latinLnBrk="0" hangingPunct="1">
                        <a:lnSpc>
                          <a:spcPct val="100000"/>
                        </a:lnSpc>
                        <a:spcBef>
                          <a:spcPts val="0"/>
                        </a:spcBef>
                        <a:spcAft>
                          <a:spcPts val="600"/>
                        </a:spcAft>
                        <a:buClrTx/>
                        <a:buSzTx/>
                        <a:buFontTx/>
                        <a:buNone/>
                        <a:tabLst/>
                        <a:defRPr/>
                      </a:pPr>
                      <a:r>
                        <a:rPr lang="it-IT" sz="1200" b="1"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SRA06</a:t>
                      </a:r>
                      <a:r>
                        <a:rPr lang="it-IT" sz="1200" b="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 Cover </a:t>
                      </a:r>
                      <a:r>
                        <a:rPr lang="it-IT" sz="1200" b="0" dirty="0" err="1">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rPr>
                        <a:t>crops</a:t>
                      </a:r>
                      <a:endParaRPr lang="it-IT" b="0" dirty="0">
                        <a:solidFill>
                          <a:schemeClr val="accent6">
                            <a:lumMod val="50000"/>
                          </a:schemeClr>
                        </a:solidFill>
                        <a:latin typeface="Tahoma" panose="020B0604030504040204" pitchFamily="34" charset="0"/>
                        <a:ea typeface="Tahoma" panose="020B0604030504040204" pitchFamily="34" charset="0"/>
                        <a:cs typeface="Tahoma" panose="020B0604030504040204" pitchFamily="34" charset="0"/>
                      </a:endParaRPr>
                    </a:p>
                  </a:txBody>
                  <a:tcPr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345020405"/>
                  </a:ext>
                </a:extLst>
              </a:tr>
              <a:tr h="1046897">
                <a:tc>
                  <a:txBody>
                    <a:bodyPr/>
                    <a:lstStyle/>
                    <a:p>
                      <a:pPr algn="ctr">
                        <a:spcAft>
                          <a:spcPts val="600"/>
                        </a:spcAft>
                      </a:pPr>
                      <a:r>
                        <a:rPr lang="it-IT" sz="1400" b="1" dirty="0">
                          <a:solidFill>
                            <a:srgbClr val="0070C0"/>
                          </a:solidFill>
                          <a:latin typeface="Tahoma" panose="020B0604030504040204" pitchFamily="34" charset="0"/>
                          <a:ea typeface="Tahoma" panose="020B0604030504040204" pitchFamily="34" charset="0"/>
                          <a:cs typeface="Tahoma" panose="020B0604030504040204" pitchFamily="34" charset="0"/>
                        </a:rPr>
                        <a:t>UTILIZZO RAZIONALE INPUT PRODUTTIVI</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marR="0" lvl="0" indent="0" algn="just" defTabSz="914400" eaLnBrk="1" fontAlgn="auto" latinLnBrk="0" hangingPunct="1">
                        <a:lnSpc>
                          <a:spcPct val="100000"/>
                        </a:lnSpc>
                        <a:spcBef>
                          <a:spcPts val="0"/>
                        </a:spcBef>
                        <a:spcAft>
                          <a:spcPts val="600"/>
                        </a:spcAft>
                        <a:buClrTx/>
                        <a:buSzTx/>
                        <a:buFontTx/>
                        <a:buNone/>
                        <a:tabLst/>
                        <a:defRPr/>
                      </a:pPr>
                      <a:r>
                        <a:rPr lang="it-IT" sz="1200" b="1" dirty="0">
                          <a:solidFill>
                            <a:srgbClr val="0070C0"/>
                          </a:solidFill>
                          <a:effectLst/>
                          <a:latin typeface="Tahoma" panose="020B0604030504040204" pitchFamily="34" charset="0"/>
                          <a:ea typeface="Tahoma" panose="020B0604030504040204" pitchFamily="34" charset="0"/>
                          <a:cs typeface="Tahoma" panose="020B0604030504040204" pitchFamily="34" charset="0"/>
                        </a:rPr>
                        <a:t>SRA01</a:t>
                      </a:r>
                      <a:r>
                        <a:rPr lang="it-IT" sz="1200" b="0" dirty="0">
                          <a:solidFill>
                            <a:srgbClr val="0070C0"/>
                          </a:solidFill>
                          <a:effectLst/>
                          <a:latin typeface="Tahoma" panose="020B0604030504040204" pitchFamily="34" charset="0"/>
                          <a:ea typeface="Tahoma" panose="020B0604030504040204" pitchFamily="34" charset="0"/>
                          <a:cs typeface="Tahoma" panose="020B0604030504040204" pitchFamily="34" charset="0"/>
                        </a:rPr>
                        <a:t> Produzione integrata</a:t>
                      </a:r>
                    </a:p>
                    <a:p>
                      <a:pPr marL="0" marR="0" lvl="0" indent="0" algn="just" defTabSz="914400" eaLnBrk="1" fontAlgn="auto" latinLnBrk="0" hangingPunct="1">
                        <a:lnSpc>
                          <a:spcPct val="100000"/>
                        </a:lnSpc>
                        <a:spcBef>
                          <a:spcPts val="0"/>
                        </a:spcBef>
                        <a:spcAft>
                          <a:spcPts val="600"/>
                        </a:spcAft>
                        <a:buClrTx/>
                        <a:buSzTx/>
                        <a:buFontTx/>
                        <a:buNone/>
                        <a:tabLst/>
                        <a:defRPr/>
                      </a:pPr>
                      <a:r>
                        <a:rPr lang="it-IT" sz="1200" b="1" dirty="0">
                          <a:solidFill>
                            <a:srgbClr val="0070C0"/>
                          </a:solidFill>
                          <a:effectLst/>
                          <a:latin typeface="Tahoma" panose="020B0604030504040204" pitchFamily="34" charset="0"/>
                          <a:ea typeface="Tahoma" panose="020B0604030504040204" pitchFamily="34" charset="0"/>
                          <a:cs typeface="Tahoma" panose="020B0604030504040204" pitchFamily="34" charset="0"/>
                        </a:rPr>
                        <a:t>SRA29</a:t>
                      </a:r>
                      <a:r>
                        <a:rPr lang="it-IT" sz="1200" b="0" dirty="0">
                          <a:solidFill>
                            <a:srgbClr val="0070C0"/>
                          </a:solidFill>
                          <a:effectLst/>
                          <a:latin typeface="Tahoma" panose="020B0604030504040204" pitchFamily="34" charset="0"/>
                          <a:ea typeface="Tahoma" panose="020B0604030504040204" pitchFamily="34" charset="0"/>
                          <a:cs typeface="Tahoma" panose="020B0604030504040204" pitchFamily="34" charset="0"/>
                        </a:rPr>
                        <a:t> P</a:t>
                      </a:r>
                      <a:r>
                        <a:rPr lang="it-IT" sz="1200" b="0" dirty="0">
                          <a:solidFill>
                            <a:srgbClr val="0070C0"/>
                          </a:solidFill>
                          <a:latin typeface="Tahoma" panose="020B0604030504040204" pitchFamily="34" charset="0"/>
                          <a:ea typeface="Tahoma" panose="020B0604030504040204" pitchFamily="34" charset="0"/>
                          <a:cs typeface="Tahoma" panose="020B0604030504040204" pitchFamily="34" charset="0"/>
                        </a:rPr>
                        <a:t>roduzione biologica</a:t>
                      </a:r>
                    </a:p>
                    <a:p>
                      <a:pPr marL="0" marR="0" lvl="0" indent="0" algn="just" defTabSz="914400" eaLnBrk="1" fontAlgn="auto" latinLnBrk="0" hangingPunct="1">
                        <a:lnSpc>
                          <a:spcPct val="100000"/>
                        </a:lnSpc>
                        <a:spcBef>
                          <a:spcPts val="0"/>
                        </a:spcBef>
                        <a:spcAft>
                          <a:spcPts val="600"/>
                        </a:spcAft>
                        <a:buClrTx/>
                        <a:buSzTx/>
                        <a:buFontTx/>
                        <a:buNone/>
                        <a:tabLst/>
                        <a:defRPr/>
                      </a:pPr>
                      <a:r>
                        <a:rPr lang="it-IT" sz="1200" b="1" dirty="0">
                          <a:solidFill>
                            <a:srgbClr val="0070C0"/>
                          </a:solidFill>
                          <a:effectLst/>
                          <a:latin typeface="Tahoma" panose="020B0604030504040204" pitchFamily="34" charset="0"/>
                          <a:ea typeface="Tahoma" panose="020B0604030504040204" pitchFamily="34" charset="0"/>
                          <a:cs typeface="Tahoma" panose="020B0604030504040204" pitchFamily="34" charset="0"/>
                        </a:rPr>
                        <a:t>SRA19</a:t>
                      </a:r>
                      <a:r>
                        <a:rPr lang="it-IT" sz="1200" b="0" dirty="0">
                          <a:solidFill>
                            <a:srgbClr val="0070C0"/>
                          </a:solidFill>
                          <a:effectLst/>
                          <a:latin typeface="Tahoma" panose="020B0604030504040204" pitchFamily="34" charset="0"/>
                          <a:ea typeface="Tahoma" panose="020B0604030504040204" pitchFamily="34" charset="0"/>
                          <a:cs typeface="Tahoma" panose="020B0604030504040204" pitchFamily="34" charset="0"/>
                        </a:rPr>
                        <a:t> Riduzione impiego fitofarmaci</a:t>
                      </a:r>
                    </a:p>
                    <a:p>
                      <a:pPr marL="0" marR="0" lvl="0" indent="0" algn="just" defTabSz="914400" eaLnBrk="1" fontAlgn="auto" latinLnBrk="0" hangingPunct="1">
                        <a:lnSpc>
                          <a:spcPct val="100000"/>
                        </a:lnSpc>
                        <a:spcBef>
                          <a:spcPts val="0"/>
                        </a:spcBef>
                        <a:spcAft>
                          <a:spcPts val="600"/>
                        </a:spcAft>
                        <a:buClrTx/>
                        <a:buSzTx/>
                        <a:buFontTx/>
                        <a:buNone/>
                        <a:tabLst/>
                        <a:defRPr/>
                      </a:pPr>
                      <a:r>
                        <a:rPr lang="it-IT" sz="1200" b="1" dirty="0">
                          <a:solidFill>
                            <a:srgbClr val="0070C0"/>
                          </a:solidFill>
                          <a:effectLst/>
                          <a:latin typeface="Tahoma" panose="020B0604030504040204" pitchFamily="34" charset="0"/>
                          <a:ea typeface="Tahoma" panose="020B0604030504040204" pitchFamily="34" charset="0"/>
                          <a:cs typeface="Tahoma" panose="020B0604030504040204" pitchFamily="34" charset="0"/>
                        </a:rPr>
                        <a:t>SRA20</a:t>
                      </a:r>
                      <a:r>
                        <a:rPr lang="it-IT" sz="1200" b="0" dirty="0">
                          <a:solidFill>
                            <a:srgbClr val="0070C0"/>
                          </a:solidFill>
                          <a:effectLst/>
                          <a:latin typeface="Tahoma" panose="020B0604030504040204" pitchFamily="34" charset="0"/>
                          <a:ea typeface="Tahoma" panose="020B0604030504040204" pitchFamily="34" charset="0"/>
                          <a:cs typeface="Tahoma" panose="020B0604030504040204" pitchFamily="34" charset="0"/>
                        </a:rPr>
                        <a:t> Impegni specifici uso sostenibile dei nutrienti</a:t>
                      </a:r>
                      <a:endParaRPr lang="it-IT" b="0" dirty="0">
                        <a:solidFill>
                          <a:srgbClr val="0070C0"/>
                        </a:solidFill>
                        <a:latin typeface="Tahoma" panose="020B0604030504040204" pitchFamily="34" charset="0"/>
                        <a:ea typeface="Tahoma" panose="020B0604030504040204" pitchFamily="34" charset="0"/>
                        <a:cs typeface="Tahoma" panose="020B0604030504040204" pitchFamily="34" charset="0"/>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77683438"/>
                  </a:ext>
                </a:extLst>
              </a:tr>
            </a:tbl>
          </a:graphicData>
        </a:graphic>
      </p:graphicFrame>
      <p:sp>
        <p:nvSpPr>
          <p:cNvPr id="3" name="Freccia a destra 2">
            <a:extLst>
              <a:ext uri="{FF2B5EF4-FFF2-40B4-BE49-F238E27FC236}">
                <a16:creationId xmlns:a16="http://schemas.microsoft.com/office/drawing/2014/main" id="{A0031496-26E5-0E07-CCE6-D67C74389502}"/>
              </a:ext>
            </a:extLst>
          </p:cNvPr>
          <p:cNvSpPr/>
          <p:nvPr/>
        </p:nvSpPr>
        <p:spPr>
          <a:xfrm>
            <a:off x="5982457" y="3605935"/>
            <a:ext cx="847288" cy="178841"/>
          </a:xfrm>
          <a:prstGeom prst="rightArrow">
            <a:avLst/>
          </a:prstGeom>
          <a:solidFill>
            <a:srgbClr val="FF7575"/>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 name="CasellaDiTesto 3">
            <a:extLst>
              <a:ext uri="{FF2B5EF4-FFF2-40B4-BE49-F238E27FC236}">
                <a16:creationId xmlns:a16="http://schemas.microsoft.com/office/drawing/2014/main" id="{9F75C3D8-2AB0-8B3D-28DE-A700A95F90DF}"/>
              </a:ext>
            </a:extLst>
          </p:cNvPr>
          <p:cNvSpPr txBox="1"/>
          <p:nvPr/>
        </p:nvSpPr>
        <p:spPr>
          <a:xfrm>
            <a:off x="7029371" y="3441526"/>
            <a:ext cx="1013008" cy="523220"/>
          </a:xfrm>
          <a:prstGeom prst="rect">
            <a:avLst/>
          </a:prstGeom>
          <a:noFill/>
          <a:ln w="25400">
            <a:solidFill>
              <a:srgbClr val="FF0000"/>
            </a:solidFill>
          </a:ln>
        </p:spPr>
        <p:txBody>
          <a:bodyPr wrap="square" rtlCol="0">
            <a:spAutoFit/>
          </a:bodyPr>
          <a:lstStyle/>
          <a:p>
            <a:r>
              <a:rPr lang="it-IT" sz="1400" b="1" dirty="0"/>
              <a:t>Agricoltura certificata</a:t>
            </a:r>
          </a:p>
        </p:txBody>
      </p:sp>
      <p:sp>
        <p:nvSpPr>
          <p:cNvPr id="8" name="Rettangolo 7">
            <a:extLst>
              <a:ext uri="{FF2B5EF4-FFF2-40B4-BE49-F238E27FC236}">
                <a16:creationId xmlns:a16="http://schemas.microsoft.com/office/drawing/2014/main" id="{3C4A7E21-5E6C-B387-C6EA-1A3F5D219AA5}"/>
              </a:ext>
            </a:extLst>
          </p:cNvPr>
          <p:cNvSpPr/>
          <p:nvPr/>
        </p:nvSpPr>
        <p:spPr>
          <a:xfrm>
            <a:off x="3204196" y="3441526"/>
            <a:ext cx="2663324" cy="504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pic>
        <p:nvPicPr>
          <p:cNvPr id="2" name="Elemento grafico 1" descr="Scena collina contorno">
            <a:extLst>
              <a:ext uri="{FF2B5EF4-FFF2-40B4-BE49-F238E27FC236}">
                <a16:creationId xmlns:a16="http://schemas.microsoft.com/office/drawing/2014/main" id="{FAAAD018-EC88-3207-2631-CF3BFB571E5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474" y="1413182"/>
            <a:ext cx="914400" cy="914400"/>
          </a:xfrm>
          <a:prstGeom prst="rect">
            <a:avLst/>
          </a:prstGeom>
          <a:effectLst>
            <a:outerShdw blurRad="50800" dist="38100" dir="2700000" algn="tl" rotWithShape="0">
              <a:prstClr val="black">
                <a:alpha val="40000"/>
              </a:prstClr>
            </a:outerShdw>
          </a:effectLst>
        </p:spPr>
      </p:pic>
      <p:pic>
        <p:nvPicPr>
          <p:cNvPr id="7" name="Elemento grafico 6" descr="Coppa contorno">
            <a:extLst>
              <a:ext uri="{FF2B5EF4-FFF2-40B4-BE49-F238E27FC236}">
                <a16:creationId xmlns:a16="http://schemas.microsoft.com/office/drawing/2014/main" id="{995F8E16-C2A0-4E15-DC34-F8DAC472A11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3474" y="3472860"/>
            <a:ext cx="914400" cy="914400"/>
          </a:xfrm>
          <a:prstGeom prst="rect">
            <a:avLst/>
          </a:prstGeom>
          <a:effectLst>
            <a:outerShdw blurRad="50800" dist="38100" dir="2700000" algn="tl" rotWithShape="0">
              <a:prstClr val="black">
                <a:alpha val="40000"/>
              </a:prstClr>
            </a:outerShdw>
          </a:effectLst>
        </p:spPr>
      </p:pic>
      <p:pic>
        <p:nvPicPr>
          <p:cNvPr id="9" name="Elemento grafico 8" descr="Trattore contorno">
            <a:extLst>
              <a:ext uri="{FF2B5EF4-FFF2-40B4-BE49-F238E27FC236}">
                <a16:creationId xmlns:a16="http://schemas.microsoft.com/office/drawing/2014/main" id="{B8080ED7-D71D-C717-AFC0-5283593844A4}"/>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0" y="2637486"/>
            <a:ext cx="914400" cy="9144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49535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500"/>
                                        <p:tgtEl>
                                          <p:spTgt spid="3"/>
                                        </p:tgtEl>
                                      </p:cBhvr>
                                    </p:animEffect>
                                  </p:childTnLst>
                                </p:cTn>
                              </p:par>
                              <p:par>
                                <p:cTn id="8" presetID="10" presetClass="entr" presetSubtype="0" fill="hold" grpId="0" nodeType="with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1500"/>
                                        <p:tgtEl>
                                          <p:spTgt spid="4"/>
                                        </p:tgtEl>
                                      </p:cBhvr>
                                    </p:animEffect>
                                  </p:childTnLst>
                                </p:cTn>
                              </p:par>
                              <p:par>
                                <p:cTn id="11" presetID="10" presetClass="entr" presetSubtype="0" fill="hold" grpId="0" nodeType="withEffect">
                                  <p:stCondLst>
                                    <p:cond delay="100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bject 29">
            <a:extLst>
              <a:ext uri="{FF2B5EF4-FFF2-40B4-BE49-F238E27FC236}">
                <a16:creationId xmlns:a16="http://schemas.microsoft.com/office/drawing/2014/main" id="{38606CC8-970A-49B2-AE6C-610E555CF6E7}"/>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sp>
        <p:nvSpPr>
          <p:cNvPr id="7" name="CasellaDiTesto 6">
            <a:extLst>
              <a:ext uri="{FF2B5EF4-FFF2-40B4-BE49-F238E27FC236}">
                <a16:creationId xmlns:a16="http://schemas.microsoft.com/office/drawing/2014/main" id="{25870164-1E3E-8562-4CF4-2996DE10ABA6}"/>
              </a:ext>
            </a:extLst>
          </p:cNvPr>
          <p:cNvSpPr txBox="1"/>
          <p:nvPr/>
        </p:nvSpPr>
        <p:spPr>
          <a:xfrm>
            <a:off x="808397" y="2077820"/>
            <a:ext cx="7907866" cy="461665"/>
          </a:xfrm>
          <a:prstGeom prst="rect">
            <a:avLst/>
          </a:prstGeom>
          <a:noFill/>
        </p:spPr>
        <p:txBody>
          <a:bodyPr wrap="square">
            <a:spAutoFit/>
          </a:bodyPr>
          <a:lstStyle/>
          <a:p>
            <a:pPr algn="ctr"/>
            <a:r>
              <a:rPr lang="it-IT" sz="2400" b="1" dirty="0">
                <a:solidFill>
                  <a:schemeClr val="bg1"/>
                </a:solidFill>
                <a:highlight>
                  <a:srgbClr val="00823B"/>
                </a:highlight>
                <a:latin typeface="Tahoma"/>
                <a:ea typeface="Tahoma"/>
                <a:cs typeface="Tahoma"/>
              </a:rPr>
              <a:t>I principi di selezione degli interventi SRA</a:t>
            </a:r>
            <a:endParaRPr lang="it-IT" sz="2400" b="1" dirty="0">
              <a:solidFill>
                <a:schemeClr val="bg1"/>
              </a:solidFill>
              <a:highlight>
                <a:srgbClr val="00823B"/>
              </a:highlight>
            </a:endParaRPr>
          </a:p>
        </p:txBody>
      </p:sp>
    </p:spTree>
    <p:extLst>
      <p:ext uri="{BB962C8B-B14F-4D97-AF65-F5344CB8AC3E}">
        <p14:creationId xmlns:p14="http://schemas.microsoft.com/office/powerpoint/2010/main" val="91326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0" y="147600"/>
            <a:ext cx="9144000" cy="382156"/>
          </a:xfrm>
          <a:prstGeom prst="rect">
            <a:avLst/>
          </a:prstGeom>
        </p:spPr>
        <p:txBody>
          <a:bodyPr vert="horz" wrap="square" lIns="0" tIns="0" rIns="0" bIns="0" rtlCol="0" anchor="t">
            <a:spAutoFit/>
          </a:bodyPr>
          <a:lstStyle/>
          <a:p>
            <a:pPr algn="ctr"/>
            <a:r>
              <a:rPr lang="it-IT" sz="2400" dirty="0">
                <a:solidFill>
                  <a:srgbClr val="C00000"/>
                </a:solidFill>
                <a:latin typeface="Tahoma"/>
                <a:ea typeface="Tahoma"/>
                <a:cs typeface="Tahoma"/>
              </a:rPr>
              <a:t>Principi di selezione - Formazione</a:t>
            </a:r>
            <a:endParaRPr lang="it-IT" sz="24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graphicFrame>
        <p:nvGraphicFramePr>
          <p:cNvPr id="6" name="Tabella 6">
            <a:extLst>
              <a:ext uri="{FF2B5EF4-FFF2-40B4-BE49-F238E27FC236}">
                <a16:creationId xmlns:a16="http://schemas.microsoft.com/office/drawing/2014/main" id="{F435C695-35C1-9445-B8C9-D0FA41C53638}"/>
              </a:ext>
            </a:extLst>
          </p:cNvPr>
          <p:cNvGraphicFramePr>
            <a:graphicFrameLocks noGrp="1"/>
          </p:cNvGraphicFramePr>
          <p:nvPr>
            <p:extLst>
              <p:ext uri="{D42A27DB-BD31-4B8C-83A1-F6EECF244321}">
                <p14:modId xmlns:p14="http://schemas.microsoft.com/office/powerpoint/2010/main" val="2466014594"/>
              </p:ext>
            </p:extLst>
          </p:nvPr>
        </p:nvGraphicFramePr>
        <p:xfrm>
          <a:off x="435863" y="756000"/>
          <a:ext cx="8280000" cy="3535200"/>
        </p:xfrm>
        <a:graphic>
          <a:graphicData uri="http://schemas.openxmlformats.org/drawingml/2006/table">
            <a:tbl>
              <a:tblPr firstRow="1" bandRow="1">
                <a:tableStyleId>{85BE263C-DBD7-4A20-BB59-AAB30ACAA65A}</a:tableStyleId>
              </a:tblPr>
              <a:tblGrid>
                <a:gridCol w="3420000">
                  <a:extLst>
                    <a:ext uri="{9D8B030D-6E8A-4147-A177-3AD203B41FA5}">
                      <a16:colId xmlns:a16="http://schemas.microsoft.com/office/drawing/2014/main" val="376484155"/>
                    </a:ext>
                  </a:extLst>
                </a:gridCol>
                <a:gridCol w="2430000">
                  <a:extLst>
                    <a:ext uri="{9D8B030D-6E8A-4147-A177-3AD203B41FA5}">
                      <a16:colId xmlns:a16="http://schemas.microsoft.com/office/drawing/2014/main" val="3184729425"/>
                    </a:ext>
                  </a:extLst>
                </a:gridCol>
                <a:gridCol w="2430000">
                  <a:extLst>
                    <a:ext uri="{9D8B030D-6E8A-4147-A177-3AD203B41FA5}">
                      <a16:colId xmlns:a16="http://schemas.microsoft.com/office/drawing/2014/main" val="550770655"/>
                    </a:ext>
                  </a:extLst>
                </a:gridCol>
              </a:tblGrid>
              <a:tr h="0">
                <a:tc>
                  <a:txBody>
                    <a:bodyPr/>
                    <a:lstStyle/>
                    <a:p>
                      <a:pPr algn="ctr">
                        <a:spcAft>
                          <a:spcPts val="0"/>
                        </a:spcAft>
                      </a:pPr>
                      <a:r>
                        <a:rPr lang="it-IT" sz="1000" u="none" dirty="0">
                          <a:latin typeface="Tahoma" panose="020B0604030504040204" pitchFamily="34" charset="0"/>
                          <a:ea typeface="Tahoma" panose="020B0604030504040204" pitchFamily="34" charset="0"/>
                          <a:cs typeface="Tahoma" panose="020B0604030504040204" pitchFamily="34" charset="0"/>
                        </a:rPr>
                        <a:t>Interventi</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0" u="none" dirty="0">
                          <a:latin typeface="Tahoma" panose="020B0604030504040204" pitchFamily="34" charset="0"/>
                          <a:ea typeface="Tahoma" panose="020B0604030504040204" pitchFamily="34" charset="0"/>
                          <a:cs typeface="Tahoma" panose="020B0604030504040204" pitchFamily="34" charset="0"/>
                        </a:rPr>
                        <a:t>Possesso </a:t>
                      </a:r>
                      <a:r>
                        <a:rPr lang="it-IT" sz="1000" u="none" dirty="0">
                          <a:latin typeface="Tahoma" panose="020B0604030504040204" pitchFamily="34" charset="0"/>
                          <a:ea typeface="Tahoma" panose="020B0604030504040204" pitchFamily="34" charset="0"/>
                          <a:cs typeface="Tahoma" panose="020B0604030504040204" pitchFamily="34" charset="0"/>
                        </a:rPr>
                        <a:t>attestato di frequenza corso di formazione attinente alle tematiche dell’intervento attivato </a:t>
                      </a:r>
                      <a:r>
                        <a:rPr lang="it-IT" sz="1000" b="0" u="none" dirty="0">
                          <a:latin typeface="Tahoma" panose="020B0604030504040204" pitchFamily="34" charset="0"/>
                          <a:ea typeface="Tahoma" panose="020B0604030504040204" pitchFamily="34" charset="0"/>
                          <a:cs typeface="Tahoma" panose="020B0604030504040204" pitchFamily="34" charset="0"/>
                        </a:rPr>
                        <a:t>(Op. 1.1.01 o intervento SRH03 o altre fonti di finanziamento (es. FSE)) </a:t>
                      </a:r>
                      <a:r>
                        <a:rPr lang="it-IT" sz="1000" u="sng" dirty="0">
                          <a:latin typeface="Tahoma" panose="020B0604030504040204" pitchFamily="34" charset="0"/>
                          <a:ea typeface="Tahoma" panose="020B0604030504040204" pitchFamily="34" charset="0"/>
                          <a:cs typeface="Tahoma" panose="020B0604030504040204" pitchFamily="34" charset="0"/>
                        </a:rPr>
                        <a:t>OPPURE</a:t>
                      </a:r>
                      <a:r>
                        <a:rPr lang="it-IT" sz="1000" u="none" dirty="0">
                          <a:latin typeface="Tahoma" panose="020B0604030504040204" pitchFamily="34" charset="0"/>
                          <a:ea typeface="Tahoma" panose="020B0604030504040204" pitchFamily="34" charset="0"/>
                          <a:cs typeface="Tahoma" panose="020B0604030504040204" pitchFamily="34" charset="0"/>
                        </a:rPr>
                        <a:t> </a:t>
                      </a:r>
                      <a:r>
                        <a:rPr lang="it-IT" sz="1000" b="0" u="none" dirty="0">
                          <a:latin typeface="Tahoma" panose="020B0604030504040204" pitchFamily="34" charset="0"/>
                          <a:ea typeface="Tahoma" panose="020B0604030504040204" pitchFamily="34" charset="0"/>
                          <a:cs typeface="Tahoma" panose="020B0604030504040204" pitchFamily="34" charset="0"/>
                        </a:rPr>
                        <a:t>aver usufruito di un </a:t>
                      </a:r>
                      <a:r>
                        <a:rPr lang="it-IT" sz="1000" u="none" dirty="0">
                          <a:latin typeface="Tahoma" panose="020B0604030504040204" pitchFamily="34" charset="0"/>
                          <a:ea typeface="Tahoma" panose="020B0604030504040204" pitchFamily="34" charset="0"/>
                          <a:cs typeface="Tahoma" panose="020B0604030504040204" pitchFamily="34" charset="0"/>
                        </a:rPr>
                        <a:t>servizio di consulenza </a:t>
                      </a:r>
                      <a:r>
                        <a:rPr lang="it-IT" sz="1000" b="0" u="none" dirty="0">
                          <a:latin typeface="Tahoma" panose="020B0604030504040204" pitchFamily="34" charset="0"/>
                          <a:ea typeface="Tahoma" panose="020B0604030504040204" pitchFamily="34" charset="0"/>
                          <a:cs typeface="Tahoma" panose="020B0604030504040204" pitchFamily="34" charset="0"/>
                        </a:rPr>
                        <a:t>(Op. 2.1.01 o intervento SRH01)</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0" u="none" dirty="0">
                          <a:latin typeface="Tahoma" panose="020B0604030504040204" pitchFamily="34" charset="0"/>
                          <a:ea typeface="Tahoma" panose="020B0604030504040204" pitchFamily="34" charset="0"/>
                          <a:cs typeface="Tahoma" panose="020B0604030504040204" pitchFamily="34" charset="0"/>
                        </a:rPr>
                        <a:t>Possesso</a:t>
                      </a:r>
                      <a:r>
                        <a:rPr lang="it-IT" sz="1000" u="none" dirty="0">
                          <a:latin typeface="Tahoma" panose="020B0604030504040204" pitchFamily="34" charset="0"/>
                          <a:ea typeface="Tahoma" panose="020B0604030504040204" pitchFamily="34" charset="0"/>
                          <a:cs typeface="Tahoma" panose="020B0604030504040204" pitchFamily="34" charset="0"/>
                        </a:rPr>
                        <a:t> attestato di partecipazione ad attività dimostrative in campo attinenti alle tematiche dell’intervento attivato </a:t>
                      </a:r>
                      <a:r>
                        <a:rPr lang="it-IT" sz="1000" b="0" u="none" dirty="0">
                          <a:latin typeface="Tahoma" panose="020B0604030504040204" pitchFamily="34" charset="0"/>
                          <a:ea typeface="Tahoma" panose="020B0604030504040204" pitchFamily="34" charset="0"/>
                          <a:cs typeface="Tahoma" panose="020B0604030504040204" pitchFamily="34" charset="0"/>
                        </a:rPr>
                        <a:t>(Op. 1.2.01 e 16.1.01 o</a:t>
                      </a:r>
                      <a:r>
                        <a:rPr lang="it-IT" sz="1000" u="none" dirty="0">
                          <a:latin typeface="Tahoma" panose="020B0604030504040204" pitchFamily="34" charset="0"/>
                          <a:ea typeface="Tahoma" panose="020B0604030504040204" pitchFamily="34" charset="0"/>
                          <a:cs typeface="Tahoma" panose="020B0604030504040204" pitchFamily="34" charset="0"/>
                        </a:rPr>
                        <a:t> </a:t>
                      </a:r>
                      <a:r>
                        <a:rPr lang="it-IT" sz="1000" b="0" u="none" dirty="0">
                          <a:latin typeface="Tahoma" panose="020B0604030504040204" pitchFamily="34" charset="0"/>
                          <a:ea typeface="Tahoma" panose="020B0604030504040204" pitchFamily="34" charset="0"/>
                          <a:cs typeface="Tahoma" panose="020B0604030504040204" pitchFamily="34" charset="0"/>
                        </a:rPr>
                        <a:t>interventi SRH05 e SRG01 o di progetti LIFE)</a:t>
                      </a:r>
                    </a:p>
                  </a:txBody>
                  <a:tcPr marL="36000" marR="36000" marT="36000" marB="36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2303151774"/>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SRA01</a:t>
                      </a:r>
                      <a:r>
                        <a:rPr lang="it-IT" sz="10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 Produzione integrata</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1293996963"/>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dirty="0">
                          <a:solidFill>
                            <a:schemeClr val="tx1"/>
                          </a:solidFill>
                          <a:latin typeface="Tahoma" panose="020B0604030504040204" pitchFamily="34" charset="0"/>
                          <a:ea typeface="Tahoma" panose="020B0604030504040204" pitchFamily="34" charset="0"/>
                          <a:cs typeface="Tahoma" panose="020B0604030504040204" pitchFamily="34" charset="0"/>
                        </a:rPr>
                        <a:t>SRA03 </a:t>
                      </a:r>
                      <a:r>
                        <a:rPr lang="it-IT" sz="1000" b="0" dirty="0">
                          <a:solidFill>
                            <a:schemeClr val="tx1"/>
                          </a:solidFill>
                          <a:latin typeface="Tahoma" panose="020B0604030504040204" pitchFamily="34" charset="0"/>
                          <a:ea typeface="Tahoma" panose="020B0604030504040204" pitchFamily="34" charset="0"/>
                          <a:cs typeface="Tahoma" panose="020B0604030504040204" pitchFamily="34" charset="0"/>
                        </a:rPr>
                        <a:t>Tecniche lavorazione ridotta dei suoli</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642030726"/>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dirty="0">
                          <a:solidFill>
                            <a:schemeClr val="tx1"/>
                          </a:solidFill>
                          <a:latin typeface="Tahoma" panose="020B0604030504040204" pitchFamily="34" charset="0"/>
                          <a:ea typeface="Tahoma" panose="020B0604030504040204" pitchFamily="34" charset="0"/>
                          <a:cs typeface="Tahoma" panose="020B0604030504040204" pitchFamily="34" charset="0"/>
                        </a:rPr>
                        <a:t>SRA06</a:t>
                      </a:r>
                      <a:r>
                        <a:rPr lang="it-IT" sz="1000" b="0" dirty="0">
                          <a:solidFill>
                            <a:schemeClr val="tx1"/>
                          </a:solidFill>
                          <a:latin typeface="Tahoma" panose="020B0604030504040204" pitchFamily="34" charset="0"/>
                          <a:ea typeface="Tahoma" panose="020B0604030504040204" pitchFamily="34" charset="0"/>
                          <a:cs typeface="Tahoma" panose="020B0604030504040204" pitchFamily="34" charset="0"/>
                        </a:rPr>
                        <a:t> Cover </a:t>
                      </a:r>
                      <a:r>
                        <a:rPr lang="it-IT" sz="1000" b="0" dirty="0" err="1">
                          <a:solidFill>
                            <a:schemeClr val="tx1"/>
                          </a:solidFill>
                          <a:latin typeface="Tahoma" panose="020B0604030504040204" pitchFamily="34" charset="0"/>
                          <a:ea typeface="Tahoma" panose="020B0604030504040204" pitchFamily="34" charset="0"/>
                          <a:cs typeface="Tahoma" panose="020B0604030504040204" pitchFamily="34" charset="0"/>
                        </a:rPr>
                        <a:t>crops</a:t>
                      </a:r>
                      <a:endParaRPr lang="it-IT" sz="1000" b="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2824123246"/>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SRA08</a:t>
                      </a:r>
                      <a:r>
                        <a:rPr lang="it-IT" sz="10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 G</a:t>
                      </a:r>
                      <a:r>
                        <a:rPr lang="it-IT" sz="1000" b="0" dirty="0">
                          <a:solidFill>
                            <a:schemeClr val="tx1"/>
                          </a:solidFill>
                          <a:latin typeface="Tahoma" panose="020B0604030504040204" pitchFamily="34" charset="0"/>
                          <a:ea typeface="Tahoma" panose="020B0604030504040204" pitchFamily="34" charset="0"/>
                          <a:cs typeface="Tahoma" panose="020B0604030504040204" pitchFamily="34" charset="0"/>
                        </a:rPr>
                        <a:t>estione prati e pascoli permanenti</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3304191782"/>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SRA10</a:t>
                      </a:r>
                      <a:r>
                        <a:rPr lang="it-IT" sz="10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 Gestione attiva infrastrutture ecologiche</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2722274553"/>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SRA14</a:t>
                      </a:r>
                      <a:r>
                        <a:rPr lang="it-IT" sz="10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 Allevatori custodi </a:t>
                      </a:r>
                      <a:r>
                        <a:rPr lang="it-IT" sz="1000" b="0" dirty="0" err="1">
                          <a:solidFill>
                            <a:schemeClr val="tx1"/>
                          </a:solidFill>
                          <a:effectLst/>
                          <a:latin typeface="Tahoma" panose="020B0604030504040204" pitchFamily="34" charset="0"/>
                          <a:ea typeface="Tahoma" panose="020B0604030504040204" pitchFamily="34" charset="0"/>
                          <a:cs typeface="Tahoma" panose="020B0604030504040204" pitchFamily="34" charset="0"/>
                        </a:rPr>
                        <a:t>agrobiodiversità</a:t>
                      </a:r>
                      <a:endParaRPr lang="it-IT" sz="1000" b="0" dirty="0">
                        <a:solidFill>
                          <a:schemeClr val="tx1"/>
                        </a:solidFill>
                        <a:effectLst/>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396466908"/>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SRA19</a:t>
                      </a:r>
                      <a:r>
                        <a:rPr lang="it-IT" sz="10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 Riduzione impiego fitofarmaci</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1187268550"/>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SRA20</a:t>
                      </a:r>
                      <a:r>
                        <a:rPr lang="it-IT" sz="10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 Impegni specifici uso sostenibile dei nutrienti</a:t>
                      </a:r>
                      <a:endParaRPr lang="it-IT" sz="1000" b="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X</a:t>
                      </a:r>
                    </a:p>
                  </a:txBody>
                  <a:tcPr marL="36000" marR="36000" marT="36000" marB="36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4177227203"/>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SRA22</a:t>
                      </a:r>
                      <a:r>
                        <a:rPr lang="it-IT" sz="10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 I</a:t>
                      </a:r>
                      <a:r>
                        <a:rPr lang="it-IT" sz="1000" b="0" dirty="0">
                          <a:solidFill>
                            <a:schemeClr val="tx1"/>
                          </a:solidFill>
                          <a:latin typeface="Tahoma" panose="020B0604030504040204" pitchFamily="34" charset="0"/>
                          <a:ea typeface="Tahoma" panose="020B0604030504040204" pitchFamily="34" charset="0"/>
                          <a:cs typeface="Tahoma" panose="020B0604030504040204" pitchFamily="34" charset="0"/>
                        </a:rPr>
                        <a:t>mpegni specifici risaie</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36000" marB="36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2090270168"/>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dirty="0">
                          <a:solidFill>
                            <a:schemeClr val="tx1"/>
                          </a:solidFill>
                          <a:effectLst/>
                          <a:latin typeface="Tahoma" panose="020B0604030504040204" pitchFamily="34" charset="0"/>
                          <a:ea typeface="Tahoma" panose="020B0604030504040204" pitchFamily="34" charset="0"/>
                          <a:cs typeface="Tahoma" panose="020B0604030504040204" pitchFamily="34" charset="0"/>
                        </a:rPr>
                        <a:t>SRA29</a:t>
                      </a:r>
                      <a:r>
                        <a:rPr lang="it-IT" sz="1000" b="0" dirty="0">
                          <a:solidFill>
                            <a:schemeClr val="tx1"/>
                          </a:solidFill>
                          <a:effectLst/>
                          <a:latin typeface="Tahoma" panose="020B0604030504040204" pitchFamily="34" charset="0"/>
                          <a:ea typeface="Tahoma" panose="020B0604030504040204" pitchFamily="34" charset="0"/>
                          <a:cs typeface="Tahoma" panose="020B0604030504040204" pitchFamily="34" charset="0"/>
                        </a:rPr>
                        <a:t> P</a:t>
                      </a:r>
                      <a:r>
                        <a:rPr lang="it-IT" sz="1000" b="0" dirty="0">
                          <a:solidFill>
                            <a:schemeClr val="tx1"/>
                          </a:solidFill>
                          <a:latin typeface="Tahoma" panose="020B0604030504040204" pitchFamily="34" charset="0"/>
                          <a:ea typeface="Tahoma" panose="020B0604030504040204" pitchFamily="34" charset="0"/>
                          <a:cs typeface="Tahoma" panose="020B0604030504040204" pitchFamily="34" charset="0"/>
                        </a:rPr>
                        <a:t>roduzione biologica</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X</a:t>
                      </a:r>
                      <a:endParaRPr lang="it-IT" sz="1000" b="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a:t>
                      </a:r>
                      <a:endParaRPr lang="it-IT" sz="1000" b="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marL="36000" marR="36000" marT="36000" marB="36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2345020405"/>
                  </a:ext>
                </a:extLst>
              </a:tr>
            </a:tbl>
          </a:graphicData>
        </a:graphic>
      </p:graphicFrame>
      <p:sp>
        <p:nvSpPr>
          <p:cNvPr id="2" name="CasellaDiTesto 1">
            <a:extLst>
              <a:ext uri="{FF2B5EF4-FFF2-40B4-BE49-F238E27FC236}">
                <a16:creationId xmlns:a16="http://schemas.microsoft.com/office/drawing/2014/main" id="{54FAEAFF-9B56-785F-42CD-B5B464205E80}"/>
              </a:ext>
            </a:extLst>
          </p:cNvPr>
          <p:cNvSpPr txBox="1"/>
          <p:nvPr/>
        </p:nvSpPr>
        <p:spPr>
          <a:xfrm>
            <a:off x="432000" y="4386639"/>
            <a:ext cx="8280000" cy="261610"/>
          </a:xfrm>
          <a:prstGeom prst="rect">
            <a:avLst/>
          </a:prstGeom>
          <a:noFill/>
        </p:spPr>
        <p:txBody>
          <a:bodyPr wrap="square" rtlCol="0">
            <a:spAutoFit/>
          </a:bodyPr>
          <a:lstStyle/>
          <a:p>
            <a:pPr algn="just"/>
            <a:r>
              <a:rPr lang="it-IT" sz="1100" i="1" dirty="0">
                <a:latin typeface="Tahoma" panose="020B0604030504040204" pitchFamily="34" charset="0"/>
                <a:ea typeface="Tahoma" panose="020B0604030504040204" pitchFamily="34" charset="0"/>
                <a:cs typeface="Tahoma" panose="020B0604030504040204" pitchFamily="34" charset="0"/>
              </a:rPr>
              <a:t>NB: per gli interventi SRA28 e SRB01 non sono previsti Principi di Selezione</a:t>
            </a:r>
          </a:p>
        </p:txBody>
      </p:sp>
    </p:spTree>
    <p:extLst>
      <p:ext uri="{BB962C8B-B14F-4D97-AF65-F5344CB8AC3E}">
        <p14:creationId xmlns:p14="http://schemas.microsoft.com/office/powerpoint/2010/main" val="23793655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object 28"/>
          <p:cNvSpPr txBox="1">
            <a:spLocks noGrp="1"/>
          </p:cNvSpPr>
          <p:nvPr>
            <p:ph type="title"/>
          </p:nvPr>
        </p:nvSpPr>
        <p:spPr>
          <a:xfrm>
            <a:off x="0" y="147600"/>
            <a:ext cx="9144000" cy="382156"/>
          </a:xfrm>
          <a:prstGeom prst="rect">
            <a:avLst/>
          </a:prstGeom>
        </p:spPr>
        <p:txBody>
          <a:bodyPr vert="horz" wrap="square" lIns="0" tIns="0" rIns="0" bIns="0" rtlCol="0" anchor="t">
            <a:spAutoFit/>
          </a:bodyPr>
          <a:lstStyle/>
          <a:p>
            <a:pPr algn="ctr"/>
            <a:r>
              <a:rPr lang="it-IT" sz="2400" dirty="0">
                <a:solidFill>
                  <a:srgbClr val="C00000"/>
                </a:solidFill>
                <a:latin typeface="Tahoma"/>
                <a:ea typeface="Tahoma"/>
                <a:cs typeface="Tahoma"/>
              </a:rPr>
              <a:t>Principi di selezione - Ambientali</a:t>
            </a:r>
            <a:endParaRPr lang="it-IT" sz="2400" dirty="0">
              <a:solidFill>
                <a:srgbClr val="C00000"/>
              </a:solidFill>
              <a:latin typeface="Tahoma" panose="020B0604030504040204" pitchFamily="34" charset="0"/>
              <a:ea typeface="Tahoma" panose="020B0604030504040204" pitchFamily="34" charset="0"/>
              <a:cs typeface="Tahoma" panose="020B0604030504040204" pitchFamily="34" charset="0"/>
            </a:endParaRPr>
          </a:p>
        </p:txBody>
      </p:sp>
      <p:sp>
        <p:nvSpPr>
          <p:cNvPr id="53" name="object 29">
            <a:extLst>
              <a:ext uri="{FF2B5EF4-FFF2-40B4-BE49-F238E27FC236}">
                <a16:creationId xmlns:a16="http://schemas.microsoft.com/office/drawing/2014/main" id="{7459874F-8776-489C-9E76-74D53F381E0C}"/>
              </a:ext>
            </a:extLst>
          </p:cNvPr>
          <p:cNvSpPr/>
          <p:nvPr/>
        </p:nvSpPr>
        <p:spPr>
          <a:xfrm>
            <a:off x="435863" y="4781550"/>
            <a:ext cx="8280400" cy="0"/>
          </a:xfrm>
          <a:custGeom>
            <a:avLst/>
            <a:gdLst/>
            <a:ahLst/>
            <a:cxnLst/>
            <a:rect l="l" t="t" r="r" b="b"/>
            <a:pathLst>
              <a:path w="8280400">
                <a:moveTo>
                  <a:pt x="0" y="0"/>
                </a:moveTo>
                <a:lnTo>
                  <a:pt x="8280018" y="0"/>
                </a:lnTo>
              </a:path>
            </a:pathLst>
          </a:custGeom>
          <a:ln w="6096">
            <a:solidFill>
              <a:srgbClr val="A6A6A6"/>
            </a:solidFill>
            <a:prstDash val="sysDot"/>
          </a:ln>
        </p:spPr>
        <p:txBody>
          <a:bodyPr wrap="square" lIns="0" tIns="0" rIns="0" bIns="0" rtlCol="0"/>
          <a:lstStyle/>
          <a:p>
            <a:endParaRPr/>
          </a:p>
        </p:txBody>
      </p:sp>
      <p:graphicFrame>
        <p:nvGraphicFramePr>
          <p:cNvPr id="6" name="Tabella 6">
            <a:extLst>
              <a:ext uri="{FF2B5EF4-FFF2-40B4-BE49-F238E27FC236}">
                <a16:creationId xmlns:a16="http://schemas.microsoft.com/office/drawing/2014/main" id="{F435C695-35C1-9445-B8C9-D0FA41C53638}"/>
              </a:ext>
            </a:extLst>
          </p:cNvPr>
          <p:cNvGraphicFramePr>
            <a:graphicFrameLocks noGrp="1"/>
          </p:cNvGraphicFramePr>
          <p:nvPr>
            <p:extLst>
              <p:ext uri="{D42A27DB-BD31-4B8C-83A1-F6EECF244321}">
                <p14:modId xmlns:p14="http://schemas.microsoft.com/office/powerpoint/2010/main" val="2582179729"/>
              </p:ext>
            </p:extLst>
          </p:nvPr>
        </p:nvGraphicFramePr>
        <p:xfrm>
          <a:off x="432000" y="756000"/>
          <a:ext cx="8280000" cy="3272400"/>
        </p:xfrm>
        <a:graphic>
          <a:graphicData uri="http://schemas.openxmlformats.org/drawingml/2006/table">
            <a:tbl>
              <a:tblPr firstRow="1" bandRow="1">
                <a:tableStyleId>{85BE263C-DBD7-4A20-BB59-AAB30ACAA65A}</a:tableStyleId>
              </a:tblPr>
              <a:tblGrid>
                <a:gridCol w="3318733">
                  <a:extLst>
                    <a:ext uri="{9D8B030D-6E8A-4147-A177-3AD203B41FA5}">
                      <a16:colId xmlns:a16="http://schemas.microsoft.com/office/drawing/2014/main" val="376484155"/>
                    </a:ext>
                  </a:extLst>
                </a:gridCol>
                <a:gridCol w="2531534">
                  <a:extLst>
                    <a:ext uri="{9D8B030D-6E8A-4147-A177-3AD203B41FA5}">
                      <a16:colId xmlns:a16="http://schemas.microsoft.com/office/drawing/2014/main" val="4198606992"/>
                    </a:ext>
                  </a:extLst>
                </a:gridCol>
                <a:gridCol w="2429733">
                  <a:extLst>
                    <a:ext uri="{9D8B030D-6E8A-4147-A177-3AD203B41FA5}">
                      <a16:colId xmlns:a16="http://schemas.microsoft.com/office/drawing/2014/main" val="4063591059"/>
                    </a:ext>
                  </a:extLst>
                </a:gridCol>
              </a:tblGrid>
              <a:tr h="0">
                <a:tc>
                  <a:txBody>
                    <a:bodyPr/>
                    <a:lstStyle/>
                    <a:p>
                      <a:pPr algn="ctr">
                        <a:spcAft>
                          <a:spcPts val="0"/>
                        </a:spcAft>
                      </a:pPr>
                      <a:r>
                        <a:rPr lang="it-IT" sz="1000" u="none" dirty="0">
                          <a:latin typeface="Tahoma" panose="020B0604030504040204" pitchFamily="34" charset="0"/>
                          <a:ea typeface="Tahoma" panose="020B0604030504040204" pitchFamily="34" charset="0"/>
                          <a:cs typeface="Tahoma" panose="020B0604030504040204" pitchFamily="34" charset="0"/>
                        </a:rPr>
                        <a:t>Interventi</a:t>
                      </a:r>
                    </a:p>
                  </a:txBody>
                  <a:tcPr marL="36000" marR="36000" marT="36000" marB="3600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u="none" dirty="0">
                          <a:latin typeface="Tahoma" panose="020B0604030504040204" pitchFamily="34" charset="0"/>
                          <a:ea typeface="Tahoma" panose="020B0604030504040204" pitchFamily="34" charset="0"/>
                          <a:cs typeface="Tahoma" panose="020B0604030504040204" pitchFamily="34" charset="0"/>
                        </a:rPr>
                        <a:t>Aree caratterizzate da particolari pregi ambientali</a:t>
                      </a:r>
                    </a:p>
                  </a:txBody>
                  <a:tcPr marL="36000" marR="3600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u="none" dirty="0">
                          <a:latin typeface="Tahoma" panose="020B0604030504040204" pitchFamily="34" charset="0"/>
                          <a:ea typeface="Tahoma" panose="020B0604030504040204" pitchFamily="34" charset="0"/>
                          <a:cs typeface="Tahoma" panose="020B0604030504040204" pitchFamily="34" charset="0"/>
                        </a:rPr>
                        <a:t>Aree caratterizzate da criticità ambientali</a:t>
                      </a:r>
                    </a:p>
                  </a:txBody>
                  <a:tcPr marL="36000" marR="36000" marT="36000" marB="3600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2303151774"/>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SRA01</a:t>
                      </a:r>
                      <a:r>
                        <a:rPr lang="it-IT" sz="1000" b="0"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 Produzione integrata</a:t>
                      </a:r>
                    </a:p>
                  </a:txBody>
                  <a:tcPr marL="36000" marR="3600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Natura 2000</a:t>
                      </a:r>
                    </a:p>
                    <a:p>
                      <a:pPr algn="ctr">
                        <a:spcAft>
                          <a:spcPts val="0"/>
                        </a:spcAft>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Aree protette</a:t>
                      </a:r>
                    </a:p>
                  </a:txBody>
                  <a:tcPr marL="36000" marR="36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0" dirty="0">
                          <a:solidFill>
                            <a:schemeClr val="tx1"/>
                          </a:solidFill>
                          <a:latin typeface="Tahoma" panose="020B0604030504040204" pitchFamily="34" charset="0"/>
                          <a:ea typeface="Tahoma" panose="020B0604030504040204" pitchFamily="34" charset="0"/>
                          <a:cs typeface="Tahoma" panose="020B0604030504040204" pitchFamily="34" charset="0"/>
                        </a:rPr>
                        <a:t>ZVN</a:t>
                      </a:r>
                      <a:endPar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marL="36000" marR="3600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1293996963"/>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SRA03 </a:t>
                      </a: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Tecniche lavorazione ridotta dei suoli</a:t>
                      </a:r>
                    </a:p>
                  </a:txBody>
                  <a:tcPr marL="36000" marR="3600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0" dirty="0">
                          <a:solidFill>
                            <a:schemeClr val="tx1"/>
                          </a:solidFill>
                          <a:latin typeface="Tahoma" panose="020B0604030504040204" pitchFamily="34" charset="0"/>
                          <a:ea typeface="Tahoma" panose="020B0604030504040204" pitchFamily="34" charset="0"/>
                          <a:cs typeface="Tahoma" panose="020B0604030504040204" pitchFamily="34" charset="0"/>
                        </a:rPr>
                        <a:t>ZVN</a:t>
                      </a:r>
                    </a:p>
                  </a:txBody>
                  <a:tcPr marL="36000" marR="3600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642030726"/>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latin typeface="Tahoma" panose="020B0604030504040204" pitchFamily="34" charset="0"/>
                          <a:ea typeface="Tahoma" panose="020B0604030504040204" pitchFamily="34" charset="0"/>
                          <a:cs typeface="Tahoma" panose="020B0604030504040204" pitchFamily="34" charset="0"/>
                        </a:rPr>
                        <a:t>SRA06</a:t>
                      </a: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 Cover </a:t>
                      </a:r>
                      <a:r>
                        <a:rPr lang="it-IT" sz="1000" b="0" noProof="0" dirty="0" err="1">
                          <a:solidFill>
                            <a:schemeClr val="tx1"/>
                          </a:solidFill>
                          <a:latin typeface="Tahoma" panose="020B0604030504040204" pitchFamily="34" charset="0"/>
                          <a:ea typeface="Tahoma" panose="020B0604030504040204" pitchFamily="34" charset="0"/>
                          <a:cs typeface="Tahoma" panose="020B0604030504040204" pitchFamily="34" charset="0"/>
                        </a:rPr>
                        <a:t>crops</a:t>
                      </a:r>
                      <a:endPar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marL="36000" marR="36000" marT="0" marB="0" anchor="ctr">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Natura 2000 </a:t>
                      </a:r>
                    </a:p>
                    <a:p>
                      <a:pPr marL="0" marR="0" lvl="0" indent="0" algn="ctr"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Aree protette</a:t>
                      </a:r>
                    </a:p>
                  </a:txBody>
                  <a:tcPr marL="36000" marR="36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2824123246"/>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a:solidFill>
                            <a:schemeClr val="tx1"/>
                          </a:solidFill>
                          <a:effectLst/>
                          <a:latin typeface="Tahoma" panose="020B0604030504040204" pitchFamily="34" charset="0"/>
                          <a:ea typeface="Tahoma" panose="020B0604030504040204" pitchFamily="34" charset="0"/>
                          <a:cs typeface="Tahoma" panose="020B0604030504040204" pitchFamily="34" charset="0"/>
                        </a:rPr>
                        <a:t>SRA08</a:t>
                      </a:r>
                      <a:r>
                        <a:rPr lang="it-IT" sz="1000" b="0" noProof="0">
                          <a:solidFill>
                            <a:schemeClr val="tx1"/>
                          </a:solidFill>
                          <a:effectLst/>
                          <a:latin typeface="Tahoma" panose="020B0604030504040204" pitchFamily="34" charset="0"/>
                          <a:ea typeface="Tahoma" panose="020B0604030504040204" pitchFamily="34" charset="0"/>
                          <a:cs typeface="Tahoma" panose="020B0604030504040204" pitchFamily="34" charset="0"/>
                        </a:rPr>
                        <a:t> G</a:t>
                      </a:r>
                      <a:r>
                        <a:rPr lang="it-IT" sz="1000" b="0" noProof="0">
                          <a:solidFill>
                            <a:schemeClr val="tx1"/>
                          </a:solidFill>
                          <a:latin typeface="Tahoma" panose="020B0604030504040204" pitchFamily="34" charset="0"/>
                          <a:ea typeface="Tahoma" panose="020B0604030504040204" pitchFamily="34" charset="0"/>
                          <a:cs typeface="Tahoma" panose="020B0604030504040204" pitchFamily="34" charset="0"/>
                        </a:rPr>
                        <a:t>estione prati e pascoli permanenti</a:t>
                      </a:r>
                    </a:p>
                  </a:txBody>
                  <a:tcPr marL="36000" marR="3600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RER</a:t>
                      </a:r>
                    </a:p>
                  </a:txBody>
                  <a:tcPr marL="36000" marR="36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3304191782"/>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SRA10</a:t>
                      </a:r>
                      <a:r>
                        <a:rPr lang="it-IT" sz="1000" b="0" noProof="0" dirty="0">
                          <a:solidFill>
                            <a:schemeClr val="tx1"/>
                          </a:solidFill>
                          <a:effectLst/>
                          <a:latin typeface="Tahoma" panose="020B0604030504040204" pitchFamily="34" charset="0"/>
                          <a:ea typeface="Tahoma" panose="020B0604030504040204" pitchFamily="34" charset="0"/>
                          <a:cs typeface="Tahoma" panose="020B0604030504040204" pitchFamily="34" charset="0"/>
                        </a:rPr>
                        <a:t> Gestione attiva infrastrutture ecologiche</a:t>
                      </a:r>
                    </a:p>
                  </a:txBody>
                  <a:tcPr marL="36000" marR="3600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RER</a:t>
                      </a:r>
                    </a:p>
                    <a:p>
                      <a:pPr algn="ctr">
                        <a:spcAft>
                          <a:spcPts val="0"/>
                        </a:spcAft>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Natura 2000</a:t>
                      </a:r>
                    </a:p>
                    <a:p>
                      <a:pPr algn="ctr">
                        <a:spcAft>
                          <a:spcPts val="0"/>
                        </a:spcAft>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 Aree Protette</a:t>
                      </a:r>
                    </a:p>
                  </a:txBody>
                  <a:tcPr marL="36000" marR="36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0" dirty="0">
                          <a:solidFill>
                            <a:schemeClr val="tx1"/>
                          </a:solidFill>
                          <a:latin typeface="Tahoma" panose="020B0604030504040204" pitchFamily="34" charset="0"/>
                          <a:ea typeface="Tahoma" panose="020B0604030504040204" pitchFamily="34" charset="0"/>
                          <a:cs typeface="Tahoma" panose="020B0604030504040204" pitchFamily="34" charset="0"/>
                        </a:rPr>
                        <a:t>ZVN (*)</a:t>
                      </a:r>
                      <a:endPar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marL="36000" marR="3600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2722274553"/>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a:solidFill>
                            <a:schemeClr val="tx1"/>
                          </a:solidFill>
                          <a:effectLst/>
                          <a:latin typeface="Tahoma" panose="020B0604030504040204" pitchFamily="34" charset="0"/>
                          <a:ea typeface="Tahoma" panose="020B0604030504040204" pitchFamily="34" charset="0"/>
                          <a:cs typeface="Tahoma" panose="020B0604030504040204" pitchFamily="34" charset="0"/>
                        </a:rPr>
                        <a:t>SRA14</a:t>
                      </a:r>
                      <a:r>
                        <a:rPr lang="it-IT" sz="1000" b="0" noProof="0">
                          <a:solidFill>
                            <a:schemeClr val="tx1"/>
                          </a:solidFill>
                          <a:effectLst/>
                          <a:latin typeface="Tahoma" panose="020B0604030504040204" pitchFamily="34" charset="0"/>
                          <a:ea typeface="Tahoma" panose="020B0604030504040204" pitchFamily="34" charset="0"/>
                          <a:cs typeface="Tahoma" panose="020B0604030504040204" pitchFamily="34" charset="0"/>
                        </a:rPr>
                        <a:t> Allevatori custodi agrobiodiversità</a:t>
                      </a:r>
                    </a:p>
                  </a:txBody>
                  <a:tcPr marL="36000" marR="3600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396466908"/>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a:solidFill>
                            <a:schemeClr val="tx1"/>
                          </a:solidFill>
                          <a:effectLst/>
                          <a:latin typeface="Tahoma" panose="020B0604030504040204" pitchFamily="34" charset="0"/>
                          <a:ea typeface="Tahoma" panose="020B0604030504040204" pitchFamily="34" charset="0"/>
                          <a:cs typeface="Tahoma" panose="020B0604030504040204" pitchFamily="34" charset="0"/>
                        </a:rPr>
                        <a:t>SRA19</a:t>
                      </a:r>
                      <a:r>
                        <a:rPr lang="it-IT" sz="1000" b="0" noProof="0">
                          <a:solidFill>
                            <a:schemeClr val="tx1"/>
                          </a:solidFill>
                          <a:effectLst/>
                          <a:latin typeface="Tahoma" panose="020B0604030504040204" pitchFamily="34" charset="0"/>
                          <a:ea typeface="Tahoma" panose="020B0604030504040204" pitchFamily="34" charset="0"/>
                          <a:cs typeface="Tahoma" panose="020B0604030504040204" pitchFamily="34" charset="0"/>
                        </a:rPr>
                        <a:t> Riduzione impiego fitofarmaci</a:t>
                      </a:r>
                    </a:p>
                  </a:txBody>
                  <a:tcPr marL="36000" marR="36000" marT="0" marB="0" anchor="ctr">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Natura 2000 </a:t>
                      </a:r>
                    </a:p>
                    <a:p>
                      <a:pPr algn="ctr">
                        <a:spcAft>
                          <a:spcPts val="0"/>
                        </a:spcAft>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 Aree Protette</a:t>
                      </a:r>
                    </a:p>
                  </a:txBody>
                  <a:tcPr marL="36000" marR="36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1187268550"/>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a:solidFill>
                            <a:schemeClr val="tx1"/>
                          </a:solidFill>
                          <a:effectLst/>
                          <a:latin typeface="Tahoma" panose="020B0604030504040204" pitchFamily="34" charset="0"/>
                          <a:ea typeface="Tahoma" panose="020B0604030504040204" pitchFamily="34" charset="0"/>
                          <a:cs typeface="Tahoma" panose="020B0604030504040204" pitchFamily="34" charset="0"/>
                        </a:rPr>
                        <a:t>SRA20</a:t>
                      </a:r>
                      <a:r>
                        <a:rPr lang="it-IT" sz="1000" b="0" noProof="0">
                          <a:solidFill>
                            <a:schemeClr val="tx1"/>
                          </a:solidFill>
                          <a:effectLst/>
                          <a:latin typeface="Tahoma" panose="020B0604030504040204" pitchFamily="34" charset="0"/>
                          <a:ea typeface="Tahoma" panose="020B0604030504040204" pitchFamily="34" charset="0"/>
                          <a:cs typeface="Tahoma" panose="020B0604030504040204" pitchFamily="34" charset="0"/>
                        </a:rPr>
                        <a:t> Impegni specifici uso sostenibile dei nutrienti</a:t>
                      </a:r>
                      <a:endParaRPr lang="it-IT" sz="1000" b="0" noProof="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marL="36000" marR="36000" marT="0" marB="0" anchor="ctr">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Natura 2000 </a:t>
                      </a:r>
                    </a:p>
                    <a:p>
                      <a:pPr marL="0" marR="0" lvl="0" indent="0" algn="ctr"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Aree Protette</a:t>
                      </a:r>
                    </a:p>
                  </a:txBody>
                  <a:tcPr marL="36000" marR="36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it-IT" sz="1000" b="0" dirty="0">
                          <a:solidFill>
                            <a:schemeClr val="tx1"/>
                          </a:solidFill>
                          <a:latin typeface="Tahoma" panose="020B0604030504040204" pitchFamily="34" charset="0"/>
                          <a:ea typeface="Tahoma" panose="020B0604030504040204" pitchFamily="34" charset="0"/>
                          <a:cs typeface="Tahoma" panose="020B0604030504040204" pitchFamily="34" charset="0"/>
                        </a:rPr>
                        <a:t>ZVN</a:t>
                      </a:r>
                    </a:p>
                    <a:p>
                      <a:pPr algn="just">
                        <a:spcAft>
                          <a:spcPts val="0"/>
                        </a:spcAft>
                      </a:pPr>
                      <a:r>
                        <a:rPr lang="it-IT" sz="1000" b="0" dirty="0">
                          <a:solidFill>
                            <a:schemeClr val="tx1"/>
                          </a:solidFill>
                          <a:latin typeface="Tahoma" panose="020B0604030504040204" pitchFamily="34" charset="0"/>
                          <a:ea typeface="Tahoma" panose="020B0604030504040204" pitchFamily="34" charset="0"/>
                          <a:cs typeface="Tahoma" panose="020B0604030504040204" pitchFamily="34" charset="0"/>
                        </a:rPr>
                        <a:t>Zone prioritarie individuate nei </a:t>
                      </a:r>
                      <a:r>
                        <a:rPr lang="it-IT" sz="1000" b="0" dirty="0" err="1">
                          <a:solidFill>
                            <a:schemeClr val="tx1"/>
                          </a:solidFill>
                          <a:latin typeface="Tahoma" panose="020B0604030504040204" pitchFamily="34" charset="0"/>
                          <a:ea typeface="Tahoma" panose="020B0604030504040204" pitchFamily="34" charset="0"/>
                          <a:cs typeface="Tahoma" panose="020B0604030504040204" pitchFamily="34" charset="0"/>
                        </a:rPr>
                        <a:t>PdG</a:t>
                      </a:r>
                      <a:r>
                        <a:rPr lang="it-IT" sz="1000" b="0" dirty="0">
                          <a:solidFill>
                            <a:schemeClr val="tx1"/>
                          </a:solidFill>
                          <a:latin typeface="Tahoma" panose="020B0604030504040204" pitchFamily="34" charset="0"/>
                          <a:ea typeface="Tahoma" panose="020B0604030504040204" pitchFamily="34" charset="0"/>
                          <a:cs typeface="Tahoma" panose="020B0604030504040204" pitchFamily="34" charset="0"/>
                        </a:rPr>
                        <a:t> di distretto idrografico e/o nel PTUA o nelle sue disposizioni attuative</a:t>
                      </a:r>
                      <a:endPar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endParaRPr>
                    </a:p>
                  </a:txBody>
                  <a:tcPr marL="36000" marR="3600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4177227203"/>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a:solidFill>
                            <a:schemeClr val="tx1"/>
                          </a:solidFill>
                          <a:effectLst/>
                          <a:latin typeface="Tahoma" panose="020B0604030504040204" pitchFamily="34" charset="0"/>
                          <a:ea typeface="Tahoma" panose="020B0604030504040204" pitchFamily="34" charset="0"/>
                          <a:cs typeface="Tahoma" panose="020B0604030504040204" pitchFamily="34" charset="0"/>
                        </a:rPr>
                        <a:t>SRA22</a:t>
                      </a:r>
                      <a:r>
                        <a:rPr lang="it-IT" sz="1000" b="0" noProof="0">
                          <a:solidFill>
                            <a:schemeClr val="tx1"/>
                          </a:solidFill>
                          <a:effectLst/>
                          <a:latin typeface="Tahoma" panose="020B0604030504040204" pitchFamily="34" charset="0"/>
                          <a:ea typeface="Tahoma" panose="020B0604030504040204" pitchFamily="34" charset="0"/>
                          <a:cs typeface="Tahoma" panose="020B0604030504040204" pitchFamily="34" charset="0"/>
                        </a:rPr>
                        <a:t> I</a:t>
                      </a:r>
                      <a:r>
                        <a:rPr lang="it-IT" sz="1000" b="0" noProof="0">
                          <a:solidFill>
                            <a:schemeClr val="tx1"/>
                          </a:solidFill>
                          <a:latin typeface="Tahoma" panose="020B0604030504040204" pitchFamily="34" charset="0"/>
                          <a:ea typeface="Tahoma" panose="020B0604030504040204" pitchFamily="34" charset="0"/>
                          <a:cs typeface="Tahoma" panose="020B0604030504040204" pitchFamily="34" charset="0"/>
                        </a:rPr>
                        <a:t>mpegni specifici risaie</a:t>
                      </a:r>
                    </a:p>
                  </a:txBody>
                  <a:tcPr marL="36000" marR="36000" marT="0" marB="0" anchor="ctr">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Natura 2000</a:t>
                      </a:r>
                    </a:p>
                  </a:txBody>
                  <a:tcPr marL="36000" marR="36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spcAft>
                          <a:spcPts val="0"/>
                        </a:spcAft>
                      </a:pPr>
                      <a:r>
                        <a:rPr lang="en-US" sz="1000" b="0" dirty="0">
                          <a:solidFill>
                            <a:schemeClr val="tx1"/>
                          </a:solidFill>
                          <a:latin typeface="Tahoma" panose="020B0604030504040204" pitchFamily="34" charset="0"/>
                          <a:ea typeface="Tahoma" panose="020B0604030504040204" pitchFamily="34" charset="0"/>
                          <a:cs typeface="Tahoma" panose="020B0604030504040204" pitchFamily="34" charset="0"/>
                        </a:rPr>
                        <a:t>-</a:t>
                      </a:r>
                    </a:p>
                  </a:txBody>
                  <a:tcPr marL="36000" marR="3600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2090270168"/>
                  </a:ext>
                </a:extLst>
              </a:tr>
              <a:tr h="0">
                <a:tc>
                  <a: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lang="it-IT" sz="1000" b="1" noProof="0">
                          <a:solidFill>
                            <a:schemeClr val="tx1"/>
                          </a:solidFill>
                          <a:effectLst/>
                          <a:latin typeface="Tahoma" panose="020B0604030504040204" pitchFamily="34" charset="0"/>
                          <a:ea typeface="Tahoma" panose="020B0604030504040204" pitchFamily="34" charset="0"/>
                          <a:cs typeface="Tahoma" panose="020B0604030504040204" pitchFamily="34" charset="0"/>
                        </a:rPr>
                        <a:t>SRA29</a:t>
                      </a:r>
                      <a:r>
                        <a:rPr lang="it-IT" sz="1000" b="0" noProof="0">
                          <a:solidFill>
                            <a:schemeClr val="tx1"/>
                          </a:solidFill>
                          <a:effectLst/>
                          <a:latin typeface="Tahoma" panose="020B0604030504040204" pitchFamily="34" charset="0"/>
                          <a:ea typeface="Tahoma" panose="020B0604030504040204" pitchFamily="34" charset="0"/>
                          <a:cs typeface="Tahoma" panose="020B0604030504040204" pitchFamily="34" charset="0"/>
                        </a:rPr>
                        <a:t> P</a:t>
                      </a:r>
                      <a:r>
                        <a:rPr lang="it-IT" sz="1000" b="0" noProof="0">
                          <a:solidFill>
                            <a:schemeClr val="tx1"/>
                          </a:solidFill>
                          <a:latin typeface="Tahoma" panose="020B0604030504040204" pitchFamily="34" charset="0"/>
                          <a:ea typeface="Tahoma" panose="020B0604030504040204" pitchFamily="34" charset="0"/>
                          <a:cs typeface="Tahoma" panose="020B0604030504040204" pitchFamily="34" charset="0"/>
                        </a:rPr>
                        <a:t>roduzione biologica</a:t>
                      </a:r>
                    </a:p>
                  </a:txBody>
                  <a:tcPr marL="36000" marR="36000" marT="0" marB="0" anchor="ctr">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Natura 2000 </a:t>
                      </a:r>
                    </a:p>
                    <a:p>
                      <a:pPr marL="0" marR="0" lvl="0" indent="0" algn="ctr" defTabSz="914400" eaLnBrk="1" fontAlgn="auto" latinLnBrk="0" hangingPunct="1">
                        <a:lnSpc>
                          <a:spcPct val="100000"/>
                        </a:lnSpc>
                        <a:spcBef>
                          <a:spcPts val="0"/>
                        </a:spcBef>
                        <a:spcAft>
                          <a:spcPts val="0"/>
                        </a:spcAft>
                        <a:buClrTx/>
                        <a:buSzTx/>
                        <a:buFontTx/>
                        <a:buNone/>
                        <a:tabLst/>
                        <a:defRPr/>
                      </a:pPr>
                      <a:r>
                        <a:rPr lang="it-IT" sz="1000" b="0" noProof="0" dirty="0">
                          <a:solidFill>
                            <a:schemeClr val="tx1"/>
                          </a:solidFill>
                          <a:latin typeface="Tahoma" panose="020B0604030504040204" pitchFamily="34" charset="0"/>
                          <a:ea typeface="Tahoma" panose="020B0604030504040204" pitchFamily="34" charset="0"/>
                          <a:cs typeface="Tahoma" panose="020B0604030504040204" pitchFamily="34" charset="0"/>
                        </a:rPr>
                        <a:t> Aree Protette</a:t>
                      </a:r>
                    </a:p>
                  </a:txBody>
                  <a:tcPr marL="36000" marR="36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it-IT" sz="1000" b="0" dirty="0">
                          <a:solidFill>
                            <a:schemeClr val="tx1"/>
                          </a:solidFill>
                          <a:latin typeface="Tahoma" panose="020B0604030504040204" pitchFamily="34" charset="0"/>
                          <a:ea typeface="Tahoma" panose="020B0604030504040204" pitchFamily="34" charset="0"/>
                          <a:cs typeface="Tahoma" panose="020B0604030504040204" pitchFamily="34" charset="0"/>
                        </a:rPr>
                        <a:t>ZVN</a:t>
                      </a:r>
                    </a:p>
                  </a:txBody>
                  <a:tcPr marL="36000" marR="36000" marT="0" marB="0"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tcPr>
                </a:tc>
                <a:extLst>
                  <a:ext uri="{0D108BD9-81ED-4DB2-BD59-A6C34878D82A}">
                    <a16:rowId xmlns:a16="http://schemas.microsoft.com/office/drawing/2014/main" val="2345020405"/>
                  </a:ext>
                </a:extLst>
              </a:tr>
            </a:tbl>
          </a:graphicData>
        </a:graphic>
      </p:graphicFrame>
      <p:sp>
        <p:nvSpPr>
          <p:cNvPr id="3" name="CasellaDiTesto 2">
            <a:extLst>
              <a:ext uri="{FF2B5EF4-FFF2-40B4-BE49-F238E27FC236}">
                <a16:creationId xmlns:a16="http://schemas.microsoft.com/office/drawing/2014/main" id="{F4BCC957-F5D3-038B-1959-AF361765D324}"/>
              </a:ext>
            </a:extLst>
          </p:cNvPr>
          <p:cNvSpPr txBox="1"/>
          <p:nvPr/>
        </p:nvSpPr>
        <p:spPr>
          <a:xfrm>
            <a:off x="432000" y="4098984"/>
            <a:ext cx="5655733" cy="253916"/>
          </a:xfrm>
          <a:prstGeom prst="rect">
            <a:avLst/>
          </a:prstGeom>
          <a:noFill/>
        </p:spPr>
        <p:txBody>
          <a:bodyPr wrap="square">
            <a:spAutoFit/>
          </a:bodyPr>
          <a:lstStyle/>
          <a:p>
            <a:r>
              <a:rPr lang="it-IT" sz="1050" b="0" dirty="0">
                <a:solidFill>
                  <a:schemeClr val="tx1"/>
                </a:solidFill>
                <a:latin typeface="Tahoma" panose="020B0604030504040204" pitchFamily="34" charset="0"/>
                <a:ea typeface="Tahoma" panose="020B0604030504040204" pitchFamily="34" charset="0"/>
                <a:cs typeface="Tahoma" panose="020B0604030504040204" pitchFamily="34" charset="0"/>
              </a:rPr>
              <a:t>(*) Valido solo per Az. 10.1.1 «Fasce tampone boscate» di SRA 10</a:t>
            </a:r>
            <a:endParaRPr lang="it-IT" sz="1050" dirty="0"/>
          </a:p>
        </p:txBody>
      </p:sp>
      <p:sp>
        <p:nvSpPr>
          <p:cNvPr id="2" name="CasellaDiTesto 1">
            <a:extLst>
              <a:ext uri="{FF2B5EF4-FFF2-40B4-BE49-F238E27FC236}">
                <a16:creationId xmlns:a16="http://schemas.microsoft.com/office/drawing/2014/main" id="{3845BB9E-E6D5-05F3-6ECE-80B561473951}"/>
              </a:ext>
            </a:extLst>
          </p:cNvPr>
          <p:cNvSpPr txBox="1"/>
          <p:nvPr/>
        </p:nvSpPr>
        <p:spPr>
          <a:xfrm>
            <a:off x="432000" y="4352900"/>
            <a:ext cx="8280000" cy="261610"/>
          </a:xfrm>
          <a:prstGeom prst="rect">
            <a:avLst/>
          </a:prstGeom>
          <a:noFill/>
        </p:spPr>
        <p:txBody>
          <a:bodyPr wrap="square" rtlCol="0">
            <a:spAutoFit/>
          </a:bodyPr>
          <a:lstStyle/>
          <a:p>
            <a:pPr algn="just"/>
            <a:r>
              <a:rPr lang="it-IT" sz="1100" i="1" dirty="0">
                <a:latin typeface="Tahoma" panose="020B0604030504040204" pitchFamily="34" charset="0"/>
                <a:ea typeface="Tahoma" panose="020B0604030504040204" pitchFamily="34" charset="0"/>
                <a:cs typeface="Tahoma" panose="020B0604030504040204" pitchFamily="34" charset="0"/>
              </a:rPr>
              <a:t>NB: per gli interventi SRA28 e SRB01 non sono previsti Principi di Selezione</a:t>
            </a:r>
          </a:p>
        </p:txBody>
      </p:sp>
    </p:spTree>
    <p:extLst>
      <p:ext uri="{BB962C8B-B14F-4D97-AF65-F5344CB8AC3E}">
        <p14:creationId xmlns:p14="http://schemas.microsoft.com/office/powerpoint/2010/main" val="155267849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4573</TotalTime>
  <Words>9574</Words>
  <Application>Microsoft Office PowerPoint</Application>
  <PresentationFormat>Presentazione su schermo (16:9)</PresentationFormat>
  <Paragraphs>1297</Paragraphs>
  <Slides>59</Slides>
  <Notes>53</Notes>
  <HiddenSlides>0</HiddenSlides>
  <MMClips>0</MMClips>
  <ScaleCrop>false</ScaleCrop>
  <HeadingPairs>
    <vt:vector size="6" baseType="variant">
      <vt:variant>
        <vt:lpstr>Caratteri utilizzati</vt:lpstr>
      </vt:variant>
      <vt:variant>
        <vt:i4>9</vt:i4>
      </vt:variant>
      <vt:variant>
        <vt:lpstr>Tema</vt:lpstr>
      </vt:variant>
      <vt:variant>
        <vt:i4>1</vt:i4>
      </vt:variant>
      <vt:variant>
        <vt:lpstr>Titoli diapositive</vt:lpstr>
      </vt:variant>
      <vt:variant>
        <vt:i4>59</vt:i4>
      </vt:variant>
    </vt:vector>
  </HeadingPairs>
  <TitlesOfParts>
    <vt:vector size="69" baseType="lpstr">
      <vt:lpstr>Arial</vt:lpstr>
      <vt:lpstr>Arial MT</vt:lpstr>
      <vt:lpstr>Calibri</vt:lpstr>
      <vt:lpstr>Courier New</vt:lpstr>
      <vt:lpstr>EUAlbertina</vt:lpstr>
      <vt:lpstr>Helvetica</vt:lpstr>
      <vt:lpstr>Inherit</vt:lpstr>
      <vt:lpstr>Tahoma</vt:lpstr>
      <vt:lpstr>Wingdings</vt:lpstr>
      <vt:lpstr>Office Theme</vt:lpstr>
      <vt:lpstr>Interventi agroambientali 7 febbraio 2023</vt:lpstr>
      <vt:lpstr>PAC 2023-2027: interventi a superficie/capo </vt:lpstr>
      <vt:lpstr>OBIETTIVI SPECIFICI  (OS) art. 6, Reg. (UE) 2021/2115</vt:lpstr>
      <vt:lpstr>OBIETTIVI SPECIFICI  (OS) art. 6, Reg. (UE) 2021/2115</vt:lpstr>
      <vt:lpstr>I 12 interventi a superficie/capo attivati in Lombardia</vt:lpstr>
      <vt:lpstr>Macrotemi interventi a superficie</vt:lpstr>
      <vt:lpstr>Presentazione standard di PowerPoint</vt:lpstr>
      <vt:lpstr>Principi di selezione - Formazione</vt:lpstr>
      <vt:lpstr>Principi di selezione - Ambientali</vt:lpstr>
      <vt:lpstr>Principi di selezione - Altri</vt:lpstr>
      <vt:lpstr>Presentazione standard di PowerPoint</vt:lpstr>
      <vt:lpstr>Criteri di ammissibilità - Beneficiari e territori</vt:lpstr>
      <vt:lpstr>Presentazione standard di PowerPoint</vt:lpstr>
      <vt:lpstr>SRA 08 - Gestione prati e pascoli permanenti (1)</vt:lpstr>
      <vt:lpstr>SRA 08 - Gestione prati e pascoli permanenti (2)</vt:lpstr>
      <vt:lpstr>SRA 10 - Gestione attiva infrastrutture ecologiche (1)</vt:lpstr>
      <vt:lpstr>SRA 10 - Gestione attiva infrastrutture ecologiche (2)</vt:lpstr>
      <vt:lpstr>SRA 10 - Gestione attiva infrastrutture ecologiche (3)</vt:lpstr>
      <vt:lpstr>SRA 10 - Gestione attiva infrastrutture ecologiche (4)</vt:lpstr>
      <vt:lpstr>SRA 10 - Gestione attiva infrastrutture ecologiche (5)</vt:lpstr>
      <vt:lpstr>SRA 14 - Allevatori custodi dell'agrobiodiversità (1)</vt:lpstr>
      <vt:lpstr>SRA 14 - Allevatori custodi dell'agrobiodiversità (2)</vt:lpstr>
      <vt:lpstr>SRA 22 - Impegni specifici risaie (1)</vt:lpstr>
      <vt:lpstr>SRA 22 - Impegni specifici risaie (2)</vt:lpstr>
      <vt:lpstr>SRA 22 - Impegni specifici risaie (3)</vt:lpstr>
      <vt:lpstr>SRA 22 - Impegni specifici risaie (4)</vt:lpstr>
      <vt:lpstr>SRA 28 – Mantenimento forestazione/imboschimento (1)</vt:lpstr>
      <vt:lpstr>SRA 28 – Mantenimento forestazione/imboschimento (2)</vt:lpstr>
      <vt:lpstr>SRA 28 – Mantenimento forestazione/imboschimento (2)</vt:lpstr>
      <vt:lpstr>SRB 01 - Sostegno zone con svantaggi naturali montagna (1)</vt:lpstr>
      <vt:lpstr>SRB 01 - Sostegno zone con svantaggi naturali montagna (2)</vt:lpstr>
      <vt:lpstr>Presentazione standard di PowerPoint</vt:lpstr>
      <vt:lpstr>SRA 03 - Tecniche lavorazione ridotta dei suoli (1)</vt:lpstr>
      <vt:lpstr>SRA 03 - Tecniche lavorazione ridotta dei suoli (2)</vt:lpstr>
      <vt:lpstr>SRA 03 - Tecniche lavorazione ridotta dei suoli (3)</vt:lpstr>
      <vt:lpstr>SRA 06 - Cover crops (1) </vt:lpstr>
      <vt:lpstr>SRA 06 - Cover crops (2) </vt:lpstr>
      <vt:lpstr>Presentazione standard di PowerPoint</vt:lpstr>
      <vt:lpstr>SRA 01 - Produzione integrata (1)</vt:lpstr>
      <vt:lpstr>SRA 01 - Produzione integrata (2)</vt:lpstr>
      <vt:lpstr>SRA 19 - Riduzione impiego fitofarmaci (1)</vt:lpstr>
      <vt:lpstr>SRA 19 - Riduzione impiego fitofarmaci (2)</vt:lpstr>
      <vt:lpstr>SRA 19 - Riduzione impiego fitofarmaci (3)</vt:lpstr>
      <vt:lpstr>SRA 19 - Riduzione impiego fitofarmaci (4)</vt:lpstr>
      <vt:lpstr>SRA 19 - Riduzione impiego fitofarmaci (5)</vt:lpstr>
      <vt:lpstr>SRA 19 - Riduzione impiego fitofarmaci (6)</vt:lpstr>
      <vt:lpstr>SRA 19 - Riduzione impiego fitofarmaci (7)</vt:lpstr>
      <vt:lpstr>SRA 19 - Riduzione impiego fitofarmaci (8)</vt:lpstr>
      <vt:lpstr>SRA 20 - Impegni specifici uso sostenibile dei nutrienti (1)</vt:lpstr>
      <vt:lpstr>SRA 20 - Impegni specifici uso sostenibile dei nutrienti (2)</vt:lpstr>
      <vt:lpstr>SRA 20 - Impegni specifici uso sostenibile dei nutrienti (3)</vt:lpstr>
      <vt:lpstr>SRA 20 - Impegni specifici uso sostenibile dei nutrienti (4)</vt:lpstr>
      <vt:lpstr>SRA 29 – Agricoltura biologica (1)</vt:lpstr>
      <vt:lpstr>SRA 29 – Agricoltura biologica (2)</vt:lpstr>
      <vt:lpstr>…e non dimentichiamo la baseline</vt:lpstr>
      <vt:lpstr>Condizionalità rafforzata – BCAA</vt:lpstr>
      <vt:lpstr>Condizionalità rafforzata – CGO</vt:lpstr>
      <vt:lpstr>Condizionalità Sociale</vt:lpstr>
      <vt:lpstr>Grazie per l’attenzione!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FC</dc:creator>
  <cp:lastModifiedBy>Tiziana Laconi</cp:lastModifiedBy>
  <cp:revision>275</cp:revision>
  <dcterms:created xsi:type="dcterms:W3CDTF">2021-12-17T08:42:46Z</dcterms:created>
  <dcterms:modified xsi:type="dcterms:W3CDTF">2023-02-09T08:40:02Z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2021-06-04T00:00:00Z</vt:filetime>
  </property>
  <property fmtid="{D5CDD505-2E9C-101B-9397-08002B2CF9AE}" pid="3" name="Creator">
    <vt:lpwstr>Microsoft® PowerPoint® per Office 365</vt:lpwstr>
  </property>
  <property fmtid="{D5CDD505-2E9C-101B-9397-08002B2CF9AE}" pid="4" name="LastSaved">
    <vt:filetime>2021-12-17T00:00:00Z</vt:filetime>
  </property>
</Properties>
</file>