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authors.xml" ContentType="application/vnd.ms-powerpoint.author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3"/>
  </p:notesMasterIdLst>
  <p:sldIdLst>
    <p:sldId id="337" r:id="rId5"/>
    <p:sldId id="438" r:id="rId6"/>
    <p:sldId id="437" r:id="rId7"/>
    <p:sldId id="440" r:id="rId8"/>
    <p:sldId id="417" r:id="rId9"/>
    <p:sldId id="447" r:id="rId10"/>
    <p:sldId id="449" r:id="rId11"/>
    <p:sldId id="422" r:id="rId12"/>
    <p:sldId id="450" r:id="rId13"/>
    <p:sldId id="448" r:id="rId14"/>
    <p:sldId id="452" r:id="rId15"/>
    <p:sldId id="454" r:id="rId16"/>
    <p:sldId id="458" r:id="rId17"/>
    <p:sldId id="457" r:id="rId18"/>
    <p:sldId id="459" r:id="rId19"/>
    <p:sldId id="460" r:id="rId20"/>
    <p:sldId id="434" r:id="rId21"/>
    <p:sldId id="461" r:id="rId22"/>
  </p:sldIdLst>
  <p:sldSz cx="9144000" cy="5143500" type="screen16x9"/>
  <p:notesSz cx="6794500" cy="9931400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zione predefinita" id="{E6F8E16E-71C8-49B3-8CCB-B1B3042C62BF}">
          <p14:sldIdLst>
            <p14:sldId id="337"/>
            <p14:sldId id="438"/>
            <p14:sldId id="437"/>
            <p14:sldId id="440"/>
            <p14:sldId id="417"/>
            <p14:sldId id="447"/>
            <p14:sldId id="449"/>
            <p14:sldId id="422"/>
            <p14:sldId id="450"/>
            <p14:sldId id="448"/>
            <p14:sldId id="452"/>
            <p14:sldId id="454"/>
            <p14:sldId id="458"/>
            <p14:sldId id="457"/>
            <p14:sldId id="459"/>
            <p14:sldId id="460"/>
            <p14:sldId id="434"/>
            <p14:sldId id="46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91" userDrawn="1">
          <p15:clr>
            <a:srgbClr val="A4A3A4"/>
          </p15:clr>
        </p15:guide>
        <p15:guide id="2" pos="136" userDrawn="1">
          <p15:clr>
            <a:srgbClr val="A4A3A4"/>
          </p15:clr>
        </p15:guide>
        <p15:guide id="3" pos="5443" userDrawn="1">
          <p15:clr>
            <a:srgbClr val="A4A3A4"/>
          </p15:clr>
        </p15:guide>
        <p15:guide id="4" orient="horz" pos="55" userDrawn="1">
          <p15:clr>
            <a:srgbClr val="A4A3A4"/>
          </p15:clr>
        </p15:guide>
        <p15:guide id="5" orient="horz" pos="531" userDrawn="1">
          <p15:clr>
            <a:srgbClr val="A4A3A4"/>
          </p15:clr>
        </p15:guide>
        <p15:guide id="6" orient="horz" pos="169" userDrawn="1">
          <p15:clr>
            <a:srgbClr val="A4A3A4"/>
          </p15:clr>
        </p15:guide>
        <p15:guide id="7" orient="horz" pos="2731" userDrawn="1">
          <p15:clr>
            <a:srgbClr val="A4A3A4"/>
          </p15:clr>
        </p15:guide>
        <p15:guide id="8" orient="horz" userDrawn="1">
          <p15:clr>
            <a:srgbClr val="A4A3A4"/>
          </p15:clr>
        </p15:guide>
        <p15:guide id="9" orient="horz" pos="78" userDrawn="1">
          <p15:clr>
            <a:srgbClr val="A4A3A4"/>
          </p15:clr>
        </p15:guide>
        <p15:guide id="10" orient="horz" pos="237" userDrawn="1">
          <p15:clr>
            <a:srgbClr val="A4A3A4"/>
          </p15:clr>
        </p15:guide>
        <p15:guide id="12" orient="horz" pos="1053" userDrawn="1">
          <p15:clr>
            <a:srgbClr val="A4A3A4"/>
          </p15:clr>
        </p15:guide>
        <p15:guide id="14" pos="3787" userDrawn="1">
          <p15:clr>
            <a:srgbClr val="A4A3A4"/>
          </p15:clr>
        </p15:guide>
        <p15:guide id="17" pos="4422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863FA79-7B42-1D3D-301E-E37AFB40CD43}" name="Antonella Frongia" initials="AF" userId="S::a.frongia@ptsclas.com::b1a706f9-98de-41df-8a0d-e58d76771fe1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tonella Frongia" initials="AF" lastIdx="51" clrIdx="0">
    <p:extLst>
      <p:ext uri="{19B8F6BF-5375-455C-9EA6-DF929625EA0E}">
        <p15:presenceInfo xmlns:p15="http://schemas.microsoft.com/office/powerpoint/2012/main" userId="S::a.frongia@ptsclas.com::b1a706f9-98de-41df-8a0d-e58d76771fe1" providerId="AD"/>
      </p:ext>
    </p:extLst>
  </p:cmAuthor>
  <p:cmAuthor id="2" name="Monica Redaelli" initials="MR" lastIdx="1" clrIdx="1">
    <p:extLst>
      <p:ext uri="{19B8F6BF-5375-455C-9EA6-DF929625EA0E}">
        <p15:presenceInfo xmlns:p15="http://schemas.microsoft.com/office/powerpoint/2012/main" userId="S::m.redaelli@ptsclas.com::407a0d3d-edf4-41aa-a941-bcdc0329ce1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0EC"/>
    <a:srgbClr val="00B050"/>
    <a:srgbClr val="ABE438"/>
    <a:srgbClr val="056633"/>
    <a:srgbClr val="A5E9A5"/>
    <a:srgbClr val="FA1E87"/>
    <a:srgbClr val="FFFF75"/>
    <a:srgbClr val="57D557"/>
    <a:srgbClr val="297A38"/>
    <a:srgbClr val="A6A6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F07CAC0-F3CB-4F04-8205-D81332587EE3}" v="9" dt="2023-02-06T17:20:29.77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essuno stile, nessuna grigli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essuno stile, griglia tabel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799B23B-EC83-4686-B30A-512413B5E67A}" styleName="Stile chiaro 3 - Color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5AB1C69-6EDB-4FF4-983F-18BD219EF322}" styleName="Stile medio 2 - Color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E3FDE45-AF77-4B5C-9715-49D594BDF05E}" styleName="Stile chiaro 1 - Colore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9C7853C-536D-4A76-A0AE-DD22124D55A5}" styleName="Stile con tema 1 - Colore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C083E6E3-FA7D-4D7B-A595-EF9225AFEA82}" styleName="Stile chiaro 1 - Colore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2DE63D5-997A-4646-A377-4702673A728D}" styleName="Stile chiaro 2 - Colore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1FECB4D8-DB02-4DC6-A0A2-4F2EBAE1DC90}" styleName="Stile medio 1 - Colore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37CE84F3-28C3-443E-9E96-99CF82512B78}" styleName="Stile scuro 1 - Colore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B344D84-9AFB-497E-A393-DC336BA19D2E}" styleName="Stile medio 3 - Colore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3557" autoAdjust="0"/>
  </p:normalViewPr>
  <p:slideViewPr>
    <p:cSldViewPr snapToGrid="0" snapToObjects="1">
      <p:cViewPr varScale="1">
        <p:scale>
          <a:sx n="150" d="100"/>
          <a:sy n="150" d="100"/>
        </p:scale>
        <p:origin x="396" y="126"/>
      </p:cViewPr>
      <p:guideLst>
        <p:guide orient="horz" pos="191"/>
        <p:guide pos="136"/>
        <p:guide pos="5443"/>
        <p:guide orient="horz" pos="55"/>
        <p:guide orient="horz" pos="531"/>
        <p:guide orient="horz" pos="169"/>
        <p:guide orient="horz" pos="2731"/>
        <p:guide orient="horz"/>
        <p:guide orient="horz" pos="78"/>
        <p:guide orient="horz" pos="237"/>
        <p:guide orient="horz" pos="1053"/>
        <p:guide pos="3787"/>
        <p:guide pos="442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microsoft.com/office/2018/10/relationships/authors" Target="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82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82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1DC103-B735-40EF-A476-3E6471EAE20F}" type="datetimeFigureOut">
              <a:rPr lang="it-IT" smtClean="0"/>
              <a:t>06/02/2023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419100" y="1241425"/>
            <a:ext cx="5956300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450" y="4779486"/>
            <a:ext cx="5435600" cy="391048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33107"/>
            <a:ext cx="2944283" cy="49829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48645" y="9433107"/>
            <a:ext cx="2944283" cy="49829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41EBD8-0B1C-4BCE-8596-C044ADE5771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43964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L_copert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0" y="306553"/>
            <a:ext cx="9144000" cy="3031733"/>
          </a:xfrm>
        </p:spPr>
        <p:txBody>
          <a:bodyPr/>
          <a:lstStyle/>
          <a:p>
            <a:r>
              <a:rPr lang="it-IT" dirty="0"/>
              <a:t>Titolo presentazione</a:t>
            </a:r>
          </a:p>
        </p:txBody>
      </p:sp>
    </p:spTree>
    <p:extLst>
      <p:ext uri="{BB962C8B-B14F-4D97-AF65-F5344CB8AC3E}">
        <p14:creationId xmlns:p14="http://schemas.microsoft.com/office/powerpoint/2010/main" val="3593711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L_interno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" y="0"/>
            <a:ext cx="9143193" cy="5143349"/>
          </a:xfrm>
          <a:prstGeom prst="rect">
            <a:avLst/>
          </a:prstGeom>
        </p:spPr>
      </p:pic>
      <p:sp>
        <p:nvSpPr>
          <p:cNvPr id="9" name="Titolo 1"/>
          <p:cNvSpPr>
            <a:spLocks noGrp="1"/>
          </p:cNvSpPr>
          <p:nvPr>
            <p:ph type="ctrTitle" hasCustomPrompt="1"/>
          </p:nvPr>
        </p:nvSpPr>
        <p:spPr>
          <a:xfrm>
            <a:off x="685800" y="329222"/>
            <a:ext cx="7772400" cy="660502"/>
          </a:xfrm>
        </p:spPr>
        <p:txBody>
          <a:bodyPr>
            <a:normAutofit/>
          </a:bodyPr>
          <a:lstStyle>
            <a:lvl1pPr algn="l">
              <a:defRPr sz="3000">
                <a:solidFill>
                  <a:srgbClr val="056633"/>
                </a:solidFill>
              </a:defRPr>
            </a:lvl1pPr>
          </a:lstStyle>
          <a:p>
            <a:r>
              <a:rPr lang="it-IT" dirty="0"/>
              <a:t>Titolo</a:t>
            </a:r>
          </a:p>
        </p:txBody>
      </p:sp>
      <p:sp>
        <p:nvSpPr>
          <p:cNvPr id="10" name="Sottotitolo 2"/>
          <p:cNvSpPr>
            <a:spLocks noGrp="1"/>
          </p:cNvSpPr>
          <p:nvPr>
            <p:ph type="subTitle" idx="1" hasCustomPrompt="1"/>
          </p:nvPr>
        </p:nvSpPr>
        <p:spPr>
          <a:xfrm>
            <a:off x="685800" y="1401379"/>
            <a:ext cx="7772400" cy="3310759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>
                <a:solidFill>
                  <a:schemeClr val="tx1"/>
                </a:solidFill>
                <a:latin typeface="Helvetica"/>
                <a:cs typeface="Helvetic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/>
              <a:t>Testo</a:t>
            </a:r>
          </a:p>
        </p:txBody>
      </p:sp>
      <p:sp>
        <p:nvSpPr>
          <p:cNvPr id="11" name="CasellaDiTesto 10"/>
          <p:cNvSpPr txBox="1"/>
          <p:nvPr userDrawn="1"/>
        </p:nvSpPr>
        <p:spPr>
          <a:xfrm>
            <a:off x="-87586" y="148896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42661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" y="0"/>
            <a:ext cx="9143355" cy="5143440"/>
          </a:xfrm>
          <a:prstGeom prst="rect">
            <a:avLst/>
          </a:prstGeom>
        </p:spPr>
      </p:pic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306553"/>
            <a:ext cx="8229600" cy="415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dirty="0"/>
              <a:t>Titolo presentazione</a:t>
            </a:r>
          </a:p>
        </p:txBody>
      </p:sp>
    </p:spTree>
    <p:extLst>
      <p:ext uri="{BB962C8B-B14F-4D97-AF65-F5344CB8AC3E}">
        <p14:creationId xmlns:p14="http://schemas.microsoft.com/office/powerpoint/2010/main" val="2284915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</p:sldLayoutIdLst>
  <p:txStyles>
    <p:titleStyle>
      <a:lvl1pPr algn="ctr" defTabSz="457200" rtl="0" eaLnBrk="1" latinLnBrk="0" hangingPunct="1">
        <a:spcBef>
          <a:spcPct val="0"/>
        </a:spcBef>
        <a:buNone/>
        <a:defRPr sz="4400" b="1" kern="1200">
          <a:solidFill>
            <a:srgbClr val="056633"/>
          </a:solidFill>
          <a:latin typeface="Helvetica"/>
          <a:ea typeface="+mj-ea"/>
          <a:cs typeface="Helvetic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image" Target="../media/image56.png"/><Relationship Id="rId7" Type="http://schemas.openxmlformats.org/officeDocument/2006/relationships/image" Target="../media/image60.png"/><Relationship Id="rId12" Type="http://schemas.openxmlformats.org/officeDocument/2006/relationships/image" Target="../media/image6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png"/><Relationship Id="rId11" Type="http://schemas.openxmlformats.org/officeDocument/2006/relationships/image" Target="../media/image64.png"/><Relationship Id="rId5" Type="http://schemas.openxmlformats.org/officeDocument/2006/relationships/image" Target="../media/image58.png"/><Relationship Id="rId10" Type="http://schemas.openxmlformats.org/officeDocument/2006/relationships/image" Target="../media/image63.png"/><Relationship Id="rId4" Type="http://schemas.openxmlformats.org/officeDocument/2006/relationships/image" Target="../media/image57.svg"/><Relationship Id="rId9" Type="http://schemas.openxmlformats.org/officeDocument/2006/relationships/image" Target="../media/image62.png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13" Type="http://schemas.openxmlformats.org/officeDocument/2006/relationships/image" Target="../media/image74.png"/><Relationship Id="rId3" Type="http://schemas.openxmlformats.org/officeDocument/2006/relationships/image" Target="../media/image66.png"/><Relationship Id="rId7" Type="http://schemas.openxmlformats.org/officeDocument/2006/relationships/image" Target="../media/image69.png"/><Relationship Id="rId12" Type="http://schemas.openxmlformats.org/officeDocument/2006/relationships/image" Target="../media/image73.png"/><Relationship Id="rId2" Type="http://schemas.openxmlformats.org/officeDocument/2006/relationships/image" Target="../media/image3.jpg"/><Relationship Id="rId16" Type="http://schemas.openxmlformats.org/officeDocument/2006/relationships/image" Target="../media/image77.pn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11" Type="http://schemas.openxmlformats.org/officeDocument/2006/relationships/image" Target="../media/image72.png"/><Relationship Id="rId5" Type="http://schemas.openxmlformats.org/officeDocument/2006/relationships/image" Target="../media/image68.png"/><Relationship Id="rId15" Type="http://schemas.openxmlformats.org/officeDocument/2006/relationships/image" Target="../media/image76.png"/><Relationship Id="rId10" Type="http://schemas.openxmlformats.org/officeDocument/2006/relationships/image" Target="../media/image71.svg"/><Relationship Id="rId4" Type="http://schemas.openxmlformats.org/officeDocument/2006/relationships/image" Target="../media/image67.svg"/><Relationship Id="rId9" Type="http://schemas.openxmlformats.org/officeDocument/2006/relationships/image" Target="../media/image70.png"/><Relationship Id="rId14" Type="http://schemas.openxmlformats.org/officeDocument/2006/relationships/image" Target="../media/image7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png"/><Relationship Id="rId3" Type="http://schemas.openxmlformats.org/officeDocument/2006/relationships/image" Target="../media/image78.png"/><Relationship Id="rId7" Type="http://schemas.openxmlformats.org/officeDocument/2006/relationships/image" Target="../media/image75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10" Type="http://schemas.openxmlformats.org/officeDocument/2006/relationships/image" Target="../media/image3.jpg"/><Relationship Id="rId4" Type="http://schemas.openxmlformats.org/officeDocument/2006/relationships/image" Target="../media/image79.png"/><Relationship Id="rId9" Type="http://schemas.openxmlformats.org/officeDocument/2006/relationships/image" Target="../media/image7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eterurale.it/flex/cm/pages/ServeBLOB.php/L/IT/IDPagina/24037" TargetMode="External"/><Relationship Id="rId2" Type="http://schemas.openxmlformats.org/officeDocument/2006/relationships/hyperlink" Target="https://eur-lex.europa.eu/legal-content/IT/ALL/?uri=CELEX%3A32021R2115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psr.regione.lombardia.it/wps/portal/PROUE/FEASR/Avvisi/DettaglioAvvisi/Informativo/psn-pac-2023-2027-approvazione-cmpletamento-regionale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3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svg"/><Relationship Id="rId9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15.svg"/><Relationship Id="rId9" Type="http://schemas.openxmlformats.org/officeDocument/2006/relationships/image" Target="../media/image20.png"/><Relationship Id="rId14" Type="http://schemas.openxmlformats.org/officeDocument/2006/relationships/image" Target="../media/image2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12" Type="http://schemas.openxmlformats.org/officeDocument/2006/relationships/image" Target="../media/image35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11" Type="http://schemas.openxmlformats.org/officeDocument/2006/relationships/image" Target="../media/image34.png"/><Relationship Id="rId5" Type="http://schemas.openxmlformats.org/officeDocument/2006/relationships/image" Target="../media/image28.png"/><Relationship Id="rId10" Type="http://schemas.openxmlformats.org/officeDocument/2006/relationships/image" Target="../media/image33.png"/><Relationship Id="rId4" Type="http://schemas.openxmlformats.org/officeDocument/2006/relationships/image" Target="../media/image27.svg"/><Relationship Id="rId9" Type="http://schemas.openxmlformats.org/officeDocument/2006/relationships/image" Target="../media/image3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13" Type="http://schemas.openxmlformats.org/officeDocument/2006/relationships/image" Target="../media/image43.png"/><Relationship Id="rId18" Type="http://schemas.openxmlformats.org/officeDocument/2006/relationships/image" Target="../media/image48.png"/><Relationship Id="rId3" Type="http://schemas.openxmlformats.org/officeDocument/2006/relationships/image" Target="../media/image36.png"/><Relationship Id="rId7" Type="http://schemas.openxmlformats.org/officeDocument/2006/relationships/image" Target="../media/image12.png"/><Relationship Id="rId12" Type="http://schemas.openxmlformats.org/officeDocument/2006/relationships/image" Target="../media/image42.png"/><Relationship Id="rId17" Type="http://schemas.openxmlformats.org/officeDocument/2006/relationships/image" Target="../media/image47.png"/><Relationship Id="rId2" Type="http://schemas.openxmlformats.org/officeDocument/2006/relationships/image" Target="../media/image20.png"/><Relationship Id="rId16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11" Type="http://schemas.openxmlformats.org/officeDocument/2006/relationships/image" Target="../media/image3.jpg"/><Relationship Id="rId5" Type="http://schemas.openxmlformats.org/officeDocument/2006/relationships/image" Target="../media/image37.png"/><Relationship Id="rId15" Type="http://schemas.openxmlformats.org/officeDocument/2006/relationships/image" Target="../media/image45.png"/><Relationship Id="rId10" Type="http://schemas.openxmlformats.org/officeDocument/2006/relationships/image" Target="../media/image41.png"/><Relationship Id="rId19" Type="http://schemas.openxmlformats.org/officeDocument/2006/relationships/image" Target="../media/image49.svg"/><Relationship Id="rId4" Type="http://schemas.openxmlformats.org/officeDocument/2006/relationships/image" Target="../media/image8.png"/><Relationship Id="rId9" Type="http://schemas.openxmlformats.org/officeDocument/2006/relationships/image" Target="../media/image40.png"/><Relationship Id="rId14" Type="http://schemas.openxmlformats.org/officeDocument/2006/relationships/image" Target="../media/image4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50.png"/><Relationship Id="rId7" Type="http://schemas.openxmlformats.org/officeDocument/2006/relationships/image" Target="../media/image5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48861" y="1115122"/>
            <a:ext cx="9095139" cy="2561718"/>
          </a:xfrm>
        </p:spPr>
        <p:txBody>
          <a:bodyPr>
            <a:normAutofit/>
          </a:bodyPr>
          <a:lstStyle/>
          <a:p>
            <a:r>
              <a:rPr lang="it-IT" sz="2000" dirty="0"/>
              <a:t>COMPLEMENTO PER LO SVILUPPO RURALE </a:t>
            </a:r>
            <a:br>
              <a:rPr lang="it-IT" sz="2000" dirty="0"/>
            </a:br>
            <a:r>
              <a:rPr lang="it-IT" sz="2000" dirty="0"/>
              <a:t>DEL PIANO STRATEGICO NAZIONALE DELLA PAC 2023-2027 </a:t>
            </a:r>
            <a:br>
              <a:rPr lang="it-IT" sz="2000" dirty="0"/>
            </a:br>
            <a:r>
              <a:rPr lang="it-IT" sz="2000" dirty="0"/>
              <a:t>DELLA REGIONE LOMBARDIA</a:t>
            </a:r>
            <a:br>
              <a:rPr lang="it-IT" sz="2000" dirty="0"/>
            </a:br>
            <a:br>
              <a:rPr lang="it-IT" sz="2000" dirty="0"/>
            </a:br>
            <a:r>
              <a:rPr lang="it-IT" altLang="it-IT" sz="1600" i="1" dirty="0">
                <a:latin typeface="Helvetica Light" pitchFamily="50" charset="0"/>
              </a:rPr>
              <a:t>Rita Cristina De Ponti</a:t>
            </a:r>
            <a:br>
              <a:rPr lang="it-IT" altLang="it-IT" sz="1600" i="1" dirty="0">
                <a:latin typeface="Helvetica Light" pitchFamily="50" charset="0"/>
              </a:rPr>
            </a:br>
            <a:br>
              <a:rPr lang="it-IT" altLang="it-IT" sz="1600" i="1" dirty="0">
                <a:latin typeface="Helvetica Light" pitchFamily="50" charset="0"/>
              </a:rPr>
            </a:br>
            <a:endParaRPr lang="it-IT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CasellaDiTesto 38">
            <a:extLst>
              <a:ext uri="{FF2B5EF4-FFF2-40B4-BE49-F238E27FC236}">
                <a16:creationId xmlns:a16="http://schemas.microsoft.com/office/drawing/2014/main" id="{434A8AA7-0CC2-4F90-16D2-6DD950EC0B7B}"/>
              </a:ext>
            </a:extLst>
          </p:cNvPr>
          <p:cNvSpPr txBox="1"/>
          <p:nvPr/>
        </p:nvSpPr>
        <p:spPr>
          <a:xfrm>
            <a:off x="0" y="3338286"/>
            <a:ext cx="91439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b="1" dirty="0">
                <a:solidFill>
                  <a:srgbClr val="0066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Milano – 7 febbraio 2023</a:t>
            </a:r>
          </a:p>
        </p:txBody>
      </p:sp>
    </p:spTree>
    <p:extLst>
      <p:ext uri="{BB962C8B-B14F-4D97-AF65-F5344CB8AC3E}">
        <p14:creationId xmlns:p14="http://schemas.microsoft.com/office/powerpoint/2010/main" val="34861428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7">
            <a:extLst>
              <a:ext uri="{FF2B5EF4-FFF2-40B4-BE49-F238E27FC236}">
                <a16:creationId xmlns:a16="http://schemas.microsoft.com/office/drawing/2014/main" id="{FAA3A6C5-A06D-8542-6927-1F3139299467}"/>
              </a:ext>
            </a:extLst>
          </p:cNvPr>
          <p:cNvSpPr/>
          <p:nvPr/>
        </p:nvSpPr>
        <p:spPr>
          <a:xfrm>
            <a:off x="8484433" y="599607"/>
            <a:ext cx="377750" cy="110854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4B4BB220-D069-2B70-1EBA-618573CE090C}"/>
              </a:ext>
            </a:extLst>
          </p:cNvPr>
          <p:cNvSpPr txBox="1"/>
          <p:nvPr/>
        </p:nvSpPr>
        <p:spPr>
          <a:xfrm>
            <a:off x="495191" y="1553291"/>
            <a:ext cx="34388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>
                <a:solidFill>
                  <a:srgbClr val="297A38"/>
                </a:solidFill>
                <a:latin typeface="Tenorite" panose="00000500000000000000" pitchFamily="2" charset="0"/>
              </a:rPr>
              <a:t>La strategia AKIS regionale</a:t>
            </a:r>
            <a:endParaRPr lang="it-IT" sz="2000" dirty="0">
              <a:solidFill>
                <a:srgbClr val="297A38"/>
              </a:solidFill>
              <a:latin typeface="Tenorite" panose="00000500000000000000" pitchFamily="2" charset="0"/>
            </a:endParaRPr>
          </a:p>
        </p:txBody>
      </p:sp>
      <p:sp>
        <p:nvSpPr>
          <p:cNvPr id="31" name="Rettangolo con angoli arrotondati 30">
            <a:extLst>
              <a:ext uri="{FF2B5EF4-FFF2-40B4-BE49-F238E27FC236}">
                <a16:creationId xmlns:a16="http://schemas.microsoft.com/office/drawing/2014/main" id="{2CB27297-5EA8-4D34-8DDD-946F18B97AE9}"/>
              </a:ext>
            </a:extLst>
          </p:cNvPr>
          <p:cNvSpPr/>
          <p:nvPr/>
        </p:nvSpPr>
        <p:spPr>
          <a:xfrm>
            <a:off x="399182" y="378618"/>
            <a:ext cx="8172931" cy="978695"/>
          </a:xfrm>
          <a:prstGeom prst="roundRect">
            <a:avLst/>
          </a:prstGeom>
          <a:noFill/>
          <a:ln w="28575">
            <a:solidFill>
              <a:srgbClr val="297A38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32" name="Immagine 31">
            <a:extLst>
              <a:ext uri="{FF2B5EF4-FFF2-40B4-BE49-F238E27FC236}">
                <a16:creationId xmlns:a16="http://schemas.microsoft.com/office/drawing/2014/main" id="{A8EBDBF2-1215-40F2-9CA4-1413C8632D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318" y="445380"/>
            <a:ext cx="802633" cy="802633"/>
          </a:xfrm>
          <a:prstGeom prst="flowChartConnector">
            <a:avLst/>
          </a:prstGeom>
        </p:spPr>
      </p:pic>
      <p:sp>
        <p:nvSpPr>
          <p:cNvPr id="33" name="Titolo 1">
            <a:extLst>
              <a:ext uri="{FF2B5EF4-FFF2-40B4-BE49-F238E27FC236}">
                <a16:creationId xmlns:a16="http://schemas.microsoft.com/office/drawing/2014/main" id="{9131DC45-6387-4524-88EA-D28FE5063B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61102" y="644620"/>
            <a:ext cx="6619335" cy="455390"/>
          </a:xfrm>
        </p:spPr>
        <p:txBody>
          <a:bodyPr>
            <a:noAutofit/>
          </a:bodyPr>
          <a:lstStyle/>
          <a:p>
            <a:r>
              <a:rPr lang="it-IT" sz="2000" dirty="0">
                <a:solidFill>
                  <a:srgbClr val="297A38"/>
                </a:solidFill>
                <a:latin typeface="Tenorite" panose="00000500000000000000" pitchFamily="2" charset="0"/>
              </a:rPr>
              <a:t>Complemento per lo Sviluppo Rurale del Piano Strategico Nazionale della PAC 2023-2027 della Regione Lombardia</a:t>
            </a:r>
            <a:endParaRPr lang="it-IT" sz="2000" b="0" dirty="0">
              <a:latin typeface="Tenorite" panose="00000500000000000000" pitchFamily="2" charset="0"/>
            </a:endParaRPr>
          </a:p>
        </p:txBody>
      </p:sp>
      <p:pic>
        <p:nvPicPr>
          <p:cNvPr id="11" name="Elemento grafico 10" descr="Badge 6 con riempimento a tinta unita">
            <a:extLst>
              <a:ext uri="{FF2B5EF4-FFF2-40B4-BE49-F238E27FC236}">
                <a16:creationId xmlns:a16="http://schemas.microsoft.com/office/drawing/2014/main" id="{EBD91961-BE85-4DD8-8094-A38A0CE24E6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77440" y="1599257"/>
            <a:ext cx="320492" cy="320492"/>
          </a:xfrm>
          <a:prstGeom prst="rect">
            <a:avLst/>
          </a:prstGeom>
        </p:spPr>
      </p:pic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A2ABFA50-E239-40C4-B257-0D12CDEBF9AB}"/>
              </a:ext>
            </a:extLst>
          </p:cNvPr>
          <p:cNvSpPr txBox="1"/>
          <p:nvPr/>
        </p:nvSpPr>
        <p:spPr>
          <a:xfrm>
            <a:off x="413684" y="2108202"/>
            <a:ext cx="40032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b="1" dirty="0">
                <a:solidFill>
                  <a:srgbClr val="297A38"/>
                </a:solidFill>
                <a:latin typeface="Tenorite" panose="00000500000000000000" pitchFamily="2" charset="0"/>
              </a:rPr>
              <a:t>Le SCELTE di REGIONE LOMBARDIA sulla STRATEGIA AKIS</a:t>
            </a:r>
          </a:p>
        </p:txBody>
      </p:sp>
      <p:pic>
        <p:nvPicPr>
          <p:cNvPr id="15" name="Immagine 14">
            <a:extLst>
              <a:ext uri="{FF2B5EF4-FFF2-40B4-BE49-F238E27FC236}">
                <a16:creationId xmlns:a16="http://schemas.microsoft.com/office/drawing/2014/main" id="{805C0578-CFD7-46C3-A6E3-D6A865188B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479" y="2048939"/>
            <a:ext cx="340397" cy="340397"/>
          </a:xfrm>
          <a:prstGeom prst="flowChartConnector">
            <a:avLst/>
          </a:prstGeom>
        </p:spPr>
      </p:pic>
      <p:cxnSp>
        <p:nvCxnSpPr>
          <p:cNvPr id="16" name="Connettore diritto 15">
            <a:extLst>
              <a:ext uri="{FF2B5EF4-FFF2-40B4-BE49-F238E27FC236}">
                <a16:creationId xmlns:a16="http://schemas.microsoft.com/office/drawing/2014/main" id="{F11E63FB-2816-4F34-B6B6-00ED24953058}"/>
              </a:ext>
            </a:extLst>
          </p:cNvPr>
          <p:cNvCxnSpPr>
            <a:cxnSpLocks/>
          </p:cNvCxnSpPr>
          <p:nvPr/>
        </p:nvCxnSpPr>
        <p:spPr>
          <a:xfrm>
            <a:off x="338228" y="2370528"/>
            <a:ext cx="4743" cy="1805316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7" name="Gruppo 16">
            <a:extLst>
              <a:ext uri="{FF2B5EF4-FFF2-40B4-BE49-F238E27FC236}">
                <a16:creationId xmlns:a16="http://schemas.microsoft.com/office/drawing/2014/main" id="{800737F4-853F-46FA-8EA1-D6D9BB945A2B}"/>
              </a:ext>
            </a:extLst>
          </p:cNvPr>
          <p:cNvGrpSpPr/>
          <p:nvPr/>
        </p:nvGrpSpPr>
        <p:grpSpPr>
          <a:xfrm>
            <a:off x="237994" y="2714218"/>
            <a:ext cx="4476413" cy="461665"/>
            <a:chOff x="4547140" y="1841132"/>
            <a:chExt cx="4310248" cy="461665"/>
          </a:xfrm>
        </p:grpSpPr>
        <p:sp>
          <p:nvSpPr>
            <p:cNvPr id="18" name="CasellaDiTesto 17">
              <a:extLst>
                <a:ext uri="{FF2B5EF4-FFF2-40B4-BE49-F238E27FC236}">
                  <a16:creationId xmlns:a16="http://schemas.microsoft.com/office/drawing/2014/main" id="{D3689AA9-B41C-497B-95C3-D963B2A0DC9C}"/>
                </a:ext>
              </a:extLst>
            </p:cNvPr>
            <p:cNvSpPr txBox="1"/>
            <p:nvPr/>
          </p:nvSpPr>
          <p:spPr>
            <a:xfrm>
              <a:off x="4891022" y="1841132"/>
              <a:ext cx="396636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200" dirty="0">
                  <a:latin typeface="Tenorite" panose="00000500000000000000" pitchFamily="2" charset="0"/>
                </a:rPr>
                <a:t>Cooperazione fra le diverse componenti dell’AKIS </a:t>
              </a:r>
              <a:r>
                <a:rPr lang="it-IT" sz="1100" dirty="0">
                  <a:latin typeface="Tenorite" panose="00000500000000000000" pitchFamily="2" charset="0"/>
                </a:rPr>
                <a:t>(consulenza, formazione, ricerca, imprese, cittadinanza, PA)</a:t>
              </a:r>
              <a:endParaRPr lang="it-IT" sz="1200" dirty="0">
                <a:latin typeface="Tenorite" panose="00000500000000000000" pitchFamily="2" charset="0"/>
              </a:endParaRPr>
            </a:p>
          </p:txBody>
        </p:sp>
        <p:sp>
          <p:nvSpPr>
            <p:cNvPr id="19" name="Connettore 18">
              <a:extLst>
                <a:ext uri="{FF2B5EF4-FFF2-40B4-BE49-F238E27FC236}">
                  <a16:creationId xmlns:a16="http://schemas.microsoft.com/office/drawing/2014/main" id="{49678624-83F2-4455-97EA-41277DC58294}"/>
                </a:ext>
              </a:extLst>
            </p:cNvPr>
            <p:cNvSpPr/>
            <p:nvPr/>
          </p:nvSpPr>
          <p:spPr>
            <a:xfrm>
              <a:off x="4547140" y="2024654"/>
              <a:ext cx="196708" cy="196708"/>
            </a:xfrm>
            <a:prstGeom prst="flowChartConnector">
              <a:avLst/>
            </a:prstGeom>
            <a:solidFill>
              <a:schemeClr val="bg1">
                <a:lumMod val="65000"/>
              </a:schemeClr>
            </a:solidFill>
            <a:ln w="28575"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200" dirty="0"/>
            </a:p>
          </p:txBody>
        </p:sp>
      </p:grpSp>
      <p:grpSp>
        <p:nvGrpSpPr>
          <p:cNvPr id="20" name="Gruppo 19">
            <a:extLst>
              <a:ext uri="{FF2B5EF4-FFF2-40B4-BE49-F238E27FC236}">
                <a16:creationId xmlns:a16="http://schemas.microsoft.com/office/drawing/2014/main" id="{74CD97D5-2688-45F4-A38C-28AEFD7C3306}"/>
              </a:ext>
            </a:extLst>
          </p:cNvPr>
          <p:cNvGrpSpPr/>
          <p:nvPr/>
        </p:nvGrpSpPr>
        <p:grpSpPr>
          <a:xfrm>
            <a:off x="237994" y="3154618"/>
            <a:ext cx="4225145" cy="646331"/>
            <a:chOff x="4547140" y="2329768"/>
            <a:chExt cx="4347110" cy="646331"/>
          </a:xfrm>
        </p:grpSpPr>
        <p:sp>
          <p:nvSpPr>
            <p:cNvPr id="21" name="CasellaDiTesto 20">
              <a:extLst>
                <a:ext uri="{FF2B5EF4-FFF2-40B4-BE49-F238E27FC236}">
                  <a16:creationId xmlns:a16="http://schemas.microsoft.com/office/drawing/2014/main" id="{B13CB8BA-1ED6-49DE-87EF-89F920E98E37}"/>
                </a:ext>
              </a:extLst>
            </p:cNvPr>
            <p:cNvSpPr txBox="1"/>
            <p:nvPr/>
          </p:nvSpPr>
          <p:spPr>
            <a:xfrm>
              <a:off x="4891019" y="2329768"/>
              <a:ext cx="400323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200" dirty="0">
                  <a:latin typeface="Tenorite" panose="00000500000000000000" pitchFamily="2" charset="0"/>
                </a:rPr>
                <a:t>Riproposizione dei Gruppi Operativi del PEI AGRI in una chiave più partecipativa rispetto ai soggetti AKIS (es. servizi di consulenza)</a:t>
              </a:r>
            </a:p>
          </p:txBody>
        </p:sp>
        <p:sp>
          <p:nvSpPr>
            <p:cNvPr id="22" name="Connettore 21">
              <a:extLst>
                <a:ext uri="{FF2B5EF4-FFF2-40B4-BE49-F238E27FC236}">
                  <a16:creationId xmlns:a16="http://schemas.microsoft.com/office/drawing/2014/main" id="{BF5414DE-1A90-4FA0-B3C4-5871B6CF8C08}"/>
                </a:ext>
              </a:extLst>
            </p:cNvPr>
            <p:cNvSpPr/>
            <p:nvPr/>
          </p:nvSpPr>
          <p:spPr>
            <a:xfrm>
              <a:off x="4547140" y="2432692"/>
              <a:ext cx="196708" cy="196708"/>
            </a:xfrm>
            <a:prstGeom prst="flowChartConnector">
              <a:avLst/>
            </a:prstGeom>
            <a:solidFill>
              <a:schemeClr val="bg1">
                <a:lumMod val="65000"/>
              </a:schemeClr>
            </a:solidFill>
            <a:ln w="28575"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200" dirty="0"/>
            </a:p>
          </p:txBody>
        </p:sp>
      </p:grpSp>
      <p:grpSp>
        <p:nvGrpSpPr>
          <p:cNvPr id="24" name="Gruppo 23">
            <a:extLst>
              <a:ext uri="{FF2B5EF4-FFF2-40B4-BE49-F238E27FC236}">
                <a16:creationId xmlns:a16="http://schemas.microsoft.com/office/drawing/2014/main" id="{F1845267-D243-4652-92A8-526FAEF41EE1}"/>
              </a:ext>
            </a:extLst>
          </p:cNvPr>
          <p:cNvGrpSpPr/>
          <p:nvPr/>
        </p:nvGrpSpPr>
        <p:grpSpPr>
          <a:xfrm>
            <a:off x="237994" y="3708532"/>
            <a:ext cx="4172161" cy="287412"/>
            <a:chOff x="4548112" y="2991638"/>
            <a:chExt cx="4172161" cy="287412"/>
          </a:xfrm>
        </p:grpSpPr>
        <p:sp>
          <p:nvSpPr>
            <p:cNvPr id="25" name="Connettore 24">
              <a:extLst>
                <a:ext uri="{FF2B5EF4-FFF2-40B4-BE49-F238E27FC236}">
                  <a16:creationId xmlns:a16="http://schemas.microsoft.com/office/drawing/2014/main" id="{63BB2CD7-ABDA-406C-A713-56269BD7667E}"/>
                </a:ext>
              </a:extLst>
            </p:cNvPr>
            <p:cNvSpPr/>
            <p:nvPr/>
          </p:nvSpPr>
          <p:spPr>
            <a:xfrm>
              <a:off x="4548112" y="2991638"/>
              <a:ext cx="196708" cy="196708"/>
            </a:xfrm>
            <a:prstGeom prst="flowChartConnector">
              <a:avLst/>
            </a:prstGeom>
            <a:solidFill>
              <a:schemeClr val="bg1">
                <a:lumMod val="65000"/>
              </a:schemeClr>
            </a:solidFill>
            <a:ln w="28575"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200" dirty="0"/>
            </a:p>
          </p:txBody>
        </p:sp>
        <p:sp>
          <p:nvSpPr>
            <p:cNvPr id="26" name="CasellaDiTesto 25">
              <a:extLst>
                <a:ext uri="{FF2B5EF4-FFF2-40B4-BE49-F238E27FC236}">
                  <a16:creationId xmlns:a16="http://schemas.microsoft.com/office/drawing/2014/main" id="{B56C1F33-222A-4138-BEA3-73C13034E374}"/>
                </a:ext>
              </a:extLst>
            </p:cNvPr>
            <p:cNvSpPr txBox="1"/>
            <p:nvPr/>
          </p:nvSpPr>
          <p:spPr>
            <a:xfrm>
              <a:off x="4891023" y="3002051"/>
              <a:ext cx="38292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200" dirty="0">
                  <a:latin typeface="Tenorite" panose="00000500000000000000" pitchFamily="2" charset="0"/>
                </a:rPr>
                <a:t>Formazione degli operatori dell’AKIS</a:t>
              </a:r>
            </a:p>
          </p:txBody>
        </p:sp>
      </p:grpSp>
      <p:grpSp>
        <p:nvGrpSpPr>
          <p:cNvPr id="27" name="Gruppo 26">
            <a:extLst>
              <a:ext uri="{FF2B5EF4-FFF2-40B4-BE49-F238E27FC236}">
                <a16:creationId xmlns:a16="http://schemas.microsoft.com/office/drawing/2014/main" id="{A2543CCE-8FF6-4D9E-951D-D5D853213D10}"/>
              </a:ext>
            </a:extLst>
          </p:cNvPr>
          <p:cNvGrpSpPr/>
          <p:nvPr/>
        </p:nvGrpSpPr>
        <p:grpSpPr>
          <a:xfrm>
            <a:off x="237994" y="2486045"/>
            <a:ext cx="4178921" cy="276999"/>
            <a:chOff x="521191" y="2811110"/>
            <a:chExt cx="4178921" cy="276999"/>
          </a:xfrm>
        </p:grpSpPr>
        <p:grpSp>
          <p:nvGrpSpPr>
            <p:cNvPr id="28" name="Gruppo 27">
              <a:extLst>
                <a:ext uri="{FF2B5EF4-FFF2-40B4-BE49-F238E27FC236}">
                  <a16:creationId xmlns:a16="http://schemas.microsoft.com/office/drawing/2014/main" id="{1404FB57-2DC1-4D7A-9D43-7B14A400561E}"/>
                </a:ext>
              </a:extLst>
            </p:cNvPr>
            <p:cNvGrpSpPr/>
            <p:nvPr/>
          </p:nvGrpSpPr>
          <p:grpSpPr>
            <a:xfrm>
              <a:off x="526983" y="2811110"/>
              <a:ext cx="4173129" cy="276999"/>
              <a:chOff x="4547140" y="1578319"/>
              <a:chExt cx="4173129" cy="276999"/>
            </a:xfrm>
          </p:grpSpPr>
          <p:sp>
            <p:nvSpPr>
              <p:cNvPr id="30" name="Connettore 29">
                <a:extLst>
                  <a:ext uri="{FF2B5EF4-FFF2-40B4-BE49-F238E27FC236}">
                    <a16:creationId xmlns:a16="http://schemas.microsoft.com/office/drawing/2014/main" id="{C48E334D-2299-45DD-821F-AEFB9850A4A4}"/>
                  </a:ext>
                </a:extLst>
              </p:cNvPr>
              <p:cNvSpPr/>
              <p:nvPr/>
            </p:nvSpPr>
            <p:spPr>
              <a:xfrm>
                <a:off x="4547140" y="1610770"/>
                <a:ext cx="196708" cy="196708"/>
              </a:xfrm>
              <a:prstGeom prst="flowChartConnector">
                <a:avLst/>
              </a:prstGeom>
              <a:solidFill>
                <a:schemeClr val="bg1"/>
              </a:solidFill>
              <a:ln w="28575"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 sz="1200" dirty="0"/>
              </a:p>
            </p:txBody>
          </p:sp>
          <p:sp>
            <p:nvSpPr>
              <p:cNvPr id="34" name="CasellaDiTesto 33">
                <a:extLst>
                  <a:ext uri="{FF2B5EF4-FFF2-40B4-BE49-F238E27FC236}">
                    <a16:creationId xmlns:a16="http://schemas.microsoft.com/office/drawing/2014/main" id="{6BF38F18-F2EB-4670-BDC1-8F08778999BB}"/>
                  </a:ext>
                </a:extLst>
              </p:cNvPr>
              <p:cNvSpPr txBox="1"/>
              <p:nvPr/>
            </p:nvSpPr>
            <p:spPr>
              <a:xfrm>
                <a:off x="4891022" y="1578319"/>
                <a:ext cx="382924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200" dirty="0">
                    <a:latin typeface="Tenorite" panose="00000500000000000000" pitchFamily="2" charset="0"/>
                  </a:rPr>
                  <a:t>Attuazione sinergica degli interventi</a:t>
                </a:r>
              </a:p>
            </p:txBody>
          </p:sp>
        </p:grpSp>
        <p:pic>
          <p:nvPicPr>
            <p:cNvPr id="29" name="Immagine 28">
              <a:extLst>
                <a:ext uri="{FF2B5EF4-FFF2-40B4-BE49-F238E27FC236}">
                  <a16:creationId xmlns:a16="http://schemas.microsoft.com/office/drawing/2014/main" id="{E0CCA813-A354-43B3-B94F-0AD656B7183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21191" y="2832354"/>
              <a:ext cx="209954" cy="209954"/>
            </a:xfrm>
            <a:prstGeom prst="rect">
              <a:avLst/>
            </a:prstGeom>
          </p:spPr>
        </p:pic>
      </p:grpSp>
      <p:pic>
        <p:nvPicPr>
          <p:cNvPr id="35" name="Immagine 34" descr="Immagine che contiene orologio, grafica vettoriale&#10;&#10;Descrizione generata automaticamente">
            <a:extLst>
              <a:ext uri="{FF2B5EF4-FFF2-40B4-BE49-F238E27FC236}">
                <a16:creationId xmlns:a16="http://schemas.microsoft.com/office/drawing/2014/main" id="{E48CE81F-B73B-4894-892D-E0DA24A8AAA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7778" y="2834381"/>
            <a:ext cx="338132" cy="338132"/>
          </a:xfrm>
          <a:prstGeom prst="rect">
            <a:avLst/>
          </a:prstGeom>
        </p:spPr>
      </p:pic>
      <p:pic>
        <p:nvPicPr>
          <p:cNvPr id="36" name="Immagine 35">
            <a:extLst>
              <a:ext uri="{FF2B5EF4-FFF2-40B4-BE49-F238E27FC236}">
                <a16:creationId xmlns:a16="http://schemas.microsoft.com/office/drawing/2014/main" id="{49D36611-526C-401C-BEBF-11DF5E8960A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7370" y="3735641"/>
            <a:ext cx="201330" cy="201330"/>
          </a:xfrm>
          <a:prstGeom prst="rect">
            <a:avLst/>
          </a:prstGeom>
        </p:spPr>
      </p:pic>
      <p:cxnSp>
        <p:nvCxnSpPr>
          <p:cNvPr id="37" name="Connettore diritto 36">
            <a:extLst>
              <a:ext uri="{FF2B5EF4-FFF2-40B4-BE49-F238E27FC236}">
                <a16:creationId xmlns:a16="http://schemas.microsoft.com/office/drawing/2014/main" id="{17ED63B7-87E5-4996-A960-540960FC432C}"/>
              </a:ext>
            </a:extLst>
          </p:cNvPr>
          <p:cNvCxnSpPr>
            <a:cxnSpLocks/>
          </p:cNvCxnSpPr>
          <p:nvPr/>
        </p:nvCxnSpPr>
        <p:spPr>
          <a:xfrm flipH="1">
            <a:off x="329762" y="4157825"/>
            <a:ext cx="410276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8" name="Immagine 37">
            <a:extLst>
              <a:ext uri="{FF2B5EF4-FFF2-40B4-BE49-F238E27FC236}">
                <a16:creationId xmlns:a16="http://schemas.microsoft.com/office/drawing/2014/main" id="{45B846A7-EB69-4DCD-8E81-E2B3E4FFD2E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07958" y="3229913"/>
            <a:ext cx="243609" cy="243609"/>
          </a:xfrm>
          <a:prstGeom prst="rect">
            <a:avLst/>
          </a:prstGeom>
        </p:spPr>
      </p:pic>
      <p:cxnSp>
        <p:nvCxnSpPr>
          <p:cNvPr id="39" name="Connettore diritto 38">
            <a:extLst>
              <a:ext uri="{FF2B5EF4-FFF2-40B4-BE49-F238E27FC236}">
                <a16:creationId xmlns:a16="http://schemas.microsoft.com/office/drawing/2014/main" id="{41F29F9E-9A5E-41ED-9031-6BD6F4DB3A56}"/>
              </a:ext>
            </a:extLst>
          </p:cNvPr>
          <p:cNvCxnSpPr>
            <a:cxnSpLocks/>
          </p:cNvCxnSpPr>
          <p:nvPr/>
        </p:nvCxnSpPr>
        <p:spPr>
          <a:xfrm flipH="1">
            <a:off x="4435195" y="2129448"/>
            <a:ext cx="0" cy="2039546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Connettore diritto 39">
            <a:extLst>
              <a:ext uri="{FF2B5EF4-FFF2-40B4-BE49-F238E27FC236}">
                <a16:creationId xmlns:a16="http://schemas.microsoft.com/office/drawing/2014/main" id="{EBF41D31-7189-4380-A220-8BA2F3271668}"/>
              </a:ext>
            </a:extLst>
          </p:cNvPr>
          <p:cNvCxnSpPr>
            <a:cxnSpLocks/>
          </p:cNvCxnSpPr>
          <p:nvPr/>
        </p:nvCxnSpPr>
        <p:spPr>
          <a:xfrm flipH="1" flipV="1">
            <a:off x="4463139" y="2108202"/>
            <a:ext cx="4179852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CasellaDiTesto 40">
            <a:extLst>
              <a:ext uri="{FF2B5EF4-FFF2-40B4-BE49-F238E27FC236}">
                <a16:creationId xmlns:a16="http://schemas.microsoft.com/office/drawing/2014/main" id="{AB084A5E-13F7-4CD6-A792-76343DF48E7E}"/>
              </a:ext>
            </a:extLst>
          </p:cNvPr>
          <p:cNvSpPr txBox="1"/>
          <p:nvPr/>
        </p:nvSpPr>
        <p:spPr>
          <a:xfrm>
            <a:off x="4181256" y="2108202"/>
            <a:ext cx="39236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1200" b="1" dirty="0">
                <a:solidFill>
                  <a:srgbClr val="297A38"/>
                </a:solidFill>
                <a:latin typeface="Tenorite" panose="00000500000000000000" pitchFamily="2" charset="0"/>
              </a:rPr>
              <a:t>La GOVERNANCE della STRATEGIA AKIS</a:t>
            </a:r>
          </a:p>
        </p:txBody>
      </p:sp>
      <p:sp>
        <p:nvSpPr>
          <p:cNvPr id="42" name="Rettangolo 41">
            <a:extLst>
              <a:ext uri="{FF2B5EF4-FFF2-40B4-BE49-F238E27FC236}">
                <a16:creationId xmlns:a16="http://schemas.microsoft.com/office/drawing/2014/main" id="{6CA96ABB-28C9-486F-885F-7B2AF3A5FE6D}"/>
              </a:ext>
            </a:extLst>
          </p:cNvPr>
          <p:cNvSpPr/>
          <p:nvPr/>
        </p:nvSpPr>
        <p:spPr>
          <a:xfrm>
            <a:off x="4926434" y="2747877"/>
            <a:ext cx="3716557" cy="1441583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rgbClr val="05663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3" name="CasellaDiTesto 42">
            <a:extLst>
              <a:ext uri="{FF2B5EF4-FFF2-40B4-BE49-F238E27FC236}">
                <a16:creationId xmlns:a16="http://schemas.microsoft.com/office/drawing/2014/main" id="{40E00B42-A648-465E-A332-94E7D0946AC0}"/>
              </a:ext>
            </a:extLst>
          </p:cNvPr>
          <p:cNvSpPr txBox="1"/>
          <p:nvPr/>
        </p:nvSpPr>
        <p:spPr>
          <a:xfrm>
            <a:off x="4935415" y="2767851"/>
            <a:ext cx="3698596" cy="415498"/>
          </a:xfrm>
          <a:prstGeom prst="rect">
            <a:avLst/>
          </a:prstGeom>
          <a:pattFill prst="pct25">
            <a:fgClr>
              <a:srgbClr val="57D557"/>
            </a:fgClr>
            <a:bgClr>
              <a:schemeClr val="bg1"/>
            </a:bgClr>
          </a:patt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100" b="1" dirty="0" err="1">
                <a:solidFill>
                  <a:srgbClr val="056633"/>
                </a:solidFill>
                <a:latin typeface="Tenorite" panose="00000500000000000000" pitchFamily="2" charset="0"/>
              </a:rPr>
              <a:t>Coordination</a:t>
            </a:r>
            <a:r>
              <a:rPr lang="it-IT" sz="1100" b="1" dirty="0">
                <a:solidFill>
                  <a:srgbClr val="056633"/>
                </a:solidFill>
                <a:latin typeface="Tenorite" panose="00000500000000000000" pitchFamily="2" charset="0"/>
              </a:rPr>
              <a:t> Body Regionale (CBR)</a:t>
            </a:r>
          </a:p>
          <a:p>
            <a:pPr algn="ctr"/>
            <a:r>
              <a:rPr lang="it-IT" sz="1000" b="1" i="1" dirty="0">
                <a:effectLst/>
                <a:latin typeface="Tenorite" panose="00000500000000000000" pitchFamily="2" charset="0"/>
                <a:ea typeface="MS Mincho" panose="02020609040205080304" pitchFamily="49" charset="-128"/>
                <a:cs typeface="Arial" panose="020B0604020202020204" pitchFamily="34" charset="0"/>
              </a:rPr>
              <a:t>Struttura “Servizi alle imprese agricole e multifunzionalità” </a:t>
            </a:r>
            <a:endParaRPr lang="it-IT" sz="1000" b="1" i="1" dirty="0">
              <a:latin typeface="Tenorite" panose="00000500000000000000" pitchFamily="2" charset="0"/>
            </a:endParaRPr>
          </a:p>
        </p:txBody>
      </p:sp>
      <p:sp>
        <p:nvSpPr>
          <p:cNvPr id="44" name="CasellaDiTesto 43">
            <a:extLst>
              <a:ext uri="{FF2B5EF4-FFF2-40B4-BE49-F238E27FC236}">
                <a16:creationId xmlns:a16="http://schemas.microsoft.com/office/drawing/2014/main" id="{3D01C92F-08EE-42C8-A6A4-F8FC42BE4F63}"/>
              </a:ext>
            </a:extLst>
          </p:cNvPr>
          <p:cNvSpPr txBox="1"/>
          <p:nvPr/>
        </p:nvSpPr>
        <p:spPr>
          <a:xfrm>
            <a:off x="4917453" y="2487248"/>
            <a:ext cx="3725538" cy="253916"/>
          </a:xfrm>
          <a:prstGeom prst="rect">
            <a:avLst/>
          </a:prstGeom>
          <a:pattFill prst="wdUpDiag">
            <a:fgClr>
              <a:schemeClr val="accent5">
                <a:lumMod val="20000"/>
                <a:lumOff val="80000"/>
              </a:schemeClr>
            </a:fgClr>
            <a:bgClr>
              <a:schemeClr val="bg1"/>
            </a:bgClr>
          </a:pattFill>
          <a:ln w="19050">
            <a:solidFill>
              <a:srgbClr val="002060"/>
            </a:solidFill>
          </a:ln>
          <a:effectLst>
            <a:outerShdw blurRad="107950" dist="12700" dir="5400000" algn="ctr">
              <a:srgbClr val="000000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it-IT" sz="1050" b="1" dirty="0">
                <a:solidFill>
                  <a:srgbClr val="0070C0"/>
                </a:solidFill>
                <a:latin typeface="Tenorite" panose="00000500000000000000" pitchFamily="2" charset="0"/>
              </a:rPr>
              <a:t>SISTEMA DI GOVERNANCE NAZIONALE AKIS</a:t>
            </a:r>
          </a:p>
        </p:txBody>
      </p:sp>
      <p:pic>
        <p:nvPicPr>
          <p:cNvPr id="45" name="Immagine 44">
            <a:extLst>
              <a:ext uri="{FF2B5EF4-FFF2-40B4-BE49-F238E27FC236}">
                <a16:creationId xmlns:a16="http://schemas.microsoft.com/office/drawing/2014/main" id="{50F7D3F0-1920-41C3-BC55-5069003D44D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492416" y="2417148"/>
            <a:ext cx="335309" cy="335309"/>
          </a:xfrm>
          <a:prstGeom prst="rect">
            <a:avLst/>
          </a:prstGeom>
        </p:spPr>
      </p:pic>
      <p:pic>
        <p:nvPicPr>
          <p:cNvPr id="46" name="Immagine 45">
            <a:extLst>
              <a:ext uri="{FF2B5EF4-FFF2-40B4-BE49-F238E27FC236}">
                <a16:creationId xmlns:a16="http://schemas.microsoft.com/office/drawing/2014/main" id="{0CBB5B78-44A8-40B3-83E6-152B0C9E5C1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540024" y="2459823"/>
            <a:ext cx="249958" cy="249958"/>
          </a:xfrm>
          <a:prstGeom prst="rect">
            <a:avLst/>
          </a:prstGeom>
        </p:spPr>
      </p:pic>
      <p:pic>
        <p:nvPicPr>
          <p:cNvPr id="47" name="Immagine 46">
            <a:extLst>
              <a:ext uri="{FF2B5EF4-FFF2-40B4-BE49-F238E27FC236}">
                <a16:creationId xmlns:a16="http://schemas.microsoft.com/office/drawing/2014/main" id="{CBCB7352-18F4-41A6-BE74-0DA1A892231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836541" y="2426445"/>
            <a:ext cx="335309" cy="341406"/>
          </a:xfrm>
          <a:prstGeom prst="rect">
            <a:avLst/>
          </a:prstGeom>
        </p:spPr>
      </p:pic>
      <p:sp>
        <p:nvSpPr>
          <p:cNvPr id="48" name="Connettore 47">
            <a:extLst>
              <a:ext uri="{FF2B5EF4-FFF2-40B4-BE49-F238E27FC236}">
                <a16:creationId xmlns:a16="http://schemas.microsoft.com/office/drawing/2014/main" id="{54E251FB-10B7-48F6-98C5-EB6ABF9C1ACE}"/>
              </a:ext>
            </a:extLst>
          </p:cNvPr>
          <p:cNvSpPr/>
          <p:nvPr/>
        </p:nvSpPr>
        <p:spPr>
          <a:xfrm>
            <a:off x="4405223" y="2086737"/>
            <a:ext cx="72000" cy="72000"/>
          </a:xfrm>
          <a:prstGeom prst="flowChartConnector">
            <a:avLst/>
          </a:prstGeom>
          <a:solidFill>
            <a:srgbClr val="57D557"/>
          </a:solidFill>
          <a:ln>
            <a:solidFill>
              <a:srgbClr val="A6A6A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9" name="Connettore 48">
            <a:extLst>
              <a:ext uri="{FF2B5EF4-FFF2-40B4-BE49-F238E27FC236}">
                <a16:creationId xmlns:a16="http://schemas.microsoft.com/office/drawing/2014/main" id="{A89B622B-482D-4E2F-885E-0D733F6ED59E}"/>
              </a:ext>
            </a:extLst>
          </p:cNvPr>
          <p:cNvSpPr/>
          <p:nvPr/>
        </p:nvSpPr>
        <p:spPr>
          <a:xfrm>
            <a:off x="4412677" y="4103844"/>
            <a:ext cx="72000" cy="72000"/>
          </a:xfrm>
          <a:prstGeom prst="flowChartConnector">
            <a:avLst/>
          </a:prstGeom>
          <a:solidFill>
            <a:srgbClr val="57D557"/>
          </a:solidFill>
          <a:ln>
            <a:solidFill>
              <a:srgbClr val="A6A6A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0" name="Connettore 49">
            <a:extLst>
              <a:ext uri="{FF2B5EF4-FFF2-40B4-BE49-F238E27FC236}">
                <a16:creationId xmlns:a16="http://schemas.microsoft.com/office/drawing/2014/main" id="{B7133B5C-6151-4620-89D1-4BC5982B6244}"/>
              </a:ext>
            </a:extLst>
          </p:cNvPr>
          <p:cNvSpPr/>
          <p:nvPr/>
        </p:nvSpPr>
        <p:spPr>
          <a:xfrm>
            <a:off x="303292" y="4117461"/>
            <a:ext cx="72000" cy="72000"/>
          </a:xfrm>
          <a:prstGeom prst="flowChartConnector">
            <a:avLst/>
          </a:prstGeom>
          <a:solidFill>
            <a:srgbClr val="57D557"/>
          </a:solidFill>
          <a:ln>
            <a:solidFill>
              <a:srgbClr val="A6A6A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3" name="CasellaDiTesto 52">
            <a:extLst>
              <a:ext uri="{FF2B5EF4-FFF2-40B4-BE49-F238E27FC236}">
                <a16:creationId xmlns:a16="http://schemas.microsoft.com/office/drawing/2014/main" id="{6DEA91C6-0EBD-4471-A692-A439FF50E64E}"/>
              </a:ext>
            </a:extLst>
          </p:cNvPr>
          <p:cNvSpPr txBox="1"/>
          <p:nvPr/>
        </p:nvSpPr>
        <p:spPr>
          <a:xfrm>
            <a:off x="4935416" y="3183349"/>
            <a:ext cx="3698596" cy="56169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100" b="1" dirty="0">
                <a:latin typeface="Tenorite" panose="00000500000000000000" pitchFamily="2" charset="0"/>
              </a:rPr>
              <a:t>TAVOLO STRATEGICO PER L’AKIS</a:t>
            </a:r>
          </a:p>
          <a:p>
            <a:r>
              <a:rPr lang="it-IT" sz="900" dirty="0">
                <a:latin typeface="Tenorite" panose="00000500000000000000" pitchFamily="2" charset="0"/>
              </a:rPr>
              <a:t>Componenti: </a:t>
            </a:r>
            <a:r>
              <a:rPr lang="it-IT" sz="900" i="1" dirty="0">
                <a:latin typeface="Tenorite" panose="00000500000000000000" pitchFamily="2" charset="0"/>
              </a:rPr>
              <a:t>(i)</a:t>
            </a:r>
            <a:r>
              <a:rPr lang="it-IT" sz="900" dirty="0">
                <a:latin typeface="Tenorite" panose="00000500000000000000" pitchFamily="2" charset="0"/>
              </a:rPr>
              <a:t> rappresentanti dei settori produttivi, </a:t>
            </a:r>
            <a:r>
              <a:rPr lang="it-IT" sz="900" i="1" dirty="0">
                <a:latin typeface="Tenorite" panose="00000500000000000000" pitchFamily="2" charset="0"/>
              </a:rPr>
              <a:t>(ii)</a:t>
            </a:r>
            <a:r>
              <a:rPr lang="it-IT" sz="900" dirty="0">
                <a:latin typeface="Tenorite" panose="00000500000000000000" pitchFamily="2" charset="0"/>
              </a:rPr>
              <a:t> referenti del mondo della ricerca, </a:t>
            </a:r>
            <a:r>
              <a:rPr lang="it-IT" sz="900" i="1" dirty="0">
                <a:latin typeface="Tenorite" panose="00000500000000000000" pitchFamily="2" charset="0"/>
              </a:rPr>
              <a:t>(iii) s</a:t>
            </a:r>
            <a:r>
              <a:rPr lang="it-IT" sz="900" dirty="0">
                <a:latin typeface="Tenorite" panose="00000500000000000000" pitchFamily="2" charset="0"/>
              </a:rPr>
              <a:t>oggetti operanti in consulenza  e formazione.</a:t>
            </a:r>
            <a:r>
              <a:rPr lang="it-IT" sz="1050" b="1" dirty="0">
                <a:latin typeface="Tenorite" panose="00000500000000000000" pitchFamily="2" charset="0"/>
              </a:rPr>
              <a:t> </a:t>
            </a:r>
          </a:p>
        </p:txBody>
      </p:sp>
      <p:sp>
        <p:nvSpPr>
          <p:cNvPr id="54" name="CasellaDiTesto 53">
            <a:extLst>
              <a:ext uri="{FF2B5EF4-FFF2-40B4-BE49-F238E27FC236}">
                <a16:creationId xmlns:a16="http://schemas.microsoft.com/office/drawing/2014/main" id="{B618F30C-72E3-428F-9E2F-863DF3B15C8E}"/>
              </a:ext>
            </a:extLst>
          </p:cNvPr>
          <p:cNvSpPr txBox="1"/>
          <p:nvPr/>
        </p:nvSpPr>
        <p:spPr>
          <a:xfrm>
            <a:off x="5287366" y="3964427"/>
            <a:ext cx="298571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900" b="1" dirty="0">
                <a:latin typeface="Tenorite" panose="00000500000000000000" pitchFamily="2" charset="0"/>
              </a:rPr>
              <a:t>Group Tematici (focus group)</a:t>
            </a:r>
          </a:p>
        </p:txBody>
      </p:sp>
      <p:grpSp>
        <p:nvGrpSpPr>
          <p:cNvPr id="55" name="Gruppo 54">
            <a:extLst>
              <a:ext uri="{FF2B5EF4-FFF2-40B4-BE49-F238E27FC236}">
                <a16:creationId xmlns:a16="http://schemas.microsoft.com/office/drawing/2014/main" id="{60F51DBA-350D-4AB1-A6D7-8002301B3203}"/>
              </a:ext>
            </a:extLst>
          </p:cNvPr>
          <p:cNvGrpSpPr/>
          <p:nvPr/>
        </p:nvGrpSpPr>
        <p:grpSpPr>
          <a:xfrm>
            <a:off x="5491789" y="3738882"/>
            <a:ext cx="1261557" cy="245079"/>
            <a:chOff x="6363854" y="4057627"/>
            <a:chExt cx="1261557" cy="245079"/>
          </a:xfrm>
        </p:grpSpPr>
        <p:pic>
          <p:nvPicPr>
            <p:cNvPr id="56" name="Immagine 55">
              <a:extLst>
                <a:ext uri="{FF2B5EF4-FFF2-40B4-BE49-F238E27FC236}">
                  <a16:creationId xmlns:a16="http://schemas.microsoft.com/office/drawing/2014/main" id="{3F373526-36CF-4321-9A00-83DA760B7212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7146132" y="4066012"/>
              <a:ext cx="230400" cy="230400"/>
            </a:xfrm>
            <a:prstGeom prst="rect">
              <a:avLst/>
            </a:prstGeom>
          </p:spPr>
        </p:pic>
        <p:pic>
          <p:nvPicPr>
            <p:cNvPr id="57" name="Immagine 56">
              <a:extLst>
                <a:ext uri="{FF2B5EF4-FFF2-40B4-BE49-F238E27FC236}">
                  <a16:creationId xmlns:a16="http://schemas.microsoft.com/office/drawing/2014/main" id="{CD3616F7-7857-4F73-9BEB-5B443B0B8571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7395011" y="4057627"/>
              <a:ext cx="230400" cy="230400"/>
            </a:xfrm>
            <a:prstGeom prst="rect">
              <a:avLst/>
            </a:prstGeom>
          </p:spPr>
        </p:pic>
        <p:pic>
          <p:nvPicPr>
            <p:cNvPr id="58" name="Immagine 57">
              <a:extLst>
                <a:ext uri="{FF2B5EF4-FFF2-40B4-BE49-F238E27FC236}">
                  <a16:creationId xmlns:a16="http://schemas.microsoft.com/office/drawing/2014/main" id="{544FF976-12FE-42D5-A36D-A31B2D35672F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6363854" y="4072306"/>
              <a:ext cx="230400" cy="230400"/>
            </a:xfrm>
            <a:prstGeom prst="rect">
              <a:avLst/>
            </a:prstGeom>
          </p:spPr>
        </p:pic>
        <p:pic>
          <p:nvPicPr>
            <p:cNvPr id="59" name="Immagine 58">
              <a:extLst>
                <a:ext uri="{FF2B5EF4-FFF2-40B4-BE49-F238E27FC236}">
                  <a16:creationId xmlns:a16="http://schemas.microsoft.com/office/drawing/2014/main" id="{352FBEE7-2351-4471-9B8B-E08B4F284ECE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6612733" y="4063921"/>
              <a:ext cx="230400" cy="230400"/>
            </a:xfrm>
            <a:prstGeom prst="rect">
              <a:avLst/>
            </a:prstGeom>
          </p:spPr>
        </p:pic>
        <p:pic>
          <p:nvPicPr>
            <p:cNvPr id="60" name="Immagine 59">
              <a:extLst>
                <a:ext uri="{FF2B5EF4-FFF2-40B4-BE49-F238E27FC236}">
                  <a16:creationId xmlns:a16="http://schemas.microsoft.com/office/drawing/2014/main" id="{05D20186-D1E7-4E1B-AC27-33C19B7D08EC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6899944" y="4072306"/>
              <a:ext cx="230400" cy="230400"/>
            </a:xfrm>
            <a:prstGeom prst="rect">
              <a:avLst/>
            </a:prstGeom>
          </p:spPr>
        </p:pic>
      </p:grpSp>
      <p:grpSp>
        <p:nvGrpSpPr>
          <p:cNvPr id="61" name="Gruppo 60">
            <a:extLst>
              <a:ext uri="{FF2B5EF4-FFF2-40B4-BE49-F238E27FC236}">
                <a16:creationId xmlns:a16="http://schemas.microsoft.com/office/drawing/2014/main" id="{F68508A7-F664-433B-98FE-86F5FC760EE3}"/>
              </a:ext>
            </a:extLst>
          </p:cNvPr>
          <p:cNvGrpSpPr/>
          <p:nvPr/>
        </p:nvGrpSpPr>
        <p:grpSpPr>
          <a:xfrm>
            <a:off x="6770082" y="3738882"/>
            <a:ext cx="1261557" cy="245079"/>
            <a:chOff x="6363854" y="4057627"/>
            <a:chExt cx="1261557" cy="245079"/>
          </a:xfrm>
        </p:grpSpPr>
        <p:pic>
          <p:nvPicPr>
            <p:cNvPr id="62" name="Immagine 61">
              <a:extLst>
                <a:ext uri="{FF2B5EF4-FFF2-40B4-BE49-F238E27FC236}">
                  <a16:creationId xmlns:a16="http://schemas.microsoft.com/office/drawing/2014/main" id="{E95126AD-C33B-4662-AD2E-FFF471A3F499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7146132" y="4066012"/>
              <a:ext cx="230400" cy="230400"/>
            </a:xfrm>
            <a:prstGeom prst="rect">
              <a:avLst/>
            </a:prstGeom>
          </p:spPr>
        </p:pic>
        <p:pic>
          <p:nvPicPr>
            <p:cNvPr id="63" name="Immagine 62">
              <a:extLst>
                <a:ext uri="{FF2B5EF4-FFF2-40B4-BE49-F238E27FC236}">
                  <a16:creationId xmlns:a16="http://schemas.microsoft.com/office/drawing/2014/main" id="{E3BECABF-3BF9-4F35-95C4-2C5BF412CA04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7395011" y="4057627"/>
              <a:ext cx="230400" cy="230400"/>
            </a:xfrm>
            <a:prstGeom prst="rect">
              <a:avLst/>
            </a:prstGeom>
          </p:spPr>
        </p:pic>
        <p:pic>
          <p:nvPicPr>
            <p:cNvPr id="64" name="Immagine 63">
              <a:extLst>
                <a:ext uri="{FF2B5EF4-FFF2-40B4-BE49-F238E27FC236}">
                  <a16:creationId xmlns:a16="http://schemas.microsoft.com/office/drawing/2014/main" id="{DB57FF0A-F4F1-4EE7-BC6B-232BACE1F7BA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6363854" y="4072306"/>
              <a:ext cx="230400" cy="230400"/>
            </a:xfrm>
            <a:prstGeom prst="rect">
              <a:avLst/>
            </a:prstGeom>
          </p:spPr>
        </p:pic>
        <p:pic>
          <p:nvPicPr>
            <p:cNvPr id="65" name="Immagine 64">
              <a:extLst>
                <a:ext uri="{FF2B5EF4-FFF2-40B4-BE49-F238E27FC236}">
                  <a16:creationId xmlns:a16="http://schemas.microsoft.com/office/drawing/2014/main" id="{7425C213-A91A-4559-B1FD-0244EE7F48F9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6612733" y="4063921"/>
              <a:ext cx="230400" cy="230400"/>
            </a:xfrm>
            <a:prstGeom prst="rect">
              <a:avLst/>
            </a:prstGeom>
          </p:spPr>
        </p:pic>
        <p:pic>
          <p:nvPicPr>
            <p:cNvPr id="66" name="Immagine 65">
              <a:extLst>
                <a:ext uri="{FF2B5EF4-FFF2-40B4-BE49-F238E27FC236}">
                  <a16:creationId xmlns:a16="http://schemas.microsoft.com/office/drawing/2014/main" id="{A97DE28D-2F6A-43A3-8C87-F82377431121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6899944" y="4072306"/>
              <a:ext cx="230400" cy="230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002162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7">
            <a:extLst>
              <a:ext uri="{FF2B5EF4-FFF2-40B4-BE49-F238E27FC236}">
                <a16:creationId xmlns:a16="http://schemas.microsoft.com/office/drawing/2014/main" id="{FAA3A6C5-A06D-8542-6927-1F3139299467}"/>
              </a:ext>
            </a:extLst>
          </p:cNvPr>
          <p:cNvSpPr/>
          <p:nvPr/>
        </p:nvSpPr>
        <p:spPr>
          <a:xfrm>
            <a:off x="8484433" y="599607"/>
            <a:ext cx="377750" cy="110854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atin typeface="Tenorite" panose="00000500000000000000" pitchFamily="2" charset="0"/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4B4BB220-D069-2B70-1EBA-618573CE090C}"/>
              </a:ext>
            </a:extLst>
          </p:cNvPr>
          <p:cNvSpPr txBox="1"/>
          <p:nvPr/>
        </p:nvSpPr>
        <p:spPr>
          <a:xfrm>
            <a:off x="415891" y="1124103"/>
            <a:ext cx="34388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>
                <a:solidFill>
                  <a:srgbClr val="297A38"/>
                </a:solidFill>
                <a:latin typeface="Tenorite" panose="00000500000000000000" pitchFamily="2" charset="0"/>
              </a:rPr>
              <a:t>Schede Intervento</a:t>
            </a:r>
          </a:p>
        </p:txBody>
      </p:sp>
      <p:sp>
        <p:nvSpPr>
          <p:cNvPr id="31" name="Rettangolo con angoli arrotondati 30">
            <a:extLst>
              <a:ext uri="{FF2B5EF4-FFF2-40B4-BE49-F238E27FC236}">
                <a16:creationId xmlns:a16="http://schemas.microsoft.com/office/drawing/2014/main" id="{2CB27297-5EA8-4D34-8DDD-946F18B97AE9}"/>
              </a:ext>
            </a:extLst>
          </p:cNvPr>
          <p:cNvSpPr/>
          <p:nvPr/>
        </p:nvSpPr>
        <p:spPr>
          <a:xfrm>
            <a:off x="399182" y="111918"/>
            <a:ext cx="8172931" cy="908703"/>
          </a:xfrm>
          <a:prstGeom prst="roundRect">
            <a:avLst/>
          </a:prstGeom>
          <a:noFill/>
          <a:ln w="28575">
            <a:solidFill>
              <a:srgbClr val="297A38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32" name="Immagine 31">
            <a:extLst>
              <a:ext uri="{FF2B5EF4-FFF2-40B4-BE49-F238E27FC236}">
                <a16:creationId xmlns:a16="http://schemas.microsoft.com/office/drawing/2014/main" id="{A8EBDBF2-1215-40F2-9CA4-1413C8632D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318" y="178680"/>
            <a:ext cx="802633" cy="802633"/>
          </a:xfrm>
          <a:prstGeom prst="flowChartConnector">
            <a:avLst/>
          </a:prstGeom>
        </p:spPr>
      </p:pic>
      <p:sp>
        <p:nvSpPr>
          <p:cNvPr id="33" name="Titolo 1">
            <a:extLst>
              <a:ext uri="{FF2B5EF4-FFF2-40B4-BE49-F238E27FC236}">
                <a16:creationId xmlns:a16="http://schemas.microsoft.com/office/drawing/2014/main" id="{9131DC45-6387-4524-88EA-D28FE5063B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61102" y="377920"/>
            <a:ext cx="6619335" cy="455390"/>
          </a:xfrm>
        </p:spPr>
        <p:txBody>
          <a:bodyPr>
            <a:noAutofit/>
          </a:bodyPr>
          <a:lstStyle/>
          <a:p>
            <a:r>
              <a:rPr lang="it-IT" sz="2000" dirty="0">
                <a:solidFill>
                  <a:srgbClr val="297A38"/>
                </a:solidFill>
                <a:latin typeface="Tenorite" panose="00000500000000000000" pitchFamily="2" charset="0"/>
              </a:rPr>
              <a:t>Complemento per lo Sviluppo Rurale del Piano Strategico Nazionale della PAC 2023-2027 della Regione Lombardia</a:t>
            </a:r>
            <a:endParaRPr lang="it-IT" sz="2000" b="0" dirty="0">
              <a:latin typeface="Tenorite" panose="00000500000000000000" pitchFamily="2" charset="0"/>
            </a:endParaRPr>
          </a:p>
        </p:txBody>
      </p:sp>
      <p:grpSp>
        <p:nvGrpSpPr>
          <p:cNvPr id="9" name="Gruppo 8">
            <a:extLst>
              <a:ext uri="{FF2B5EF4-FFF2-40B4-BE49-F238E27FC236}">
                <a16:creationId xmlns:a16="http://schemas.microsoft.com/office/drawing/2014/main" id="{C0060352-9C6C-44E6-B85C-E3F08FA97958}"/>
              </a:ext>
            </a:extLst>
          </p:cNvPr>
          <p:cNvGrpSpPr/>
          <p:nvPr/>
        </p:nvGrpSpPr>
        <p:grpSpPr>
          <a:xfrm>
            <a:off x="674557" y="1119013"/>
            <a:ext cx="429752" cy="377851"/>
            <a:chOff x="202259" y="829883"/>
            <a:chExt cx="429752" cy="377851"/>
          </a:xfrm>
        </p:grpSpPr>
        <p:sp>
          <p:nvSpPr>
            <p:cNvPr id="11" name="Connettore 10">
              <a:extLst>
                <a:ext uri="{FF2B5EF4-FFF2-40B4-BE49-F238E27FC236}">
                  <a16:creationId xmlns:a16="http://schemas.microsoft.com/office/drawing/2014/main" id="{DCD1525D-464F-4BA1-B192-480B5D5DA1B8}"/>
                </a:ext>
              </a:extLst>
            </p:cNvPr>
            <p:cNvSpPr/>
            <p:nvPr/>
          </p:nvSpPr>
          <p:spPr>
            <a:xfrm>
              <a:off x="204824" y="858428"/>
              <a:ext cx="320760" cy="320760"/>
            </a:xfrm>
            <a:prstGeom prst="flowChartConnector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latin typeface="Tenorite" panose="00000500000000000000" pitchFamily="2" charset="0"/>
              </a:endParaRPr>
            </a:p>
          </p:txBody>
        </p:sp>
        <p:sp>
          <p:nvSpPr>
            <p:cNvPr id="12" name="Connettore 11">
              <a:extLst>
                <a:ext uri="{FF2B5EF4-FFF2-40B4-BE49-F238E27FC236}">
                  <a16:creationId xmlns:a16="http://schemas.microsoft.com/office/drawing/2014/main" id="{182949B2-84ED-4774-9901-18E07C726D61}"/>
                </a:ext>
              </a:extLst>
            </p:cNvPr>
            <p:cNvSpPr/>
            <p:nvPr/>
          </p:nvSpPr>
          <p:spPr>
            <a:xfrm>
              <a:off x="311251" y="842390"/>
              <a:ext cx="320760" cy="352836"/>
            </a:xfrm>
            <a:prstGeom prst="flowChartConnector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latin typeface="Tenorite" panose="00000500000000000000" pitchFamily="2" charset="0"/>
              </a:endParaRPr>
            </a:p>
          </p:txBody>
        </p:sp>
        <p:pic>
          <p:nvPicPr>
            <p:cNvPr id="13" name="Elemento grafico 12" descr="Badge 7 con riempimento a tinta unita">
              <a:extLst>
                <a:ext uri="{FF2B5EF4-FFF2-40B4-BE49-F238E27FC236}">
                  <a16:creationId xmlns:a16="http://schemas.microsoft.com/office/drawing/2014/main" id="{E482D1D8-BD06-4B47-AEAD-24BEA1D055F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202259" y="829883"/>
              <a:ext cx="377851" cy="377851"/>
            </a:xfrm>
            <a:prstGeom prst="rect">
              <a:avLst/>
            </a:prstGeom>
          </p:spPr>
        </p:pic>
      </p:grpSp>
      <p:grpSp>
        <p:nvGrpSpPr>
          <p:cNvPr id="29" name="Gruppo 28">
            <a:extLst>
              <a:ext uri="{FF2B5EF4-FFF2-40B4-BE49-F238E27FC236}">
                <a16:creationId xmlns:a16="http://schemas.microsoft.com/office/drawing/2014/main" id="{893DC127-2D2F-4394-AF22-4C66279F1323}"/>
              </a:ext>
            </a:extLst>
          </p:cNvPr>
          <p:cNvGrpSpPr/>
          <p:nvPr/>
        </p:nvGrpSpPr>
        <p:grpSpPr>
          <a:xfrm>
            <a:off x="448323" y="1821148"/>
            <a:ext cx="3954541" cy="747202"/>
            <a:chOff x="487194" y="1277568"/>
            <a:chExt cx="3954541" cy="747202"/>
          </a:xfrm>
        </p:grpSpPr>
        <p:sp>
          <p:nvSpPr>
            <p:cNvPr id="30" name="Rettangolo 29">
              <a:extLst>
                <a:ext uri="{FF2B5EF4-FFF2-40B4-BE49-F238E27FC236}">
                  <a16:creationId xmlns:a16="http://schemas.microsoft.com/office/drawing/2014/main" id="{5020807D-9458-4456-97BC-0A08EF176347}"/>
                </a:ext>
              </a:extLst>
            </p:cNvPr>
            <p:cNvSpPr/>
            <p:nvPr/>
          </p:nvSpPr>
          <p:spPr>
            <a:xfrm>
              <a:off x="624433" y="1370781"/>
              <a:ext cx="3155236" cy="584775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latin typeface="Tenorite" panose="00000500000000000000" pitchFamily="2" charset="0"/>
              </a:endParaRPr>
            </a:p>
          </p:txBody>
        </p:sp>
        <p:sp>
          <p:nvSpPr>
            <p:cNvPr id="34" name="Ovale 33">
              <a:extLst>
                <a:ext uri="{FF2B5EF4-FFF2-40B4-BE49-F238E27FC236}">
                  <a16:creationId xmlns:a16="http://schemas.microsoft.com/office/drawing/2014/main" id="{43D381E1-37C9-4164-B3F5-DD5A8EDD6D54}"/>
                </a:ext>
              </a:extLst>
            </p:cNvPr>
            <p:cNvSpPr/>
            <p:nvPr/>
          </p:nvSpPr>
          <p:spPr>
            <a:xfrm>
              <a:off x="487194" y="1277568"/>
              <a:ext cx="773081" cy="747202"/>
            </a:xfrm>
            <a:prstGeom prst="ellipse">
              <a:avLst/>
            </a:prstGeom>
            <a:solidFill>
              <a:srgbClr val="00823B"/>
            </a:solidFill>
            <a:ln>
              <a:solidFill>
                <a:schemeClr val="bg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it-IT" sz="3000" b="1">
                <a:solidFill>
                  <a:schemeClr val="bg1"/>
                </a:solidFill>
                <a:latin typeface="Tenorite" panose="00000500000000000000" pitchFamily="2" charset="0"/>
              </a:endParaRPr>
            </a:p>
          </p:txBody>
        </p:sp>
        <p:sp>
          <p:nvSpPr>
            <p:cNvPr id="35" name="CasellaDiTesto 34">
              <a:extLst>
                <a:ext uri="{FF2B5EF4-FFF2-40B4-BE49-F238E27FC236}">
                  <a16:creationId xmlns:a16="http://schemas.microsoft.com/office/drawing/2014/main" id="{04CE0FF1-0226-4E81-9519-027D2BB876CC}"/>
                </a:ext>
              </a:extLst>
            </p:cNvPr>
            <p:cNvSpPr txBox="1"/>
            <p:nvPr/>
          </p:nvSpPr>
          <p:spPr>
            <a:xfrm>
              <a:off x="1558993" y="1449397"/>
              <a:ext cx="28827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b="1" dirty="0">
                  <a:solidFill>
                    <a:srgbClr val="297A38"/>
                  </a:solidFill>
                  <a:latin typeface="Tenorite" panose="00000500000000000000" pitchFamily="2" charset="0"/>
                  <a:ea typeface="Tahoma" panose="020B0604030504040204" pitchFamily="34" charset="0"/>
                  <a:cs typeface="Tahoma" panose="020B0604030504040204" pitchFamily="34" charset="0"/>
                </a:rPr>
                <a:t>Interventi</a:t>
              </a:r>
            </a:p>
          </p:txBody>
        </p:sp>
        <p:sp>
          <p:nvSpPr>
            <p:cNvPr id="36" name="CasellaDiTesto 35">
              <a:extLst>
                <a:ext uri="{FF2B5EF4-FFF2-40B4-BE49-F238E27FC236}">
                  <a16:creationId xmlns:a16="http://schemas.microsoft.com/office/drawing/2014/main" id="{D13C6F63-F6F4-4742-B5DC-F274C5B820FC}"/>
                </a:ext>
              </a:extLst>
            </p:cNvPr>
            <p:cNvSpPr txBox="1"/>
            <p:nvPr/>
          </p:nvSpPr>
          <p:spPr>
            <a:xfrm>
              <a:off x="589306" y="1372453"/>
              <a:ext cx="773081" cy="523220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/>
            <a:p>
              <a:r>
                <a:rPr lang="it-IT" sz="2800" b="1" dirty="0">
                  <a:solidFill>
                    <a:schemeClr val="bg1"/>
                  </a:solidFill>
                  <a:latin typeface="Tenorite" panose="00000500000000000000" pitchFamily="2" charset="0"/>
                </a:rPr>
                <a:t>39</a:t>
              </a:r>
            </a:p>
          </p:txBody>
        </p:sp>
      </p:grpSp>
      <p:grpSp>
        <p:nvGrpSpPr>
          <p:cNvPr id="139" name="Gruppo 138">
            <a:extLst>
              <a:ext uri="{FF2B5EF4-FFF2-40B4-BE49-F238E27FC236}">
                <a16:creationId xmlns:a16="http://schemas.microsoft.com/office/drawing/2014/main" id="{90CA3C9A-C954-465C-AC3E-551E10E0AF2C}"/>
              </a:ext>
            </a:extLst>
          </p:cNvPr>
          <p:cNvGrpSpPr/>
          <p:nvPr/>
        </p:nvGrpSpPr>
        <p:grpSpPr>
          <a:xfrm>
            <a:off x="3897103" y="1784900"/>
            <a:ext cx="4628043" cy="1219738"/>
            <a:chOff x="3921364" y="1821580"/>
            <a:chExt cx="4628043" cy="1219738"/>
          </a:xfrm>
        </p:grpSpPr>
        <p:grpSp>
          <p:nvGrpSpPr>
            <p:cNvPr id="138" name="Gruppo 137">
              <a:extLst>
                <a:ext uri="{FF2B5EF4-FFF2-40B4-BE49-F238E27FC236}">
                  <a16:creationId xmlns:a16="http://schemas.microsoft.com/office/drawing/2014/main" id="{76A30393-B526-49E3-8B52-D61130B91092}"/>
                </a:ext>
              </a:extLst>
            </p:cNvPr>
            <p:cNvGrpSpPr/>
            <p:nvPr/>
          </p:nvGrpSpPr>
          <p:grpSpPr>
            <a:xfrm>
              <a:off x="4796557" y="1821580"/>
              <a:ext cx="3752850" cy="1219738"/>
              <a:chOff x="4796557" y="1478680"/>
              <a:chExt cx="3752850" cy="1219738"/>
            </a:xfrm>
          </p:grpSpPr>
          <p:sp>
            <p:nvSpPr>
              <p:cNvPr id="15" name="Ovale 14">
                <a:extLst>
                  <a:ext uri="{FF2B5EF4-FFF2-40B4-BE49-F238E27FC236}">
                    <a16:creationId xmlns:a16="http://schemas.microsoft.com/office/drawing/2014/main" id="{ECC82C3D-F825-4FD9-98BB-6FA528791AAD}"/>
                  </a:ext>
                </a:extLst>
              </p:cNvPr>
              <p:cNvSpPr/>
              <p:nvPr/>
            </p:nvSpPr>
            <p:spPr>
              <a:xfrm>
                <a:off x="4796557" y="1478689"/>
                <a:ext cx="342900" cy="307767"/>
              </a:xfrm>
              <a:prstGeom prst="ellips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>
                  <a:latin typeface="Tenorite" panose="00000500000000000000" pitchFamily="2" charset="0"/>
                </a:endParaRPr>
              </a:p>
            </p:txBody>
          </p:sp>
          <p:sp>
            <p:nvSpPr>
              <p:cNvPr id="16" name="Ovale 15">
                <a:extLst>
                  <a:ext uri="{FF2B5EF4-FFF2-40B4-BE49-F238E27FC236}">
                    <a16:creationId xmlns:a16="http://schemas.microsoft.com/office/drawing/2014/main" id="{3B44AFA5-14E5-4C9D-98A5-53CBC32A7E03}"/>
                  </a:ext>
                </a:extLst>
              </p:cNvPr>
              <p:cNvSpPr/>
              <p:nvPr/>
            </p:nvSpPr>
            <p:spPr>
              <a:xfrm>
                <a:off x="8206507" y="1478680"/>
                <a:ext cx="342900" cy="304346"/>
              </a:xfrm>
              <a:prstGeom prst="ellips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>
                  <a:latin typeface="Tenorite" panose="00000500000000000000" pitchFamily="2" charset="0"/>
                </a:endParaRPr>
              </a:p>
            </p:txBody>
          </p:sp>
          <p:sp>
            <p:nvSpPr>
              <p:cNvPr id="17" name="Rettangolo 16">
                <a:extLst>
                  <a:ext uri="{FF2B5EF4-FFF2-40B4-BE49-F238E27FC236}">
                    <a16:creationId xmlns:a16="http://schemas.microsoft.com/office/drawing/2014/main" id="{AAB8D1F6-2FA1-4884-BB10-3FB435FAF1D0}"/>
                  </a:ext>
                </a:extLst>
              </p:cNvPr>
              <p:cNvSpPr/>
              <p:nvPr/>
            </p:nvSpPr>
            <p:spPr>
              <a:xfrm>
                <a:off x="4948957" y="1478680"/>
                <a:ext cx="3429000" cy="307777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>
                  <a:latin typeface="Tenorite" panose="00000500000000000000" pitchFamily="2" charset="0"/>
                </a:endParaRPr>
              </a:p>
            </p:txBody>
          </p:sp>
          <p:sp>
            <p:nvSpPr>
              <p:cNvPr id="18" name="Rettangolo 17">
                <a:extLst>
                  <a:ext uri="{FF2B5EF4-FFF2-40B4-BE49-F238E27FC236}">
                    <a16:creationId xmlns:a16="http://schemas.microsoft.com/office/drawing/2014/main" id="{FF51696F-20E6-46BA-ACE9-8CF244A16270}"/>
                  </a:ext>
                </a:extLst>
              </p:cNvPr>
              <p:cNvSpPr/>
              <p:nvPr/>
            </p:nvSpPr>
            <p:spPr>
              <a:xfrm>
                <a:off x="4968007" y="1606771"/>
                <a:ext cx="1243118" cy="45719"/>
              </a:xfrm>
              <a:prstGeom prst="rect">
                <a:avLst/>
              </a:prstGeom>
              <a:solidFill>
                <a:srgbClr val="00823B"/>
              </a:solidFill>
              <a:ln>
                <a:solidFill>
                  <a:srgbClr val="00823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>
                  <a:latin typeface="Tenorite" panose="00000500000000000000" pitchFamily="2" charset="0"/>
                </a:endParaRPr>
              </a:p>
            </p:txBody>
          </p:sp>
          <p:sp>
            <p:nvSpPr>
              <p:cNvPr id="19" name="CasellaDiTesto 18">
                <a:extLst>
                  <a:ext uri="{FF2B5EF4-FFF2-40B4-BE49-F238E27FC236}">
                    <a16:creationId xmlns:a16="http://schemas.microsoft.com/office/drawing/2014/main" id="{433AEE3B-E3E2-42C1-9E46-3BFD3E13361F}"/>
                  </a:ext>
                </a:extLst>
              </p:cNvPr>
              <p:cNvSpPr txBox="1"/>
              <p:nvPr/>
            </p:nvSpPr>
            <p:spPr>
              <a:xfrm>
                <a:off x="8141047" y="1503220"/>
                <a:ext cx="363597" cy="24622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0" rIns="0" bIns="0" rtlCol="0" anchor="t">
                <a:spAutoFit/>
              </a:bodyPr>
              <a:lstStyle/>
              <a:p>
                <a:r>
                  <a:rPr lang="it-IT" sz="1600" b="1" dirty="0">
                    <a:solidFill>
                      <a:srgbClr val="00823B"/>
                    </a:solidFill>
                    <a:latin typeface="Tenorite" panose="00000500000000000000" pitchFamily="2" charset="0"/>
                    <a:ea typeface="Tahoma"/>
                    <a:cs typeface="Tahoma"/>
                  </a:rPr>
                  <a:t>12</a:t>
                </a:r>
              </a:p>
            </p:txBody>
          </p:sp>
          <p:sp>
            <p:nvSpPr>
              <p:cNvPr id="20" name="Ovale 19">
                <a:extLst>
                  <a:ext uri="{FF2B5EF4-FFF2-40B4-BE49-F238E27FC236}">
                    <a16:creationId xmlns:a16="http://schemas.microsoft.com/office/drawing/2014/main" id="{4463CDA6-6BAC-48D7-BD0C-24FA98E645CC}"/>
                  </a:ext>
                </a:extLst>
              </p:cNvPr>
              <p:cNvSpPr/>
              <p:nvPr/>
            </p:nvSpPr>
            <p:spPr>
              <a:xfrm>
                <a:off x="4796557" y="2148835"/>
                <a:ext cx="342900" cy="307767"/>
              </a:xfrm>
              <a:prstGeom prst="ellips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>
                  <a:latin typeface="Tenorite" panose="00000500000000000000" pitchFamily="2" charset="0"/>
                </a:endParaRPr>
              </a:p>
            </p:txBody>
          </p:sp>
          <p:sp>
            <p:nvSpPr>
              <p:cNvPr id="21" name="Ovale 20">
                <a:extLst>
                  <a:ext uri="{FF2B5EF4-FFF2-40B4-BE49-F238E27FC236}">
                    <a16:creationId xmlns:a16="http://schemas.microsoft.com/office/drawing/2014/main" id="{7F43B836-2B98-45AC-B7FC-A3E2B36A13E9}"/>
                  </a:ext>
                </a:extLst>
              </p:cNvPr>
              <p:cNvSpPr/>
              <p:nvPr/>
            </p:nvSpPr>
            <p:spPr>
              <a:xfrm>
                <a:off x="8206507" y="2148826"/>
                <a:ext cx="342900" cy="304346"/>
              </a:xfrm>
              <a:prstGeom prst="ellipse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>
                  <a:latin typeface="Tenorite" panose="00000500000000000000" pitchFamily="2" charset="0"/>
                </a:endParaRPr>
              </a:p>
            </p:txBody>
          </p:sp>
          <p:sp>
            <p:nvSpPr>
              <p:cNvPr id="22" name="Rettangolo 21">
                <a:extLst>
                  <a:ext uri="{FF2B5EF4-FFF2-40B4-BE49-F238E27FC236}">
                    <a16:creationId xmlns:a16="http://schemas.microsoft.com/office/drawing/2014/main" id="{EAE82155-CAD5-461F-AA13-6775B72EE14B}"/>
                  </a:ext>
                </a:extLst>
              </p:cNvPr>
              <p:cNvSpPr/>
              <p:nvPr/>
            </p:nvSpPr>
            <p:spPr>
              <a:xfrm>
                <a:off x="4948957" y="2148826"/>
                <a:ext cx="3429000" cy="307777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>
                  <a:latin typeface="Tenorite" panose="00000500000000000000" pitchFamily="2" charset="0"/>
                </a:endParaRPr>
              </a:p>
            </p:txBody>
          </p:sp>
          <p:sp>
            <p:nvSpPr>
              <p:cNvPr id="23" name="Rettangolo 22">
                <a:extLst>
                  <a:ext uri="{FF2B5EF4-FFF2-40B4-BE49-F238E27FC236}">
                    <a16:creationId xmlns:a16="http://schemas.microsoft.com/office/drawing/2014/main" id="{E6205EDB-FDF0-4478-81F9-F49BA6048D63}"/>
                  </a:ext>
                </a:extLst>
              </p:cNvPr>
              <p:cNvSpPr/>
              <p:nvPr/>
            </p:nvSpPr>
            <p:spPr>
              <a:xfrm>
                <a:off x="4968007" y="2276917"/>
                <a:ext cx="1885950" cy="45719"/>
              </a:xfrm>
              <a:prstGeom prst="rect">
                <a:avLst/>
              </a:prstGeom>
              <a:solidFill>
                <a:srgbClr val="00823B"/>
              </a:solidFill>
              <a:ln>
                <a:solidFill>
                  <a:srgbClr val="00823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>
                  <a:latin typeface="Tenorite" panose="00000500000000000000" pitchFamily="2" charset="0"/>
                </a:endParaRPr>
              </a:p>
            </p:txBody>
          </p:sp>
          <p:sp>
            <p:nvSpPr>
              <p:cNvPr id="24" name="CasellaDiTesto 23">
                <a:extLst>
                  <a:ext uri="{FF2B5EF4-FFF2-40B4-BE49-F238E27FC236}">
                    <a16:creationId xmlns:a16="http://schemas.microsoft.com/office/drawing/2014/main" id="{069C536C-F946-4397-AA34-F3CCBB08A479}"/>
                  </a:ext>
                </a:extLst>
              </p:cNvPr>
              <p:cNvSpPr txBox="1"/>
              <p:nvPr/>
            </p:nvSpPr>
            <p:spPr>
              <a:xfrm>
                <a:off x="8139682" y="2175173"/>
                <a:ext cx="388724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0" rIns="0" bIns="0" rtlCol="0" anchor="t">
                <a:spAutoFit/>
              </a:bodyPr>
              <a:lstStyle/>
              <a:p>
                <a:r>
                  <a:rPr lang="it-IT" sz="1500" b="1" dirty="0">
                    <a:solidFill>
                      <a:srgbClr val="00823B"/>
                    </a:solidFill>
                    <a:latin typeface="Tenorite" panose="00000500000000000000" pitchFamily="2" charset="0"/>
                    <a:ea typeface="Tahoma"/>
                    <a:cs typeface="Tahoma"/>
                  </a:rPr>
                  <a:t>27</a:t>
                </a:r>
              </a:p>
              <a:p>
                <a:endParaRPr lang="it-IT" sz="1500" dirty="0">
                  <a:solidFill>
                    <a:srgbClr val="00823B"/>
                  </a:solidFill>
                  <a:latin typeface="Tenorite" panose="00000500000000000000" pitchFamily="2" charset="0"/>
                  <a:ea typeface="Tahoma"/>
                  <a:cs typeface="Tahoma"/>
                </a:endParaRPr>
              </a:p>
            </p:txBody>
          </p:sp>
          <p:pic>
            <p:nvPicPr>
              <p:cNvPr id="25" name="Immagine 24">
                <a:extLst>
                  <a:ext uri="{FF2B5EF4-FFF2-40B4-BE49-F238E27FC236}">
                    <a16:creationId xmlns:a16="http://schemas.microsoft.com/office/drawing/2014/main" id="{1652F67D-E95C-4ECF-9F84-5BE19F549DC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backgroundRemoval t="10000" b="90000" l="10000" r="90000">
                            <a14:foregroundMark x1="32402" y1="26400" x2="33077" y2="25600"/>
                            <a14:foregroundMark x1="32064" y1="26800" x2="32402" y2="26400"/>
                            <a14:foregroundMark x1="26323" y1="33600" x2="32064" y2="26800"/>
                            <a14:foregroundMark x1="25310" y1="34800" x2="26323" y2="33600"/>
                            <a14:foregroundMark x1="24297" y1="36000" x2="25310" y2="34800"/>
                            <a14:foregroundMark x1="23959" y1="36400" x2="24297" y2="36000"/>
                            <a14:foregroundMark x1="23621" y1="36800" x2="23959" y2="36400"/>
                            <a14:foregroundMark x1="21595" y1="39200" x2="23621" y2="36800"/>
                            <a14:foregroundMark x1="19231" y1="42000" x2="21595" y2="39200"/>
                            <a14:foregroundMark x1="40513" y1="26800" x2="55385" y2="29200"/>
                            <a14:foregroundMark x1="38034" y1="26400" x2="40513" y2="26800"/>
                            <a14:foregroundMark x1="34629" y1="25850" x2="38034" y2="26400"/>
                            <a14:foregroundMark x1="33077" y1="25600" x2="33348" y2="25644"/>
                            <a14:foregroundMark x1="55931" y1="30800" x2="59615" y2="41600"/>
                            <a14:foregroundMark x1="55385" y1="29200" x2="55931" y2="30800"/>
                            <a14:foregroundMark x1="73462" y1="23600" x2="73077" y2="26800"/>
                            <a14:foregroundMark x1="48462" y1="48800" x2="47692" y2="49200"/>
                            <a14:foregroundMark x1="39231" y1="47200" x2="37692" y2="46400"/>
                            <a14:foregroundMark x1="31538" y1="49200" x2="30769" y2="50000"/>
                            <a14:foregroundMark x1="36538" y1="54800" x2="41923" y2="53600"/>
                            <a14:foregroundMark x1="78462" y1="54800" x2="79231" y2="54000"/>
                            <a14:foregroundMark x1="67692" y1="20000" x2="67692" y2="20000"/>
                            <a14:foregroundMark x1="73077" y1="17600" x2="73077" y2="17600"/>
                            <a14:foregroundMark x1="79231" y1="20000" x2="79231" y2="20000"/>
                            <a14:foregroundMark x1="81154" y1="26400" x2="81154" y2="26400"/>
                            <a14:foregroundMark x1="78846" y1="31600" x2="78846" y2="31600"/>
                            <a14:foregroundMark x1="73077" y1="34000" x2="73077" y2="34000"/>
                            <a14:foregroundMark x1="67692" y1="30800" x2="67692" y2="30800"/>
                            <a14:foregroundMark x1="64615" y1="26800" x2="64615" y2="26800"/>
                            <a14:backgroundMark x1="31923" y1="26800" x2="31923" y2="26800"/>
                            <a14:backgroundMark x1="25000" y1="34800" x2="25000" y2="34800"/>
                            <a14:backgroundMark x1="24615" y1="36800" x2="24615" y2="36800"/>
                            <a14:backgroundMark x1="23846" y1="36400" x2="23846" y2="36400"/>
                            <a14:backgroundMark x1="25769" y1="33600" x2="25769" y2="33600"/>
                            <a14:backgroundMark x1="25769" y1="33600" x2="25769" y2="33600"/>
                            <a14:backgroundMark x1="25769" y1="34800" x2="25769" y2="34800"/>
                            <a14:backgroundMark x1="23846" y1="36000" x2="23846" y2="36000"/>
                            <a14:backgroundMark x1="23846" y1="39200" x2="23846" y2="39200"/>
                            <a14:backgroundMark x1="33077" y1="26400" x2="33077" y2="26400"/>
                            <a14:backgroundMark x1="34231" y1="25200" x2="34231" y2="25200"/>
                            <a14:backgroundMark x1="34231" y1="25200" x2="33077" y2="25200"/>
                            <a14:backgroundMark x1="33077" y1="25200" x2="33077" y2="25200"/>
                            <a14:backgroundMark x1="56538" y1="30800" x2="56538" y2="30800"/>
                          </a14:backgroundRemoval>
                        </a14:imgEffect>
                      </a14:imgLayer>
                    </a14:imgProps>
                  </a:ext>
                </a:extLst>
              </a:blip>
              <a:srcRect t="13781" b="16486"/>
              <a:stretch/>
            </p:blipFill>
            <p:spPr>
              <a:xfrm>
                <a:off x="7679940" y="2148826"/>
                <a:ext cx="459008" cy="307767"/>
              </a:xfrm>
              <a:prstGeom prst="rect">
                <a:avLst/>
              </a:prstGeom>
            </p:spPr>
          </p:pic>
          <p:sp>
            <p:nvSpPr>
              <p:cNvPr id="26" name="CasellaDiTesto 25">
                <a:extLst>
                  <a:ext uri="{FF2B5EF4-FFF2-40B4-BE49-F238E27FC236}">
                    <a16:creationId xmlns:a16="http://schemas.microsoft.com/office/drawing/2014/main" id="{D2B9212E-A49D-47CA-91A0-E292E19155E4}"/>
                  </a:ext>
                </a:extLst>
              </p:cNvPr>
              <p:cNvSpPr txBox="1"/>
              <p:nvPr/>
            </p:nvSpPr>
            <p:spPr>
              <a:xfrm>
                <a:off x="4936273" y="1790260"/>
                <a:ext cx="2438400" cy="18466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it-IT" sz="1200" b="1" dirty="0">
                    <a:solidFill>
                      <a:srgbClr val="297A38"/>
                    </a:solidFill>
                    <a:latin typeface="Tenorite" panose="00000500000000000000" pitchFamily="2" charset="0"/>
                    <a:ea typeface="Tahoma" panose="020B0604030504040204" pitchFamily="34" charset="0"/>
                    <a:cs typeface="Tahoma" panose="020B0604030504040204" pitchFamily="34" charset="0"/>
                  </a:rPr>
                  <a:t>Interventi a superficie/UBA</a:t>
                </a:r>
              </a:p>
            </p:txBody>
          </p:sp>
          <p:sp>
            <p:nvSpPr>
              <p:cNvPr id="27" name="CasellaDiTesto 26">
                <a:extLst>
                  <a:ext uri="{FF2B5EF4-FFF2-40B4-BE49-F238E27FC236}">
                    <a16:creationId xmlns:a16="http://schemas.microsoft.com/office/drawing/2014/main" id="{779D92A4-30C5-47DD-92FF-F94E073095C8}"/>
                  </a:ext>
                </a:extLst>
              </p:cNvPr>
              <p:cNvSpPr txBox="1"/>
              <p:nvPr/>
            </p:nvSpPr>
            <p:spPr>
              <a:xfrm>
                <a:off x="4947489" y="2513752"/>
                <a:ext cx="3382693" cy="18466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it-IT" sz="1200" b="1" dirty="0">
                    <a:solidFill>
                      <a:srgbClr val="297A38"/>
                    </a:solidFill>
                    <a:latin typeface="Tenorite" panose="00000500000000000000" pitchFamily="2" charset="0"/>
                    <a:ea typeface="Tahoma" panose="020B0604030504040204" pitchFamily="34" charset="0"/>
                    <a:cs typeface="Tahoma" panose="020B0604030504040204" pitchFamily="34" charset="0"/>
                  </a:rPr>
                  <a:t>Interventi strutturali produttivi e green</a:t>
                </a:r>
              </a:p>
            </p:txBody>
          </p:sp>
          <p:pic>
            <p:nvPicPr>
              <p:cNvPr id="28" name="Immagine 27">
                <a:extLst>
                  <a:ext uri="{FF2B5EF4-FFF2-40B4-BE49-F238E27FC236}">
                    <a16:creationId xmlns:a16="http://schemas.microsoft.com/office/drawing/2014/main" id="{B5A4D19E-0E67-45DF-8C99-82AD585C746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backgroundRemoval t="3745" b="89598" l="6711" r="90000">
                            <a14:foregroundMark x1="8816" y1="74619" x2="6711" y2="57559"/>
                            <a14:foregroundMark x1="6711" y1="57559" x2="10526" y2="73925"/>
                            <a14:foregroundMark x1="10526" y1="73925" x2="10526" y2="74064"/>
                            <a14:foregroundMark x1="22763" y1="38280" x2="23026" y2="36200"/>
                            <a14:foregroundMark x1="26053" y1="35922" x2="28947" y2="34535"/>
                            <a14:foregroundMark x1="14868" y1="39667" x2="16184" y2="41054"/>
                            <a14:foregroundMark x1="22237" y1="28710" x2="23026" y2="28155"/>
                            <a14:foregroundMark x1="19737" y1="29126" x2="19605" y2="28433"/>
                            <a14:foregroundMark x1="24868" y1="20388" x2="25132" y2="19140"/>
                            <a14:foregroundMark x1="58026" y1="57698" x2="58026" y2="57698"/>
                            <a14:foregroundMark x1="52632" y1="57282" x2="52632" y2="57282"/>
                            <a14:foregroundMark x1="48684" y1="54092" x2="48684" y2="54092"/>
                            <a14:foregroundMark x1="57500" y1="52288" x2="57368" y2="51734"/>
                            <a14:foregroundMark x1="53816" y1="49237" x2="53816" y2="49237"/>
                            <a14:foregroundMark x1="52500" y1="44938" x2="52500" y2="44938"/>
                            <a14:foregroundMark x1="52500" y1="43689" x2="52500" y2="43689"/>
                            <a14:foregroundMark x1="53684" y1="39251" x2="53684" y2="39251"/>
                            <a14:foregroundMark x1="50263" y1="40777" x2="50263" y2="40777"/>
                            <a14:foregroundMark x1="38816" y1="44383" x2="38816" y2="44383"/>
                            <a14:foregroundMark x1="36316" y1="45076" x2="36974" y2="44660"/>
                            <a14:foregroundMark x1="38289" y1="38558" x2="38289" y2="38558"/>
                            <a14:foregroundMark x1="38684" y1="35922" x2="38684" y2="35922"/>
                            <a14:foregroundMark x1="35000" y1="35645" x2="35000" y2="35645"/>
                            <a14:foregroundMark x1="68026" y1="40777" x2="68026" y2="40777"/>
                            <a14:foregroundMark x1="62368" y1="38558" x2="62368" y2="38558"/>
                            <a14:foregroundMark x1="61447" y1="34813" x2="61447" y2="34397"/>
                            <a14:foregroundMark x1="61842" y1="32178" x2="61842" y2="32178"/>
                            <a14:foregroundMark x1="63684" y1="38835" x2="63684" y2="38835"/>
                            <a14:foregroundMark x1="66053" y1="40083" x2="66053" y2="40083"/>
                            <a14:foregroundMark x1="68947" y1="33842" x2="68947" y2="33842"/>
                            <a14:foregroundMark x1="66842" y1="29404" x2="66842" y2="29404"/>
                            <a14:foregroundMark x1="65658" y1="29126" x2="65658" y2="29126"/>
                            <a14:foregroundMark x1="60789" y1="28571" x2="60789" y2="28571"/>
                            <a14:foregroundMark x1="56447" y1="32455" x2="56447" y2="32455"/>
                            <a14:foregroundMark x1="47895" y1="34674" x2="47895" y2="34674"/>
                            <a14:foregroundMark x1="50263" y1="32316" x2="50263" y2="32316"/>
                            <a14:foregroundMark x1="57632" y1="27323" x2="57632" y2="27323"/>
                            <a14:foregroundMark x1="60263" y1="25243" x2="60263" y2="25243"/>
                            <a14:foregroundMark x1="61579" y1="21775" x2="61579" y2="21775"/>
                            <a14:foregroundMark x1="56053" y1="21498" x2="56053" y2="21498"/>
                            <a14:foregroundMark x1="54079" y1="25798" x2="54079" y2="25798"/>
                            <a14:foregroundMark x1="56447" y1="25243" x2="56447" y2="25243"/>
                            <a14:foregroundMark x1="58289" y1="23856" x2="58289" y2="23856"/>
                            <a14:foregroundMark x1="46053" y1="21359" x2="46053" y2="21359"/>
                            <a14:foregroundMark x1="49605" y1="20250" x2="49605" y2="20250"/>
                            <a14:foregroundMark x1="50395" y1="16366" x2="50395" y2="16366"/>
                            <a14:foregroundMark x1="47237" y1="14008" x2="47237" y2="14008"/>
                            <a14:foregroundMark x1="50658" y1="9293" x2="50658" y2="9293"/>
                            <a14:foregroundMark x1="53026" y1="6380" x2="53026" y2="6380"/>
                            <a14:foregroundMark x1="49474" y1="3745" x2="49474" y2="3745"/>
                            <a14:foregroundMark x1="44605" y1="4854" x2="44605" y2="4854"/>
                            <a14:foregroundMark x1="41711" y1="12344" x2="41711" y2="12344"/>
                            <a14:foregroundMark x1="38289" y1="10818" x2="38289" y2="10818"/>
                            <a14:foregroundMark x1="39474" y1="14979" x2="39474" y2="14979"/>
                            <a14:foregroundMark x1="34868" y1="14286" x2="34868" y2="14286"/>
                            <a14:foregroundMark x1="39868" y1="23024" x2="39868" y2="23024"/>
                            <a14:foregroundMark x1="35132" y1="23301" x2="35132" y2="23301"/>
                            <a14:backgroundMark x1="18421" y1="67684" x2="18421" y2="67684"/>
                            <a14:backgroundMark x1="27895" y1="69071" x2="27895" y2="69071"/>
                            <a14:backgroundMark x1="28947" y1="67268" x2="28947" y2="67268"/>
                            <a14:backgroundMark x1="40921" y1="69487" x2="40921" y2="69487"/>
                            <a14:backgroundMark x1="42237" y1="66574" x2="42237" y2="66574"/>
                            <a14:backgroundMark x1="66184" y1="70874" x2="66184" y2="70874"/>
                            <a14:backgroundMark x1="69079" y1="69903" x2="69079" y2="69903"/>
                            <a14:backgroundMark x1="79079" y1="68793" x2="79079" y2="68793"/>
                            <a14:backgroundMark x1="79868" y1="67961" x2="79868" y2="67961"/>
                          </a14:backgroundRemoval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7739068" y="1478771"/>
                <a:ext cx="340751" cy="309587"/>
              </a:xfrm>
              <a:prstGeom prst="rect">
                <a:avLst/>
              </a:prstGeom>
            </p:spPr>
          </p:pic>
        </p:grpSp>
        <p:pic>
          <p:nvPicPr>
            <p:cNvPr id="133" name="Elemento grafico 132" descr="Frecce chevron">
              <a:extLst>
                <a:ext uri="{FF2B5EF4-FFF2-40B4-BE49-F238E27FC236}">
                  <a16:creationId xmlns:a16="http://schemas.microsoft.com/office/drawing/2014/main" id="{6DB58A64-F24F-478A-BF23-37EE4574E1A6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3921364" y="1869595"/>
              <a:ext cx="773081" cy="773081"/>
            </a:xfrm>
            <a:prstGeom prst="rect">
              <a:avLst/>
            </a:prstGeom>
          </p:spPr>
        </p:pic>
      </p:grpSp>
      <p:grpSp>
        <p:nvGrpSpPr>
          <p:cNvPr id="5" name="Gruppo 4">
            <a:extLst>
              <a:ext uri="{FF2B5EF4-FFF2-40B4-BE49-F238E27FC236}">
                <a16:creationId xmlns:a16="http://schemas.microsoft.com/office/drawing/2014/main" id="{4222DFCF-AC82-4B67-AEA0-15E00EBD054B}"/>
              </a:ext>
            </a:extLst>
          </p:cNvPr>
          <p:cNvGrpSpPr/>
          <p:nvPr/>
        </p:nvGrpSpPr>
        <p:grpSpPr>
          <a:xfrm>
            <a:off x="380821" y="2589735"/>
            <a:ext cx="6936728" cy="2277490"/>
            <a:chOff x="380821" y="2589735"/>
            <a:chExt cx="6936728" cy="2277490"/>
          </a:xfrm>
        </p:grpSpPr>
        <p:pic>
          <p:nvPicPr>
            <p:cNvPr id="134" name="Elemento grafico 133" descr="Frecce chevron">
              <a:extLst>
                <a:ext uri="{FF2B5EF4-FFF2-40B4-BE49-F238E27FC236}">
                  <a16:creationId xmlns:a16="http://schemas.microsoft.com/office/drawing/2014/main" id="{B051D3D8-AE6C-4FAC-8B84-6C5E627D34AE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 rot="5400000">
              <a:off x="1848545" y="2589735"/>
              <a:ext cx="802577" cy="802577"/>
            </a:xfrm>
            <a:prstGeom prst="rect">
              <a:avLst/>
            </a:prstGeom>
          </p:spPr>
        </p:pic>
        <p:grpSp>
          <p:nvGrpSpPr>
            <p:cNvPr id="4" name="Gruppo 3">
              <a:extLst>
                <a:ext uri="{FF2B5EF4-FFF2-40B4-BE49-F238E27FC236}">
                  <a16:creationId xmlns:a16="http://schemas.microsoft.com/office/drawing/2014/main" id="{CA19A10D-3080-46FC-B358-7A28E0CB2EA6}"/>
                </a:ext>
              </a:extLst>
            </p:cNvPr>
            <p:cNvGrpSpPr/>
            <p:nvPr/>
          </p:nvGrpSpPr>
          <p:grpSpPr>
            <a:xfrm>
              <a:off x="380821" y="3255831"/>
              <a:ext cx="6936728" cy="1611394"/>
              <a:chOff x="380821" y="3255831"/>
              <a:chExt cx="6936728" cy="1611394"/>
            </a:xfrm>
          </p:grpSpPr>
          <p:cxnSp>
            <p:nvCxnSpPr>
              <p:cNvPr id="108" name="Connettore diritto 107">
                <a:extLst>
                  <a:ext uri="{FF2B5EF4-FFF2-40B4-BE49-F238E27FC236}">
                    <a16:creationId xmlns:a16="http://schemas.microsoft.com/office/drawing/2014/main" id="{FB604567-C663-47E1-BA35-D947049F970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12170" y="4867225"/>
                <a:ext cx="3079460" cy="0"/>
              </a:xfrm>
              <a:prstGeom prst="line">
                <a:avLst/>
              </a:prstGeom>
              <a:ln w="19050">
                <a:solidFill>
                  <a:srgbClr val="297A38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29" name="Gruppo 128">
                <a:extLst>
                  <a:ext uri="{FF2B5EF4-FFF2-40B4-BE49-F238E27FC236}">
                    <a16:creationId xmlns:a16="http://schemas.microsoft.com/office/drawing/2014/main" id="{1FA71360-4596-439F-AE50-199A89633B17}"/>
                  </a:ext>
                </a:extLst>
              </p:cNvPr>
              <p:cNvGrpSpPr/>
              <p:nvPr/>
            </p:nvGrpSpPr>
            <p:grpSpPr>
              <a:xfrm>
                <a:off x="380821" y="3368110"/>
                <a:ext cx="6936728" cy="1397470"/>
                <a:chOff x="405926" y="2587124"/>
                <a:chExt cx="6936728" cy="1397470"/>
              </a:xfrm>
            </p:grpSpPr>
            <p:sp>
              <p:nvSpPr>
                <p:cNvPr id="92" name="Connettore 91">
                  <a:extLst>
                    <a:ext uri="{FF2B5EF4-FFF2-40B4-BE49-F238E27FC236}">
                      <a16:creationId xmlns:a16="http://schemas.microsoft.com/office/drawing/2014/main" id="{6D630722-7A91-4E33-B0E7-1F29C8B08FA9}"/>
                    </a:ext>
                  </a:extLst>
                </p:cNvPr>
                <p:cNvSpPr/>
                <p:nvPr/>
              </p:nvSpPr>
              <p:spPr>
                <a:xfrm>
                  <a:off x="549998" y="3312724"/>
                  <a:ext cx="252000" cy="252000"/>
                </a:xfrm>
                <a:prstGeom prst="flowChartConnector">
                  <a:avLst/>
                </a:prstGeom>
                <a:solidFill>
                  <a:srgbClr val="E6E0EC"/>
                </a:solidFill>
                <a:ln w="38100"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>
                    <a:latin typeface="Tenorite" panose="00000500000000000000" pitchFamily="2" charset="0"/>
                  </a:endParaRPr>
                </a:p>
              </p:txBody>
            </p:sp>
            <p:pic>
              <p:nvPicPr>
                <p:cNvPr id="93" name="Immagine 92" descr="Immagine che contiene testo, grafica vettoriale, stanza, bigliettodavisita&#10;&#10;Descrizione generata automaticamente">
                  <a:extLst>
                    <a:ext uri="{FF2B5EF4-FFF2-40B4-BE49-F238E27FC236}">
                      <a16:creationId xmlns:a16="http://schemas.microsoft.com/office/drawing/2014/main" id="{B4D0DBE6-A2EE-4176-8AB9-654E64B01BCB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593641" y="3358536"/>
                  <a:ext cx="157741" cy="157741"/>
                </a:xfrm>
                <a:prstGeom prst="rect">
                  <a:avLst/>
                </a:prstGeom>
              </p:spPr>
            </p:pic>
            <p:sp>
              <p:nvSpPr>
                <p:cNvPr id="94" name="CasellaDiTesto 93">
                  <a:extLst>
                    <a:ext uri="{FF2B5EF4-FFF2-40B4-BE49-F238E27FC236}">
                      <a16:creationId xmlns:a16="http://schemas.microsoft.com/office/drawing/2014/main" id="{33901A15-ED70-430F-AD4D-AE996B41AEE4}"/>
                    </a:ext>
                  </a:extLst>
                </p:cNvPr>
                <p:cNvSpPr txBox="1"/>
                <p:nvPr/>
              </p:nvSpPr>
              <p:spPr>
                <a:xfrm>
                  <a:off x="754507" y="3571874"/>
                  <a:ext cx="3133548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it-IT" sz="1200" dirty="0">
                      <a:latin typeface="Tenorite" panose="00000500000000000000" pitchFamily="2" charset="0"/>
                    </a:rPr>
                    <a:t>SRD - Investimenti</a:t>
                  </a:r>
                </a:p>
              </p:txBody>
            </p:sp>
            <p:sp>
              <p:nvSpPr>
                <p:cNvPr id="95" name="CasellaDiTesto 94">
                  <a:extLst>
                    <a:ext uri="{FF2B5EF4-FFF2-40B4-BE49-F238E27FC236}">
                      <a16:creationId xmlns:a16="http://schemas.microsoft.com/office/drawing/2014/main" id="{4383E234-C71E-498E-BEE9-68E1937E9FF8}"/>
                    </a:ext>
                  </a:extLst>
                </p:cNvPr>
                <p:cNvSpPr txBox="1"/>
                <p:nvPr/>
              </p:nvSpPr>
              <p:spPr>
                <a:xfrm>
                  <a:off x="754507" y="3010640"/>
                  <a:ext cx="3133548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it-IT" sz="1200" dirty="0">
                      <a:latin typeface="Tenorite" panose="00000500000000000000" pitchFamily="2" charset="0"/>
                    </a:rPr>
                    <a:t>SRA – Impegni in materia di clima e ambiente  </a:t>
                  </a:r>
                </a:p>
              </p:txBody>
            </p:sp>
            <p:grpSp>
              <p:nvGrpSpPr>
                <p:cNvPr id="96" name="Gruppo 95">
                  <a:extLst>
                    <a:ext uri="{FF2B5EF4-FFF2-40B4-BE49-F238E27FC236}">
                      <a16:creationId xmlns:a16="http://schemas.microsoft.com/office/drawing/2014/main" id="{4E1F8C10-D048-46D2-AB8E-D892A716F6D1}"/>
                    </a:ext>
                  </a:extLst>
                </p:cNvPr>
                <p:cNvGrpSpPr/>
                <p:nvPr/>
              </p:nvGrpSpPr>
              <p:grpSpPr>
                <a:xfrm>
                  <a:off x="549998" y="3015445"/>
                  <a:ext cx="255214" cy="252000"/>
                  <a:chOff x="395741" y="1458370"/>
                  <a:chExt cx="255214" cy="252000"/>
                </a:xfrm>
              </p:grpSpPr>
              <p:sp>
                <p:nvSpPr>
                  <p:cNvPr id="119" name="Connettore 118">
                    <a:extLst>
                      <a:ext uri="{FF2B5EF4-FFF2-40B4-BE49-F238E27FC236}">
                        <a16:creationId xmlns:a16="http://schemas.microsoft.com/office/drawing/2014/main" id="{3383D7C5-79ED-4A9B-83E9-8F4D2C37E278}"/>
                      </a:ext>
                    </a:extLst>
                  </p:cNvPr>
                  <p:cNvSpPr/>
                  <p:nvPr/>
                </p:nvSpPr>
                <p:spPr>
                  <a:xfrm>
                    <a:off x="395741" y="1458370"/>
                    <a:ext cx="252000" cy="252000"/>
                  </a:xfrm>
                  <a:prstGeom prst="flowChartConnector">
                    <a:avLst/>
                  </a:prstGeom>
                  <a:solidFill>
                    <a:srgbClr val="E6E0EC"/>
                  </a:solidFill>
                  <a:ln w="38100"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>
                      <a:latin typeface="Tenorite" panose="00000500000000000000" pitchFamily="2" charset="0"/>
                    </a:endParaRPr>
                  </a:p>
                </p:txBody>
              </p:sp>
              <p:pic>
                <p:nvPicPr>
                  <p:cNvPr id="120" name="Immagine 119">
                    <a:extLst>
                      <a:ext uri="{FF2B5EF4-FFF2-40B4-BE49-F238E27FC236}">
                        <a16:creationId xmlns:a16="http://schemas.microsoft.com/office/drawing/2014/main" id="{0E61F6DE-1D57-49BD-B879-E043032721E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2"/>
                  <a:stretch>
                    <a:fillRect/>
                  </a:stretch>
                </p:blipFill>
                <p:spPr>
                  <a:xfrm>
                    <a:off x="429492" y="1463434"/>
                    <a:ext cx="221463" cy="221463"/>
                  </a:xfrm>
                  <a:prstGeom prst="rect">
                    <a:avLst/>
                  </a:prstGeom>
                </p:spPr>
              </p:pic>
            </p:grpSp>
            <p:sp>
              <p:nvSpPr>
                <p:cNvPr id="97" name="CasellaDiTesto 96">
                  <a:extLst>
                    <a:ext uri="{FF2B5EF4-FFF2-40B4-BE49-F238E27FC236}">
                      <a16:creationId xmlns:a16="http://schemas.microsoft.com/office/drawing/2014/main" id="{59CEB0C5-3333-44AA-AFF4-EF2A5ECB8FD4}"/>
                    </a:ext>
                  </a:extLst>
                </p:cNvPr>
                <p:cNvSpPr txBox="1"/>
                <p:nvPr/>
              </p:nvSpPr>
              <p:spPr>
                <a:xfrm>
                  <a:off x="754507" y="3320618"/>
                  <a:ext cx="3133548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it-IT" sz="1200" dirty="0">
                      <a:latin typeface="Tenorite" panose="00000500000000000000" pitchFamily="2" charset="0"/>
                    </a:rPr>
                    <a:t>SRB – Indennità vincoli naturali</a:t>
                  </a:r>
                </a:p>
              </p:txBody>
            </p:sp>
            <p:grpSp>
              <p:nvGrpSpPr>
                <p:cNvPr id="98" name="Gruppo 97">
                  <a:extLst>
                    <a:ext uri="{FF2B5EF4-FFF2-40B4-BE49-F238E27FC236}">
                      <a16:creationId xmlns:a16="http://schemas.microsoft.com/office/drawing/2014/main" id="{B56CAD89-C559-4608-8ABB-9DAE7A4F38C9}"/>
                    </a:ext>
                  </a:extLst>
                </p:cNvPr>
                <p:cNvGrpSpPr/>
                <p:nvPr/>
              </p:nvGrpSpPr>
              <p:grpSpPr>
                <a:xfrm>
                  <a:off x="549998" y="3576679"/>
                  <a:ext cx="252000" cy="252000"/>
                  <a:chOff x="395741" y="2236774"/>
                  <a:chExt cx="252000" cy="252000"/>
                </a:xfrm>
              </p:grpSpPr>
              <p:sp>
                <p:nvSpPr>
                  <p:cNvPr id="117" name="Connettore 116">
                    <a:extLst>
                      <a:ext uri="{FF2B5EF4-FFF2-40B4-BE49-F238E27FC236}">
                        <a16:creationId xmlns:a16="http://schemas.microsoft.com/office/drawing/2014/main" id="{5B5FBE26-1491-4B0E-8866-1BBB086360F4}"/>
                      </a:ext>
                    </a:extLst>
                  </p:cNvPr>
                  <p:cNvSpPr/>
                  <p:nvPr/>
                </p:nvSpPr>
                <p:spPr>
                  <a:xfrm>
                    <a:off x="395741" y="2236774"/>
                    <a:ext cx="252000" cy="252000"/>
                  </a:xfrm>
                  <a:prstGeom prst="flowChartConnector">
                    <a:avLst/>
                  </a:prstGeom>
                  <a:solidFill>
                    <a:srgbClr val="E6E0EC"/>
                  </a:solidFill>
                  <a:ln w="38100"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>
                      <a:latin typeface="Tenorite" panose="00000500000000000000" pitchFamily="2" charset="0"/>
                    </a:endParaRPr>
                  </a:p>
                </p:txBody>
              </p:sp>
              <p:pic>
                <p:nvPicPr>
                  <p:cNvPr id="118" name="Immagine 117">
                    <a:extLst>
                      <a:ext uri="{FF2B5EF4-FFF2-40B4-BE49-F238E27FC236}">
                        <a16:creationId xmlns:a16="http://schemas.microsoft.com/office/drawing/2014/main" id="{AF27F8D1-4D77-455A-95D8-FA0292F5979C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3"/>
                  <a:stretch>
                    <a:fillRect/>
                  </a:stretch>
                </p:blipFill>
                <p:spPr>
                  <a:xfrm>
                    <a:off x="434327" y="2273137"/>
                    <a:ext cx="173515" cy="173515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99" name="Gruppo 98">
                  <a:extLst>
                    <a:ext uri="{FF2B5EF4-FFF2-40B4-BE49-F238E27FC236}">
                      <a16:creationId xmlns:a16="http://schemas.microsoft.com/office/drawing/2014/main" id="{C732FFDF-017A-4F2E-B434-E404C527B19C}"/>
                    </a:ext>
                  </a:extLst>
                </p:cNvPr>
                <p:cNvGrpSpPr/>
                <p:nvPr/>
              </p:nvGrpSpPr>
              <p:grpSpPr>
                <a:xfrm>
                  <a:off x="3958110" y="3008012"/>
                  <a:ext cx="3338057" cy="276999"/>
                  <a:chOff x="3812041" y="1654424"/>
                  <a:chExt cx="3338057" cy="276999"/>
                </a:xfrm>
              </p:grpSpPr>
              <p:sp>
                <p:nvSpPr>
                  <p:cNvPr id="113" name="CasellaDiTesto 112">
                    <a:extLst>
                      <a:ext uri="{FF2B5EF4-FFF2-40B4-BE49-F238E27FC236}">
                        <a16:creationId xmlns:a16="http://schemas.microsoft.com/office/drawing/2014/main" id="{2AADCF71-797E-4271-9E8F-98DF135229F3}"/>
                      </a:ext>
                    </a:extLst>
                  </p:cNvPr>
                  <p:cNvSpPr txBox="1"/>
                  <p:nvPr/>
                </p:nvSpPr>
                <p:spPr>
                  <a:xfrm>
                    <a:off x="4016550" y="1654424"/>
                    <a:ext cx="3133548" cy="2769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it-IT" sz="1200" dirty="0">
                        <a:latin typeface="Tenorite" panose="00000500000000000000" pitchFamily="2" charset="0"/>
                      </a:rPr>
                      <a:t>SRE - Giovani</a:t>
                    </a:r>
                  </a:p>
                </p:txBody>
              </p:sp>
              <p:grpSp>
                <p:nvGrpSpPr>
                  <p:cNvPr id="114" name="Gruppo 113">
                    <a:extLst>
                      <a:ext uri="{FF2B5EF4-FFF2-40B4-BE49-F238E27FC236}">
                        <a16:creationId xmlns:a16="http://schemas.microsoft.com/office/drawing/2014/main" id="{07B9B214-B01B-4AB8-9372-C7E833539760}"/>
                      </a:ext>
                    </a:extLst>
                  </p:cNvPr>
                  <p:cNvGrpSpPr/>
                  <p:nvPr/>
                </p:nvGrpSpPr>
                <p:grpSpPr>
                  <a:xfrm>
                    <a:off x="3812041" y="1659229"/>
                    <a:ext cx="252000" cy="252000"/>
                    <a:chOff x="3812041" y="1659229"/>
                    <a:chExt cx="252000" cy="252000"/>
                  </a:xfrm>
                </p:grpSpPr>
                <p:sp>
                  <p:nvSpPr>
                    <p:cNvPr id="115" name="Connettore 114">
                      <a:extLst>
                        <a:ext uri="{FF2B5EF4-FFF2-40B4-BE49-F238E27FC236}">
                          <a16:creationId xmlns:a16="http://schemas.microsoft.com/office/drawing/2014/main" id="{5647CC75-EF70-4A13-BAAD-798F6AD7792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812041" y="1659229"/>
                      <a:ext cx="252000" cy="252000"/>
                    </a:xfrm>
                    <a:prstGeom prst="flowChartConnector">
                      <a:avLst/>
                    </a:prstGeom>
                    <a:solidFill>
                      <a:srgbClr val="E6E0EC"/>
                    </a:solidFill>
                    <a:ln w="38100">
                      <a:solidFill>
                        <a:schemeClr val="bg1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it-IT">
                        <a:latin typeface="Tenorite" panose="00000500000000000000" pitchFamily="2" charset="0"/>
                      </a:endParaRPr>
                    </a:p>
                  </p:txBody>
                </p:sp>
                <p:pic>
                  <p:nvPicPr>
                    <p:cNvPr id="116" name="Immagine 115">
                      <a:extLst>
                        <a:ext uri="{FF2B5EF4-FFF2-40B4-BE49-F238E27FC236}">
                          <a16:creationId xmlns:a16="http://schemas.microsoft.com/office/drawing/2014/main" id="{37403DE4-7833-4BED-827E-78796AC4019F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14"/>
                    <a:stretch>
                      <a:fillRect/>
                    </a:stretch>
                  </p:blipFill>
                  <p:spPr>
                    <a:xfrm>
                      <a:off x="3849853" y="1682346"/>
                      <a:ext cx="190867" cy="190867"/>
                    </a:xfrm>
                    <a:prstGeom prst="rect">
                      <a:avLst/>
                    </a:prstGeom>
                  </p:spPr>
                </p:pic>
              </p:grpSp>
            </p:grpSp>
            <p:sp>
              <p:nvSpPr>
                <p:cNvPr id="100" name="CasellaDiTesto 99">
                  <a:extLst>
                    <a:ext uri="{FF2B5EF4-FFF2-40B4-BE49-F238E27FC236}">
                      <a16:creationId xmlns:a16="http://schemas.microsoft.com/office/drawing/2014/main" id="{4A51CED2-C45C-4DC8-AAC3-8C520B9405B9}"/>
                    </a:ext>
                  </a:extLst>
                </p:cNvPr>
                <p:cNvSpPr txBox="1"/>
                <p:nvPr/>
              </p:nvSpPr>
              <p:spPr>
                <a:xfrm>
                  <a:off x="4155685" y="3289730"/>
                  <a:ext cx="3186969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it-IT" sz="1200" dirty="0">
                      <a:latin typeface="Tenorite" panose="00000500000000000000" pitchFamily="2" charset="0"/>
                    </a:rPr>
                    <a:t>SRG - Cooperazione</a:t>
                  </a:r>
                </a:p>
              </p:txBody>
            </p:sp>
            <p:grpSp>
              <p:nvGrpSpPr>
                <p:cNvPr id="101" name="Gruppo 100">
                  <a:extLst>
                    <a:ext uri="{FF2B5EF4-FFF2-40B4-BE49-F238E27FC236}">
                      <a16:creationId xmlns:a16="http://schemas.microsoft.com/office/drawing/2014/main" id="{8B6ACAE5-6155-42FB-B88D-AB8DC0ABF77A}"/>
                    </a:ext>
                  </a:extLst>
                </p:cNvPr>
                <p:cNvGrpSpPr/>
                <p:nvPr/>
              </p:nvGrpSpPr>
              <p:grpSpPr>
                <a:xfrm>
                  <a:off x="3946329" y="3294535"/>
                  <a:ext cx="252000" cy="252000"/>
                  <a:chOff x="695693" y="3058111"/>
                  <a:chExt cx="252000" cy="252000"/>
                </a:xfrm>
              </p:grpSpPr>
              <p:sp>
                <p:nvSpPr>
                  <p:cNvPr id="111" name="Connettore 110">
                    <a:extLst>
                      <a:ext uri="{FF2B5EF4-FFF2-40B4-BE49-F238E27FC236}">
                        <a16:creationId xmlns:a16="http://schemas.microsoft.com/office/drawing/2014/main" id="{31E96917-3C9B-4EDE-A5B5-9788CC31A624}"/>
                      </a:ext>
                    </a:extLst>
                  </p:cNvPr>
                  <p:cNvSpPr/>
                  <p:nvPr/>
                </p:nvSpPr>
                <p:spPr>
                  <a:xfrm>
                    <a:off x="695693" y="3058111"/>
                    <a:ext cx="252000" cy="252000"/>
                  </a:xfrm>
                  <a:prstGeom prst="flowChartConnector">
                    <a:avLst/>
                  </a:prstGeom>
                  <a:solidFill>
                    <a:srgbClr val="E6E0EC"/>
                  </a:solidFill>
                  <a:ln w="38100"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>
                      <a:latin typeface="Tenorite" panose="00000500000000000000" pitchFamily="2" charset="0"/>
                    </a:endParaRPr>
                  </a:p>
                </p:txBody>
              </p:sp>
              <p:pic>
                <p:nvPicPr>
                  <p:cNvPr id="112" name="Immagine 111">
                    <a:extLst>
                      <a:ext uri="{FF2B5EF4-FFF2-40B4-BE49-F238E27FC236}">
                        <a16:creationId xmlns:a16="http://schemas.microsoft.com/office/drawing/2014/main" id="{3D0A9F0F-3BF8-4558-88B3-73BC3C1F3D9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5"/>
                  <a:stretch>
                    <a:fillRect/>
                  </a:stretch>
                </p:blipFill>
                <p:spPr>
                  <a:xfrm>
                    <a:off x="730180" y="3098285"/>
                    <a:ext cx="183027" cy="183027"/>
                  </a:xfrm>
                  <a:prstGeom prst="rect">
                    <a:avLst/>
                  </a:prstGeom>
                </p:spPr>
              </p:pic>
            </p:grpSp>
            <p:sp>
              <p:nvSpPr>
                <p:cNvPr id="102" name="CasellaDiTesto 101">
                  <a:extLst>
                    <a:ext uri="{FF2B5EF4-FFF2-40B4-BE49-F238E27FC236}">
                      <a16:creationId xmlns:a16="http://schemas.microsoft.com/office/drawing/2014/main" id="{47FBB58A-AE40-40CB-9850-C0D42B04025B}"/>
                    </a:ext>
                  </a:extLst>
                </p:cNvPr>
                <p:cNvSpPr txBox="1"/>
                <p:nvPr/>
              </p:nvSpPr>
              <p:spPr>
                <a:xfrm>
                  <a:off x="4164457" y="3516958"/>
                  <a:ext cx="3133548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it-IT" sz="1200" dirty="0">
                      <a:latin typeface="Tenorite" panose="00000500000000000000" pitchFamily="2" charset="0"/>
                    </a:rPr>
                    <a:t>SRH - AKIS</a:t>
                  </a:r>
                </a:p>
              </p:txBody>
            </p:sp>
            <p:grpSp>
              <p:nvGrpSpPr>
                <p:cNvPr id="103" name="Gruppo 102">
                  <a:extLst>
                    <a:ext uri="{FF2B5EF4-FFF2-40B4-BE49-F238E27FC236}">
                      <a16:creationId xmlns:a16="http://schemas.microsoft.com/office/drawing/2014/main" id="{83569EE0-6E49-47BA-8CAE-B71738E588A0}"/>
                    </a:ext>
                  </a:extLst>
                </p:cNvPr>
                <p:cNvGrpSpPr/>
                <p:nvPr/>
              </p:nvGrpSpPr>
              <p:grpSpPr>
                <a:xfrm>
                  <a:off x="3959948" y="3521763"/>
                  <a:ext cx="252000" cy="252000"/>
                  <a:chOff x="700541" y="3347078"/>
                  <a:chExt cx="252000" cy="252000"/>
                </a:xfrm>
              </p:grpSpPr>
              <p:sp>
                <p:nvSpPr>
                  <p:cNvPr id="109" name="Connettore 108">
                    <a:extLst>
                      <a:ext uri="{FF2B5EF4-FFF2-40B4-BE49-F238E27FC236}">
                        <a16:creationId xmlns:a16="http://schemas.microsoft.com/office/drawing/2014/main" id="{D0058009-79CF-4A1F-939B-0618BDAD39CD}"/>
                      </a:ext>
                    </a:extLst>
                  </p:cNvPr>
                  <p:cNvSpPr/>
                  <p:nvPr/>
                </p:nvSpPr>
                <p:spPr>
                  <a:xfrm>
                    <a:off x="700541" y="3347078"/>
                    <a:ext cx="252000" cy="252000"/>
                  </a:xfrm>
                  <a:prstGeom prst="flowChartConnector">
                    <a:avLst/>
                  </a:prstGeom>
                  <a:solidFill>
                    <a:srgbClr val="E6E0EC"/>
                  </a:solidFill>
                  <a:ln w="38100"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>
                      <a:latin typeface="Tenorite" panose="00000500000000000000" pitchFamily="2" charset="0"/>
                    </a:endParaRPr>
                  </a:p>
                </p:txBody>
              </p:sp>
              <p:pic>
                <p:nvPicPr>
                  <p:cNvPr id="110" name="Immagine 109">
                    <a:extLst>
                      <a:ext uri="{FF2B5EF4-FFF2-40B4-BE49-F238E27FC236}">
                        <a16:creationId xmlns:a16="http://schemas.microsoft.com/office/drawing/2014/main" id="{632B9669-797E-46FC-8EBF-BFD62034A1A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6"/>
                  <a:stretch>
                    <a:fillRect/>
                  </a:stretch>
                </p:blipFill>
                <p:spPr>
                  <a:xfrm>
                    <a:off x="742583" y="3412024"/>
                    <a:ext cx="153696" cy="153696"/>
                  </a:xfrm>
                  <a:prstGeom prst="rect">
                    <a:avLst/>
                  </a:prstGeom>
                </p:spPr>
              </p:pic>
            </p:grpSp>
            <p:cxnSp>
              <p:nvCxnSpPr>
                <p:cNvPr id="104" name="Connettore diritto 103">
                  <a:extLst>
                    <a:ext uri="{FF2B5EF4-FFF2-40B4-BE49-F238E27FC236}">
                      <a16:creationId xmlns:a16="http://schemas.microsoft.com/office/drawing/2014/main" id="{5F0D19DC-ADA0-4515-B9CF-A744E85D951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12170" y="2812503"/>
                  <a:ext cx="0" cy="1149897"/>
                </a:xfrm>
                <a:prstGeom prst="line">
                  <a:avLst/>
                </a:prstGeom>
                <a:ln w="19050">
                  <a:solidFill>
                    <a:srgbClr val="297A38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5" name="Connettore diritto 104">
                  <a:extLst>
                    <a:ext uri="{FF2B5EF4-FFF2-40B4-BE49-F238E27FC236}">
                      <a16:creationId xmlns:a16="http://schemas.microsoft.com/office/drawing/2014/main" id="{599CC16A-E312-4BC2-B282-35037BD2343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05926" y="2815181"/>
                  <a:ext cx="5143974" cy="23754"/>
                </a:xfrm>
                <a:prstGeom prst="line">
                  <a:avLst/>
                </a:prstGeom>
                <a:ln w="19050">
                  <a:solidFill>
                    <a:srgbClr val="297A38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6" name="CasellaDiTesto 105">
                  <a:extLst>
                    <a:ext uri="{FF2B5EF4-FFF2-40B4-BE49-F238E27FC236}">
                      <a16:creationId xmlns:a16="http://schemas.microsoft.com/office/drawing/2014/main" id="{A403FC40-0000-4C9F-83A2-083AE9ABAF09}"/>
                    </a:ext>
                  </a:extLst>
                </p:cNvPr>
                <p:cNvSpPr txBox="1"/>
                <p:nvPr/>
              </p:nvSpPr>
              <p:spPr>
                <a:xfrm>
                  <a:off x="1396338" y="2587124"/>
                  <a:ext cx="2628538" cy="3693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it-IT" b="1" dirty="0">
                      <a:solidFill>
                        <a:srgbClr val="297A38"/>
                      </a:solidFill>
                      <a:latin typeface="Tenorite" panose="00000500000000000000" pitchFamily="2" charset="0"/>
                    </a:rPr>
                    <a:t>Categorie di intervento</a:t>
                  </a:r>
                </a:p>
              </p:txBody>
            </p:sp>
            <p:cxnSp>
              <p:nvCxnSpPr>
                <p:cNvPr id="107" name="Connettore diritto 106">
                  <a:extLst>
                    <a:ext uri="{FF2B5EF4-FFF2-40B4-BE49-F238E27FC236}">
                      <a16:creationId xmlns:a16="http://schemas.microsoft.com/office/drawing/2014/main" id="{D48FAE23-3DFD-4DA1-9FAE-546B334EB1C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549900" y="2847032"/>
                  <a:ext cx="0" cy="1137562"/>
                </a:xfrm>
                <a:prstGeom prst="line">
                  <a:avLst/>
                </a:prstGeom>
                <a:ln w="19050">
                  <a:solidFill>
                    <a:srgbClr val="297A38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Connettore diritto 127">
                  <a:extLst>
                    <a:ext uri="{FF2B5EF4-FFF2-40B4-BE49-F238E27FC236}">
                      <a16:creationId xmlns:a16="http://schemas.microsoft.com/office/drawing/2014/main" id="{076A5E31-9D5D-4DFD-91DF-7C5D02A85DF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12170" y="3969550"/>
                  <a:ext cx="5137730" cy="1548"/>
                </a:xfrm>
                <a:prstGeom prst="line">
                  <a:avLst/>
                </a:prstGeom>
                <a:ln w="19050">
                  <a:solidFill>
                    <a:srgbClr val="297A38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31" name="Ovale 130">
                <a:extLst>
                  <a:ext uri="{FF2B5EF4-FFF2-40B4-BE49-F238E27FC236}">
                    <a16:creationId xmlns:a16="http://schemas.microsoft.com/office/drawing/2014/main" id="{9422EA22-9C21-4B63-BE47-83B43CB0D02A}"/>
                  </a:ext>
                </a:extLst>
              </p:cNvPr>
              <p:cNvSpPr/>
              <p:nvPr/>
            </p:nvSpPr>
            <p:spPr>
              <a:xfrm>
                <a:off x="1005527" y="3295110"/>
                <a:ext cx="501803" cy="480691"/>
              </a:xfrm>
              <a:prstGeom prst="ellipse">
                <a:avLst/>
              </a:prstGeom>
              <a:solidFill>
                <a:srgbClr val="00823B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it-IT" sz="3000" b="1" dirty="0">
                  <a:solidFill>
                    <a:schemeClr val="bg1"/>
                  </a:solidFill>
                  <a:latin typeface="Tenorite" panose="00000500000000000000" pitchFamily="2" charset="0"/>
                </a:endParaRPr>
              </a:p>
            </p:txBody>
          </p:sp>
          <p:sp>
            <p:nvSpPr>
              <p:cNvPr id="136" name="CasellaDiTesto 135">
                <a:extLst>
                  <a:ext uri="{FF2B5EF4-FFF2-40B4-BE49-F238E27FC236}">
                    <a16:creationId xmlns:a16="http://schemas.microsoft.com/office/drawing/2014/main" id="{5D362FF7-2546-4B6B-B7AE-78302D375D65}"/>
                  </a:ext>
                </a:extLst>
              </p:cNvPr>
              <p:cNvSpPr txBox="1"/>
              <p:nvPr/>
            </p:nvSpPr>
            <p:spPr>
              <a:xfrm>
                <a:off x="998276" y="3255831"/>
                <a:ext cx="773081" cy="523220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t">
                <a:spAutoFit/>
              </a:bodyPr>
              <a:lstStyle/>
              <a:p>
                <a:r>
                  <a:rPr lang="it-IT" sz="2800" b="1" dirty="0">
                    <a:solidFill>
                      <a:schemeClr val="bg1"/>
                    </a:solidFill>
                    <a:latin typeface="Tenorite" panose="00000500000000000000" pitchFamily="2" charset="0"/>
                  </a:rPr>
                  <a:t> </a:t>
                </a:r>
                <a:r>
                  <a:rPr lang="it-IT" sz="2400" b="1" dirty="0">
                    <a:solidFill>
                      <a:schemeClr val="bg1"/>
                    </a:solidFill>
                    <a:latin typeface="Tenorite" panose="00000500000000000000" pitchFamily="2" charset="0"/>
                  </a:rPr>
                  <a:t>6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0917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Rettangolo con angoli arrotondati 107">
            <a:extLst>
              <a:ext uri="{FF2B5EF4-FFF2-40B4-BE49-F238E27FC236}">
                <a16:creationId xmlns:a16="http://schemas.microsoft.com/office/drawing/2014/main" id="{9E6DCBB1-3882-4E5F-9EE1-A90212381C22}"/>
              </a:ext>
            </a:extLst>
          </p:cNvPr>
          <p:cNvSpPr/>
          <p:nvPr/>
        </p:nvSpPr>
        <p:spPr>
          <a:xfrm>
            <a:off x="399182" y="125703"/>
            <a:ext cx="8172931" cy="978695"/>
          </a:xfrm>
          <a:prstGeom prst="roundRect">
            <a:avLst/>
          </a:prstGeom>
          <a:noFill/>
          <a:ln w="28575">
            <a:solidFill>
              <a:srgbClr val="297A38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09" name="Immagine 108">
            <a:extLst>
              <a:ext uri="{FF2B5EF4-FFF2-40B4-BE49-F238E27FC236}">
                <a16:creationId xmlns:a16="http://schemas.microsoft.com/office/drawing/2014/main" id="{567476AE-602B-4A7F-B265-4F69BDD956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318" y="192465"/>
            <a:ext cx="802633" cy="802633"/>
          </a:xfrm>
          <a:prstGeom prst="flowChartConnector">
            <a:avLst/>
          </a:prstGeom>
        </p:spPr>
      </p:pic>
      <p:sp>
        <p:nvSpPr>
          <p:cNvPr id="110" name="Titolo 1">
            <a:extLst>
              <a:ext uri="{FF2B5EF4-FFF2-40B4-BE49-F238E27FC236}">
                <a16:creationId xmlns:a16="http://schemas.microsoft.com/office/drawing/2014/main" id="{D665D5BB-8FCD-403E-8106-6191992B7E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61102" y="391705"/>
            <a:ext cx="6619335" cy="455390"/>
          </a:xfrm>
        </p:spPr>
        <p:txBody>
          <a:bodyPr>
            <a:noAutofit/>
          </a:bodyPr>
          <a:lstStyle/>
          <a:p>
            <a:r>
              <a:rPr lang="it-IT" sz="2000" dirty="0">
                <a:solidFill>
                  <a:srgbClr val="297A38"/>
                </a:solidFill>
                <a:latin typeface="Tenorite" panose="00000500000000000000" pitchFamily="2" charset="0"/>
              </a:rPr>
              <a:t>Complemento per lo Sviluppo Rurale del Piano Strategico Nazionale della PAC 2023-2027 della Regione Lombardia</a:t>
            </a:r>
            <a:endParaRPr lang="it-IT" sz="2000" b="0" dirty="0">
              <a:latin typeface="Tenorite" panose="00000500000000000000" pitchFamily="2" charset="0"/>
            </a:endParaRPr>
          </a:p>
        </p:txBody>
      </p:sp>
      <p:sp>
        <p:nvSpPr>
          <p:cNvPr id="121" name="CasellaDiTesto 120">
            <a:extLst>
              <a:ext uri="{FF2B5EF4-FFF2-40B4-BE49-F238E27FC236}">
                <a16:creationId xmlns:a16="http://schemas.microsoft.com/office/drawing/2014/main" id="{670AF2A6-2818-4EF3-9E77-C0CB7199E985}"/>
              </a:ext>
            </a:extLst>
          </p:cNvPr>
          <p:cNvSpPr txBox="1"/>
          <p:nvPr/>
        </p:nvSpPr>
        <p:spPr>
          <a:xfrm>
            <a:off x="7079056" y="2668078"/>
            <a:ext cx="1660191" cy="107721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it-IT" sz="3200" b="1" dirty="0">
                <a:solidFill>
                  <a:schemeClr val="bg1"/>
                </a:solidFill>
              </a:rPr>
              <a:t>834,5 Mln €</a:t>
            </a:r>
          </a:p>
        </p:txBody>
      </p:sp>
      <p:sp>
        <p:nvSpPr>
          <p:cNvPr id="130" name="Ovale 129">
            <a:extLst>
              <a:ext uri="{FF2B5EF4-FFF2-40B4-BE49-F238E27FC236}">
                <a16:creationId xmlns:a16="http://schemas.microsoft.com/office/drawing/2014/main" id="{518E6F57-607B-4671-B408-7E4082D18202}"/>
              </a:ext>
            </a:extLst>
          </p:cNvPr>
          <p:cNvSpPr/>
          <p:nvPr/>
        </p:nvSpPr>
        <p:spPr>
          <a:xfrm>
            <a:off x="601583" y="1244109"/>
            <a:ext cx="301779" cy="301350"/>
          </a:xfrm>
          <a:prstGeom prst="ellipse">
            <a:avLst/>
          </a:prstGeom>
          <a:solidFill>
            <a:srgbClr val="00823B"/>
          </a:solidFill>
          <a:ln>
            <a:solidFill>
              <a:schemeClr val="bg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it-IT" sz="3000" b="1">
              <a:solidFill>
                <a:schemeClr val="bg1"/>
              </a:solidFill>
            </a:endParaRPr>
          </a:p>
        </p:txBody>
      </p:sp>
      <p:sp>
        <p:nvSpPr>
          <p:cNvPr id="131" name="CasellaDiTesto 130">
            <a:extLst>
              <a:ext uri="{FF2B5EF4-FFF2-40B4-BE49-F238E27FC236}">
                <a16:creationId xmlns:a16="http://schemas.microsoft.com/office/drawing/2014/main" id="{6130517C-F6EA-4F29-9413-788B005AF7B1}"/>
              </a:ext>
            </a:extLst>
          </p:cNvPr>
          <p:cNvSpPr txBox="1"/>
          <p:nvPr/>
        </p:nvSpPr>
        <p:spPr>
          <a:xfrm>
            <a:off x="902634" y="1415663"/>
            <a:ext cx="985800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it-IT" dirty="0">
                <a:solidFill>
                  <a:schemeClr val="bg1"/>
                </a:solidFill>
              </a:rPr>
              <a:t>9</a:t>
            </a:r>
          </a:p>
        </p:txBody>
      </p:sp>
      <p:sp>
        <p:nvSpPr>
          <p:cNvPr id="29" name="Rettangolo 28">
            <a:extLst>
              <a:ext uri="{FF2B5EF4-FFF2-40B4-BE49-F238E27FC236}">
                <a16:creationId xmlns:a16="http://schemas.microsoft.com/office/drawing/2014/main" id="{01B18A4A-3B96-4A1B-A192-AE42898F7BCE}"/>
              </a:ext>
            </a:extLst>
          </p:cNvPr>
          <p:cNvSpPr/>
          <p:nvPr/>
        </p:nvSpPr>
        <p:spPr>
          <a:xfrm>
            <a:off x="687421" y="1815773"/>
            <a:ext cx="7652426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sz="1600" dirty="0">
                <a:solidFill>
                  <a:srgbClr val="000000"/>
                </a:solidFill>
                <a:latin typeface="Tenorite" panose="00000500000000000000" pitchFamily="2" charset="0"/>
              </a:rPr>
              <a:t>Gli interventi attivati da Regione Lombardia consentono il perseguimento di importanti obiettivi del PSP collegati alla loro realizzazione. </a:t>
            </a:r>
          </a:p>
          <a:p>
            <a:pPr algn="just"/>
            <a:endParaRPr lang="it-IT" sz="1600" dirty="0">
              <a:solidFill>
                <a:srgbClr val="000000"/>
              </a:solidFill>
              <a:latin typeface="Tenorite" panose="00000500000000000000" pitchFamily="2" charset="0"/>
            </a:endParaRPr>
          </a:p>
          <a:p>
            <a:pPr algn="just"/>
            <a:r>
              <a:rPr lang="it-IT" sz="1600" dirty="0">
                <a:solidFill>
                  <a:srgbClr val="000000"/>
                </a:solidFill>
                <a:latin typeface="Tenorite" panose="00000500000000000000" pitchFamily="2" charset="0"/>
              </a:rPr>
              <a:t>Questa sezione del CSR  contiene la quantificazione degli output relativi a ciascuna scheda di intervento.</a:t>
            </a:r>
          </a:p>
          <a:p>
            <a:pPr algn="just"/>
            <a:endParaRPr lang="it-IT" sz="1600" dirty="0">
              <a:solidFill>
                <a:srgbClr val="000000"/>
              </a:solidFill>
              <a:latin typeface="Tenorite" panose="00000500000000000000" pitchFamily="2" charset="0"/>
            </a:endParaRPr>
          </a:p>
          <a:p>
            <a:pPr algn="just"/>
            <a:r>
              <a:rPr lang="it-IT" sz="1600" dirty="0">
                <a:solidFill>
                  <a:srgbClr val="000000"/>
                </a:solidFill>
                <a:latin typeface="Tenorite" panose="00000500000000000000" pitchFamily="2" charset="0"/>
              </a:rPr>
              <a:t>Ai fini e per gli effetti dell’applicazione del quadro di riferimento dell’efficacia dell’attuazione di cui agli art. 128-133 del Reg. Ue n. 2021/2115 i valori di output di riferimento sono quelli indicati nel Piano strategico della PAC. </a:t>
            </a:r>
          </a:p>
          <a:p>
            <a:pPr algn="just"/>
            <a:endParaRPr lang="it-IT" sz="16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just"/>
            <a:endParaRPr lang="it-IT" sz="16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14DDD210-98C9-28AB-7F62-8DE695E11936}"/>
              </a:ext>
            </a:extLst>
          </p:cNvPr>
          <p:cNvSpPr txBox="1"/>
          <p:nvPr/>
        </p:nvSpPr>
        <p:spPr>
          <a:xfrm>
            <a:off x="501318" y="1200838"/>
            <a:ext cx="34388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>
                <a:solidFill>
                  <a:srgbClr val="297A38"/>
                </a:solidFill>
                <a:latin typeface="Tenorite" panose="00000500000000000000" pitchFamily="2" charset="0"/>
              </a:rPr>
              <a:t>Le realizzazioni attese</a:t>
            </a:r>
            <a:endParaRPr lang="it-IT" sz="2000" dirty="0">
              <a:solidFill>
                <a:srgbClr val="297A38"/>
              </a:solidFill>
              <a:latin typeface="Tenorite" panose="00000500000000000000" pitchFamily="2" charset="0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EEFA81EB-4A9E-CC62-053E-71D31BDF7539}"/>
              </a:ext>
            </a:extLst>
          </p:cNvPr>
          <p:cNvSpPr txBox="1"/>
          <p:nvPr/>
        </p:nvSpPr>
        <p:spPr>
          <a:xfrm>
            <a:off x="615712" y="1209923"/>
            <a:ext cx="702801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it-IT" b="1" dirty="0">
                <a:solidFill>
                  <a:schemeClr val="bg1"/>
                </a:solidFill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553572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po 5">
            <a:extLst>
              <a:ext uri="{FF2B5EF4-FFF2-40B4-BE49-F238E27FC236}">
                <a16:creationId xmlns:a16="http://schemas.microsoft.com/office/drawing/2014/main" id="{50E44FCE-BBB3-4491-957D-1EB17A0A20DE}"/>
              </a:ext>
            </a:extLst>
          </p:cNvPr>
          <p:cNvGrpSpPr/>
          <p:nvPr/>
        </p:nvGrpSpPr>
        <p:grpSpPr>
          <a:xfrm>
            <a:off x="236524" y="1841520"/>
            <a:ext cx="5744944" cy="2821871"/>
            <a:chOff x="251669" y="1193129"/>
            <a:chExt cx="5744944" cy="2821871"/>
          </a:xfrm>
        </p:grpSpPr>
        <p:cxnSp>
          <p:nvCxnSpPr>
            <p:cNvPr id="14" name="Connettore diritto 13">
              <a:extLst>
                <a:ext uri="{FF2B5EF4-FFF2-40B4-BE49-F238E27FC236}">
                  <a16:creationId xmlns:a16="http://schemas.microsoft.com/office/drawing/2014/main" id="{73AA9297-A6BC-98BD-5C9D-D73CA64004C8}"/>
                </a:ext>
              </a:extLst>
            </p:cNvPr>
            <p:cNvCxnSpPr>
              <a:cxnSpLocks/>
              <a:endCxn id="106" idx="4"/>
            </p:cNvCxnSpPr>
            <p:nvPr/>
          </p:nvCxnSpPr>
          <p:spPr>
            <a:xfrm>
              <a:off x="503732" y="1816310"/>
              <a:ext cx="18009" cy="2105784"/>
            </a:xfrm>
            <a:prstGeom prst="line">
              <a:avLst/>
            </a:prstGeom>
            <a:ln w="12700">
              <a:solidFill>
                <a:srgbClr val="E6E0EC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1" name="Gruppo 80">
              <a:extLst>
                <a:ext uri="{FF2B5EF4-FFF2-40B4-BE49-F238E27FC236}">
                  <a16:creationId xmlns:a16="http://schemas.microsoft.com/office/drawing/2014/main" id="{84D30108-2D8B-3312-BFF9-E79B352C0378}"/>
                </a:ext>
              </a:extLst>
            </p:cNvPr>
            <p:cNvGrpSpPr/>
            <p:nvPr/>
          </p:nvGrpSpPr>
          <p:grpSpPr>
            <a:xfrm>
              <a:off x="395741" y="1857249"/>
              <a:ext cx="252000" cy="252000"/>
              <a:chOff x="395741" y="1715776"/>
              <a:chExt cx="252000" cy="252000"/>
            </a:xfrm>
          </p:grpSpPr>
          <p:sp>
            <p:nvSpPr>
              <p:cNvPr id="82" name="Connettore 81">
                <a:extLst>
                  <a:ext uri="{FF2B5EF4-FFF2-40B4-BE49-F238E27FC236}">
                    <a16:creationId xmlns:a16="http://schemas.microsoft.com/office/drawing/2014/main" id="{42B72CDE-7D70-5641-D70C-812E2DEAD59F}"/>
                  </a:ext>
                </a:extLst>
              </p:cNvPr>
              <p:cNvSpPr/>
              <p:nvPr/>
            </p:nvSpPr>
            <p:spPr>
              <a:xfrm>
                <a:off x="395741" y="1715776"/>
                <a:ext cx="252000" cy="252000"/>
              </a:xfrm>
              <a:prstGeom prst="flowChartConnector">
                <a:avLst/>
              </a:prstGeom>
              <a:solidFill>
                <a:srgbClr val="E6E0EC"/>
              </a:solidFill>
              <a:ln w="38100"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pic>
            <p:nvPicPr>
              <p:cNvPr id="83" name="Immagine 82" descr="Immagine che contiene testo, grafica vettoriale, stanza, bigliettodavisita&#10;&#10;Descrizione generata automaticamente">
                <a:extLst>
                  <a:ext uri="{FF2B5EF4-FFF2-40B4-BE49-F238E27FC236}">
                    <a16:creationId xmlns:a16="http://schemas.microsoft.com/office/drawing/2014/main" id="{A0F744D8-8664-98BC-1D21-42EDD915D65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439384" y="1761588"/>
                <a:ext cx="157741" cy="157741"/>
              </a:xfrm>
              <a:prstGeom prst="rect">
                <a:avLst/>
              </a:prstGeom>
            </p:spPr>
          </p:pic>
        </p:grpSp>
        <p:sp>
          <p:nvSpPr>
            <p:cNvPr id="18" name="CasellaDiTesto 17">
              <a:extLst>
                <a:ext uri="{FF2B5EF4-FFF2-40B4-BE49-F238E27FC236}">
                  <a16:creationId xmlns:a16="http://schemas.microsoft.com/office/drawing/2014/main" id="{F3236DE1-34A5-C91A-876A-A87954C6E024}"/>
                </a:ext>
              </a:extLst>
            </p:cNvPr>
            <p:cNvSpPr txBox="1"/>
            <p:nvPr/>
          </p:nvSpPr>
          <p:spPr>
            <a:xfrm>
              <a:off x="607094" y="2154676"/>
              <a:ext cx="313354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50" dirty="0">
                  <a:latin typeface="Tenorite" panose="00000500000000000000" pitchFamily="2" charset="0"/>
                </a:rPr>
                <a:t>SRD - Investimenti</a:t>
              </a:r>
            </a:p>
          </p:txBody>
        </p:sp>
        <p:grpSp>
          <p:nvGrpSpPr>
            <p:cNvPr id="102" name="Gruppo 101">
              <a:extLst>
                <a:ext uri="{FF2B5EF4-FFF2-40B4-BE49-F238E27FC236}">
                  <a16:creationId xmlns:a16="http://schemas.microsoft.com/office/drawing/2014/main" id="{95EE0410-FE17-3B5E-761E-5AA032A56452}"/>
                </a:ext>
              </a:extLst>
            </p:cNvPr>
            <p:cNvGrpSpPr/>
            <p:nvPr/>
          </p:nvGrpSpPr>
          <p:grpSpPr>
            <a:xfrm>
              <a:off x="395741" y="3360316"/>
              <a:ext cx="252000" cy="252000"/>
              <a:chOff x="395741" y="3598009"/>
              <a:chExt cx="252000" cy="252000"/>
            </a:xfrm>
          </p:grpSpPr>
          <p:sp>
            <p:nvSpPr>
              <p:cNvPr id="103" name="Connettore 102">
                <a:extLst>
                  <a:ext uri="{FF2B5EF4-FFF2-40B4-BE49-F238E27FC236}">
                    <a16:creationId xmlns:a16="http://schemas.microsoft.com/office/drawing/2014/main" id="{EE3B27AB-CE42-3CAA-2800-90A123286756}"/>
                  </a:ext>
                </a:extLst>
              </p:cNvPr>
              <p:cNvSpPr/>
              <p:nvPr/>
            </p:nvSpPr>
            <p:spPr>
              <a:xfrm>
                <a:off x="395741" y="3598009"/>
                <a:ext cx="252000" cy="252000"/>
              </a:xfrm>
              <a:prstGeom prst="flowChartConnector">
                <a:avLst/>
              </a:prstGeom>
              <a:solidFill>
                <a:srgbClr val="E6E0EC"/>
              </a:solidFill>
              <a:ln w="38100"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pic>
            <p:nvPicPr>
              <p:cNvPr id="104" name="Immagine 103">
                <a:extLst>
                  <a:ext uri="{FF2B5EF4-FFF2-40B4-BE49-F238E27FC236}">
                    <a16:creationId xmlns:a16="http://schemas.microsoft.com/office/drawing/2014/main" id="{84B9D1EC-C854-56E6-2D80-A0CA7F9E626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45000" y="3629753"/>
                <a:ext cx="173515" cy="173515"/>
              </a:xfrm>
              <a:prstGeom prst="rect">
                <a:avLst/>
              </a:prstGeom>
            </p:spPr>
          </p:pic>
        </p:grpSp>
        <p:sp>
          <p:nvSpPr>
            <p:cNvPr id="24" name="CasellaDiTesto 23">
              <a:extLst>
                <a:ext uri="{FF2B5EF4-FFF2-40B4-BE49-F238E27FC236}">
                  <a16:creationId xmlns:a16="http://schemas.microsoft.com/office/drawing/2014/main" id="{DB0B7623-080F-1F21-760A-182F26319B43}"/>
                </a:ext>
              </a:extLst>
            </p:cNvPr>
            <p:cNvSpPr txBox="1"/>
            <p:nvPr/>
          </p:nvSpPr>
          <p:spPr>
            <a:xfrm>
              <a:off x="600250" y="3665289"/>
              <a:ext cx="313354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050" dirty="0">
                  <a:latin typeface="Tenorite" panose="00000500000000000000" pitchFamily="2" charset="0"/>
                </a:rPr>
                <a:t>AT – Assistenza Tecnica</a:t>
              </a:r>
            </a:p>
          </p:txBody>
        </p:sp>
        <p:grpSp>
          <p:nvGrpSpPr>
            <p:cNvPr id="105" name="Gruppo 104">
              <a:extLst>
                <a:ext uri="{FF2B5EF4-FFF2-40B4-BE49-F238E27FC236}">
                  <a16:creationId xmlns:a16="http://schemas.microsoft.com/office/drawing/2014/main" id="{3B9F5578-775F-25B2-0641-B3832C7E140E}"/>
                </a:ext>
              </a:extLst>
            </p:cNvPr>
            <p:cNvGrpSpPr/>
            <p:nvPr/>
          </p:nvGrpSpPr>
          <p:grpSpPr>
            <a:xfrm>
              <a:off x="395741" y="3670094"/>
              <a:ext cx="252000" cy="252000"/>
              <a:chOff x="395741" y="3866327"/>
              <a:chExt cx="252000" cy="252000"/>
            </a:xfrm>
          </p:grpSpPr>
          <p:sp>
            <p:nvSpPr>
              <p:cNvPr id="106" name="Connettore 105">
                <a:extLst>
                  <a:ext uri="{FF2B5EF4-FFF2-40B4-BE49-F238E27FC236}">
                    <a16:creationId xmlns:a16="http://schemas.microsoft.com/office/drawing/2014/main" id="{F7B0105E-EDA0-624B-C975-FCB4EE7BF6CD}"/>
                  </a:ext>
                </a:extLst>
              </p:cNvPr>
              <p:cNvSpPr/>
              <p:nvPr/>
            </p:nvSpPr>
            <p:spPr>
              <a:xfrm>
                <a:off x="395741" y="3866327"/>
                <a:ext cx="252000" cy="252000"/>
              </a:xfrm>
              <a:prstGeom prst="flowChartConnector">
                <a:avLst/>
              </a:prstGeom>
              <a:solidFill>
                <a:srgbClr val="E6E0EC"/>
              </a:solidFill>
              <a:ln w="38100"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pic>
            <p:nvPicPr>
              <p:cNvPr id="107" name="Immagine 106">
                <a:extLst>
                  <a:ext uri="{FF2B5EF4-FFF2-40B4-BE49-F238E27FC236}">
                    <a16:creationId xmlns:a16="http://schemas.microsoft.com/office/drawing/2014/main" id="{788E12A1-BC84-6560-FAB8-5790F404D64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16227" y="3888375"/>
                <a:ext cx="190867" cy="190867"/>
              </a:xfrm>
              <a:prstGeom prst="rect">
                <a:avLst/>
              </a:prstGeom>
            </p:spPr>
          </p:pic>
        </p:grpSp>
        <p:grpSp>
          <p:nvGrpSpPr>
            <p:cNvPr id="4" name="Gruppo 3">
              <a:extLst>
                <a:ext uri="{FF2B5EF4-FFF2-40B4-BE49-F238E27FC236}">
                  <a16:creationId xmlns:a16="http://schemas.microsoft.com/office/drawing/2014/main" id="{CCC23DB1-FF64-4898-AD7E-9C6B00B76812}"/>
                </a:ext>
              </a:extLst>
            </p:cNvPr>
            <p:cNvGrpSpPr/>
            <p:nvPr/>
          </p:nvGrpSpPr>
          <p:grpSpPr>
            <a:xfrm>
              <a:off x="387553" y="1547471"/>
              <a:ext cx="4180160" cy="2387123"/>
              <a:chOff x="387553" y="1547471"/>
              <a:chExt cx="4180160" cy="2387123"/>
            </a:xfrm>
          </p:grpSpPr>
          <p:sp>
            <p:nvSpPr>
              <p:cNvPr id="15" name="CasellaDiTesto 14">
                <a:extLst>
                  <a:ext uri="{FF2B5EF4-FFF2-40B4-BE49-F238E27FC236}">
                    <a16:creationId xmlns:a16="http://schemas.microsoft.com/office/drawing/2014/main" id="{14635236-87DB-D10E-085D-35B48935BFCC}"/>
                  </a:ext>
                </a:extLst>
              </p:cNvPr>
              <p:cNvSpPr txBox="1"/>
              <p:nvPr/>
            </p:nvSpPr>
            <p:spPr>
              <a:xfrm>
                <a:off x="600250" y="1555165"/>
                <a:ext cx="3133548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050" dirty="0">
                    <a:latin typeface="Tenorite" panose="00000500000000000000" pitchFamily="2" charset="0"/>
                  </a:rPr>
                  <a:t>SRA – Impegni in materia di clima e ambiente  </a:t>
                </a:r>
              </a:p>
            </p:txBody>
          </p:sp>
          <p:sp>
            <p:nvSpPr>
              <p:cNvPr id="40" name="CasellaDiTesto 39">
                <a:extLst>
                  <a:ext uri="{FF2B5EF4-FFF2-40B4-BE49-F238E27FC236}">
                    <a16:creationId xmlns:a16="http://schemas.microsoft.com/office/drawing/2014/main" id="{230440B6-F599-2652-FF05-6DA82976CA06}"/>
                  </a:ext>
                </a:extLst>
              </p:cNvPr>
              <p:cNvSpPr txBox="1"/>
              <p:nvPr/>
            </p:nvSpPr>
            <p:spPr>
              <a:xfrm>
                <a:off x="3693856" y="1547471"/>
                <a:ext cx="87385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it-IT" sz="1200" dirty="0">
                    <a:latin typeface="Tenorite" panose="00000500000000000000" pitchFamily="2" charset="0"/>
                  </a:rPr>
                  <a:t>131</a:t>
                </a:r>
              </a:p>
            </p:txBody>
          </p:sp>
          <p:grpSp>
            <p:nvGrpSpPr>
              <p:cNvPr id="78" name="Gruppo 77">
                <a:extLst>
                  <a:ext uri="{FF2B5EF4-FFF2-40B4-BE49-F238E27FC236}">
                    <a16:creationId xmlns:a16="http://schemas.microsoft.com/office/drawing/2014/main" id="{BFBF429E-CD13-DE0F-D7D1-BDE9AD43E44A}"/>
                  </a:ext>
                </a:extLst>
              </p:cNvPr>
              <p:cNvGrpSpPr/>
              <p:nvPr/>
            </p:nvGrpSpPr>
            <p:grpSpPr>
              <a:xfrm>
                <a:off x="395741" y="1559970"/>
                <a:ext cx="255214" cy="252000"/>
                <a:chOff x="395741" y="1458370"/>
                <a:chExt cx="255214" cy="252000"/>
              </a:xfrm>
            </p:grpSpPr>
            <p:sp>
              <p:nvSpPr>
                <p:cNvPr id="79" name="Connettore 78">
                  <a:extLst>
                    <a:ext uri="{FF2B5EF4-FFF2-40B4-BE49-F238E27FC236}">
                      <a16:creationId xmlns:a16="http://schemas.microsoft.com/office/drawing/2014/main" id="{B1543E34-18F5-4056-77D8-4DC275026A98}"/>
                    </a:ext>
                  </a:extLst>
                </p:cNvPr>
                <p:cNvSpPr/>
                <p:nvPr/>
              </p:nvSpPr>
              <p:spPr>
                <a:xfrm>
                  <a:off x="395741" y="1458370"/>
                  <a:ext cx="252000" cy="252000"/>
                </a:xfrm>
                <a:prstGeom prst="flowChartConnector">
                  <a:avLst/>
                </a:prstGeom>
                <a:solidFill>
                  <a:srgbClr val="E6E0EC"/>
                </a:solidFill>
                <a:ln w="38100"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pic>
              <p:nvPicPr>
                <p:cNvPr id="80" name="Immagine 79">
                  <a:extLst>
                    <a:ext uri="{FF2B5EF4-FFF2-40B4-BE49-F238E27FC236}">
                      <a16:creationId xmlns:a16="http://schemas.microsoft.com/office/drawing/2014/main" id="{F1E27C72-30DD-AE6F-915C-0DA13B484F8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429492" y="1463434"/>
                  <a:ext cx="221463" cy="221463"/>
                </a:xfrm>
                <a:prstGeom prst="rect">
                  <a:avLst/>
                </a:prstGeom>
              </p:spPr>
            </p:pic>
          </p:grpSp>
          <p:sp>
            <p:nvSpPr>
              <p:cNvPr id="16" name="CasellaDiTesto 15">
                <a:extLst>
                  <a:ext uri="{FF2B5EF4-FFF2-40B4-BE49-F238E27FC236}">
                    <a16:creationId xmlns:a16="http://schemas.microsoft.com/office/drawing/2014/main" id="{523E43FC-7DC5-D024-7A83-572A9E3541B1}"/>
                  </a:ext>
                </a:extLst>
              </p:cNvPr>
              <p:cNvSpPr txBox="1"/>
              <p:nvPr/>
            </p:nvSpPr>
            <p:spPr>
              <a:xfrm>
                <a:off x="600250" y="1865143"/>
                <a:ext cx="3133548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050" dirty="0">
                    <a:latin typeface="Tenorite" panose="00000500000000000000" pitchFamily="2" charset="0"/>
                  </a:rPr>
                  <a:t>SRB – Indennità vincoli naturali</a:t>
                </a:r>
              </a:p>
            </p:txBody>
          </p:sp>
          <p:sp>
            <p:nvSpPr>
              <p:cNvPr id="41" name="CasellaDiTesto 40">
                <a:extLst>
                  <a:ext uri="{FF2B5EF4-FFF2-40B4-BE49-F238E27FC236}">
                    <a16:creationId xmlns:a16="http://schemas.microsoft.com/office/drawing/2014/main" id="{F5A9559E-D38D-3098-8C65-89A5F6B15271}"/>
                  </a:ext>
                </a:extLst>
              </p:cNvPr>
              <p:cNvSpPr txBox="1"/>
              <p:nvPr/>
            </p:nvSpPr>
            <p:spPr>
              <a:xfrm>
                <a:off x="3693856" y="1857449"/>
                <a:ext cx="87385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it-IT" sz="1200" dirty="0">
                    <a:latin typeface="Tenorite" panose="00000500000000000000" pitchFamily="2" charset="0"/>
                  </a:rPr>
                  <a:t>85</a:t>
                </a:r>
              </a:p>
            </p:txBody>
          </p:sp>
          <p:sp>
            <p:nvSpPr>
              <p:cNvPr id="43" name="CasellaDiTesto 42">
                <a:extLst>
                  <a:ext uri="{FF2B5EF4-FFF2-40B4-BE49-F238E27FC236}">
                    <a16:creationId xmlns:a16="http://schemas.microsoft.com/office/drawing/2014/main" id="{309E82F3-FA28-7445-8479-A92769488173}"/>
                  </a:ext>
                </a:extLst>
              </p:cNvPr>
              <p:cNvSpPr txBox="1"/>
              <p:nvPr/>
            </p:nvSpPr>
            <p:spPr>
              <a:xfrm>
                <a:off x="3693856" y="2108705"/>
                <a:ext cx="87385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it-IT" sz="1200" dirty="0">
                    <a:latin typeface="Tenorite" panose="00000500000000000000" pitchFamily="2" charset="0"/>
                  </a:rPr>
                  <a:t>383</a:t>
                </a:r>
              </a:p>
            </p:txBody>
          </p:sp>
          <p:grpSp>
            <p:nvGrpSpPr>
              <p:cNvPr id="87" name="Gruppo 86">
                <a:extLst>
                  <a:ext uri="{FF2B5EF4-FFF2-40B4-BE49-F238E27FC236}">
                    <a16:creationId xmlns:a16="http://schemas.microsoft.com/office/drawing/2014/main" id="{C8883DD8-8E94-C7B8-A11C-1F6D9E49E8BC}"/>
                  </a:ext>
                </a:extLst>
              </p:cNvPr>
              <p:cNvGrpSpPr/>
              <p:nvPr/>
            </p:nvGrpSpPr>
            <p:grpSpPr>
              <a:xfrm>
                <a:off x="395741" y="2121204"/>
                <a:ext cx="252000" cy="252000"/>
                <a:chOff x="395741" y="2236774"/>
                <a:chExt cx="252000" cy="252000"/>
              </a:xfrm>
            </p:grpSpPr>
            <p:sp>
              <p:nvSpPr>
                <p:cNvPr id="88" name="Connettore 87">
                  <a:extLst>
                    <a:ext uri="{FF2B5EF4-FFF2-40B4-BE49-F238E27FC236}">
                      <a16:creationId xmlns:a16="http://schemas.microsoft.com/office/drawing/2014/main" id="{F10EBD44-1F0A-71B7-9C3E-6BE3100B79E9}"/>
                    </a:ext>
                  </a:extLst>
                </p:cNvPr>
                <p:cNvSpPr/>
                <p:nvPr/>
              </p:nvSpPr>
              <p:spPr>
                <a:xfrm>
                  <a:off x="395741" y="2236774"/>
                  <a:ext cx="252000" cy="252000"/>
                </a:xfrm>
                <a:prstGeom prst="flowChartConnector">
                  <a:avLst/>
                </a:prstGeom>
                <a:solidFill>
                  <a:srgbClr val="E6E0EC"/>
                </a:solidFill>
                <a:ln w="38100"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pic>
              <p:nvPicPr>
                <p:cNvPr id="89" name="Immagine 88">
                  <a:extLst>
                    <a:ext uri="{FF2B5EF4-FFF2-40B4-BE49-F238E27FC236}">
                      <a16:creationId xmlns:a16="http://schemas.microsoft.com/office/drawing/2014/main" id="{6FF868F4-05E5-75F5-29FD-4040A48CB1A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434327" y="2273137"/>
                  <a:ext cx="173515" cy="173515"/>
                </a:xfrm>
                <a:prstGeom prst="rect">
                  <a:avLst/>
                </a:prstGeom>
              </p:spPr>
            </p:pic>
          </p:grpSp>
          <p:sp>
            <p:nvSpPr>
              <p:cNvPr id="44" name="CasellaDiTesto 43">
                <a:extLst>
                  <a:ext uri="{FF2B5EF4-FFF2-40B4-BE49-F238E27FC236}">
                    <a16:creationId xmlns:a16="http://schemas.microsoft.com/office/drawing/2014/main" id="{FFDC9034-EE93-518E-8C82-11681C65A2B2}"/>
                  </a:ext>
                </a:extLst>
              </p:cNvPr>
              <p:cNvSpPr txBox="1"/>
              <p:nvPr/>
            </p:nvSpPr>
            <p:spPr>
              <a:xfrm>
                <a:off x="3685668" y="2402093"/>
                <a:ext cx="87385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it-IT" sz="1200" dirty="0">
                    <a:latin typeface="Tenorite" panose="00000500000000000000" pitchFamily="2" charset="0"/>
                  </a:rPr>
                  <a:t>35</a:t>
                </a:r>
              </a:p>
            </p:txBody>
          </p:sp>
          <p:grpSp>
            <p:nvGrpSpPr>
              <p:cNvPr id="120" name="Gruppo 119">
                <a:extLst>
                  <a:ext uri="{FF2B5EF4-FFF2-40B4-BE49-F238E27FC236}">
                    <a16:creationId xmlns:a16="http://schemas.microsoft.com/office/drawing/2014/main" id="{151B59E3-D900-11CD-6F2F-A1CD5A6D0CEA}"/>
                  </a:ext>
                </a:extLst>
              </p:cNvPr>
              <p:cNvGrpSpPr/>
              <p:nvPr/>
            </p:nvGrpSpPr>
            <p:grpSpPr>
              <a:xfrm>
                <a:off x="387553" y="2409787"/>
                <a:ext cx="3338057" cy="261610"/>
                <a:chOff x="395741" y="2511674"/>
                <a:chExt cx="3338057" cy="261610"/>
              </a:xfrm>
            </p:grpSpPr>
            <p:sp>
              <p:nvSpPr>
                <p:cNvPr id="19" name="CasellaDiTesto 18">
                  <a:extLst>
                    <a:ext uri="{FF2B5EF4-FFF2-40B4-BE49-F238E27FC236}">
                      <a16:creationId xmlns:a16="http://schemas.microsoft.com/office/drawing/2014/main" id="{DBD7639A-9B3D-49AA-92E6-F7DB295E08D2}"/>
                    </a:ext>
                  </a:extLst>
                </p:cNvPr>
                <p:cNvSpPr txBox="1"/>
                <p:nvPr/>
              </p:nvSpPr>
              <p:spPr>
                <a:xfrm>
                  <a:off x="600250" y="2511674"/>
                  <a:ext cx="3133548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it-IT" sz="1050" dirty="0">
                      <a:latin typeface="Tenorite" panose="00000500000000000000" pitchFamily="2" charset="0"/>
                    </a:rPr>
                    <a:t>SRE - Giovani</a:t>
                  </a:r>
                </a:p>
              </p:txBody>
            </p:sp>
            <p:grpSp>
              <p:nvGrpSpPr>
                <p:cNvPr id="90" name="Gruppo 89">
                  <a:extLst>
                    <a:ext uri="{FF2B5EF4-FFF2-40B4-BE49-F238E27FC236}">
                      <a16:creationId xmlns:a16="http://schemas.microsoft.com/office/drawing/2014/main" id="{1B8DF8F9-EEC7-3718-18F3-FFBB8A6EF5C3}"/>
                    </a:ext>
                  </a:extLst>
                </p:cNvPr>
                <p:cNvGrpSpPr/>
                <p:nvPr/>
              </p:nvGrpSpPr>
              <p:grpSpPr>
                <a:xfrm>
                  <a:off x="395741" y="2516479"/>
                  <a:ext cx="252000" cy="252000"/>
                  <a:chOff x="395741" y="2516479"/>
                  <a:chExt cx="252000" cy="252000"/>
                </a:xfrm>
              </p:grpSpPr>
              <p:sp>
                <p:nvSpPr>
                  <p:cNvPr id="91" name="Connettore 90">
                    <a:extLst>
                      <a:ext uri="{FF2B5EF4-FFF2-40B4-BE49-F238E27FC236}">
                        <a16:creationId xmlns:a16="http://schemas.microsoft.com/office/drawing/2014/main" id="{2CB3BD36-23E9-03E0-15AB-D15018182597}"/>
                      </a:ext>
                    </a:extLst>
                  </p:cNvPr>
                  <p:cNvSpPr/>
                  <p:nvPr/>
                </p:nvSpPr>
                <p:spPr>
                  <a:xfrm>
                    <a:off x="395741" y="2516479"/>
                    <a:ext cx="252000" cy="252000"/>
                  </a:xfrm>
                  <a:prstGeom prst="flowChartConnector">
                    <a:avLst/>
                  </a:prstGeom>
                  <a:solidFill>
                    <a:srgbClr val="E6E0EC"/>
                  </a:solidFill>
                  <a:ln w="38100">
                    <a:solidFill>
                      <a:schemeClr val="bg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/>
                  </a:p>
                </p:txBody>
              </p:sp>
              <p:pic>
                <p:nvPicPr>
                  <p:cNvPr id="92" name="Immagine 91">
                    <a:extLst>
                      <a:ext uri="{FF2B5EF4-FFF2-40B4-BE49-F238E27FC236}">
                        <a16:creationId xmlns:a16="http://schemas.microsoft.com/office/drawing/2014/main" id="{C092E846-ECE6-FDB6-2C1A-47E26A766BA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7"/>
                  <a:stretch>
                    <a:fillRect/>
                  </a:stretch>
                </p:blipFill>
                <p:spPr>
                  <a:xfrm>
                    <a:off x="425770" y="2540216"/>
                    <a:ext cx="190867" cy="190867"/>
                  </a:xfrm>
                  <a:prstGeom prst="rect">
                    <a:avLst/>
                  </a:prstGeom>
                </p:spPr>
              </p:pic>
            </p:grpSp>
          </p:grpSp>
          <p:sp>
            <p:nvSpPr>
              <p:cNvPr id="21" name="CasellaDiTesto 20">
                <a:extLst>
                  <a:ext uri="{FF2B5EF4-FFF2-40B4-BE49-F238E27FC236}">
                    <a16:creationId xmlns:a16="http://schemas.microsoft.com/office/drawing/2014/main" id="{7DB3CCED-357A-4DA0-EFAE-A7D5ED212F0E}"/>
                  </a:ext>
                </a:extLst>
              </p:cNvPr>
              <p:cNvSpPr txBox="1"/>
              <p:nvPr/>
            </p:nvSpPr>
            <p:spPr>
              <a:xfrm>
                <a:off x="600250" y="2735955"/>
                <a:ext cx="3133548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050" dirty="0">
                    <a:latin typeface="Tenorite" panose="00000500000000000000" pitchFamily="2" charset="0"/>
                  </a:rPr>
                  <a:t>SRG - Cooperazione</a:t>
                </a:r>
              </a:p>
            </p:txBody>
          </p:sp>
          <p:sp>
            <p:nvSpPr>
              <p:cNvPr id="46" name="CasellaDiTesto 45">
                <a:extLst>
                  <a:ext uri="{FF2B5EF4-FFF2-40B4-BE49-F238E27FC236}">
                    <a16:creationId xmlns:a16="http://schemas.microsoft.com/office/drawing/2014/main" id="{A384419F-5DF1-C629-FED5-24977158F46F}"/>
                  </a:ext>
                </a:extLst>
              </p:cNvPr>
              <p:cNvSpPr txBox="1"/>
              <p:nvPr/>
            </p:nvSpPr>
            <p:spPr>
              <a:xfrm>
                <a:off x="3693856" y="2728261"/>
                <a:ext cx="87385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it-IT" sz="1200" dirty="0">
                    <a:latin typeface="Tenorite" panose="00000500000000000000" pitchFamily="2" charset="0"/>
                  </a:rPr>
                  <a:t>81,5</a:t>
                </a:r>
              </a:p>
            </p:txBody>
          </p:sp>
          <p:grpSp>
            <p:nvGrpSpPr>
              <p:cNvPr id="96" name="Gruppo 95">
                <a:extLst>
                  <a:ext uri="{FF2B5EF4-FFF2-40B4-BE49-F238E27FC236}">
                    <a16:creationId xmlns:a16="http://schemas.microsoft.com/office/drawing/2014/main" id="{03082B6F-AA6D-7139-75EC-C98BB5179847}"/>
                  </a:ext>
                </a:extLst>
              </p:cNvPr>
              <p:cNvGrpSpPr/>
              <p:nvPr/>
            </p:nvGrpSpPr>
            <p:grpSpPr>
              <a:xfrm>
                <a:off x="395741" y="2740760"/>
                <a:ext cx="252000" cy="252000"/>
                <a:chOff x="395741" y="3058111"/>
                <a:chExt cx="252000" cy="252000"/>
              </a:xfrm>
            </p:grpSpPr>
            <p:sp>
              <p:nvSpPr>
                <p:cNvPr id="97" name="Connettore 96">
                  <a:extLst>
                    <a:ext uri="{FF2B5EF4-FFF2-40B4-BE49-F238E27FC236}">
                      <a16:creationId xmlns:a16="http://schemas.microsoft.com/office/drawing/2014/main" id="{0681C1C3-A6F6-DD75-5850-507921BFEC13}"/>
                    </a:ext>
                  </a:extLst>
                </p:cNvPr>
                <p:cNvSpPr/>
                <p:nvPr/>
              </p:nvSpPr>
              <p:spPr>
                <a:xfrm>
                  <a:off x="395741" y="3058111"/>
                  <a:ext cx="252000" cy="252000"/>
                </a:xfrm>
                <a:prstGeom prst="flowChartConnector">
                  <a:avLst/>
                </a:prstGeom>
                <a:solidFill>
                  <a:srgbClr val="E6E0EC"/>
                </a:solidFill>
                <a:ln w="38100"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pic>
              <p:nvPicPr>
                <p:cNvPr id="98" name="Immagine 97">
                  <a:extLst>
                    <a:ext uri="{FF2B5EF4-FFF2-40B4-BE49-F238E27FC236}">
                      <a16:creationId xmlns:a16="http://schemas.microsoft.com/office/drawing/2014/main" id="{B3EC848F-0E9B-E1E5-721B-1E6B2E31788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425380" y="3098285"/>
                  <a:ext cx="183027" cy="183027"/>
                </a:xfrm>
                <a:prstGeom prst="rect">
                  <a:avLst/>
                </a:prstGeom>
              </p:spPr>
            </p:pic>
          </p:grpSp>
          <p:sp>
            <p:nvSpPr>
              <p:cNvPr id="22" name="CasellaDiTesto 21">
                <a:extLst>
                  <a:ext uri="{FF2B5EF4-FFF2-40B4-BE49-F238E27FC236}">
                    <a16:creationId xmlns:a16="http://schemas.microsoft.com/office/drawing/2014/main" id="{E2A0AE2B-85D8-96DC-F39C-FE6E5DD88931}"/>
                  </a:ext>
                </a:extLst>
              </p:cNvPr>
              <p:cNvSpPr txBox="1"/>
              <p:nvPr/>
            </p:nvSpPr>
            <p:spPr>
              <a:xfrm>
                <a:off x="600250" y="3045733"/>
                <a:ext cx="3133548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050" dirty="0">
                    <a:latin typeface="Tenorite" panose="00000500000000000000" pitchFamily="2" charset="0"/>
                  </a:rPr>
                  <a:t>SRH - AKIS</a:t>
                </a:r>
              </a:p>
            </p:txBody>
          </p:sp>
          <p:sp>
            <p:nvSpPr>
              <p:cNvPr id="47" name="CasellaDiTesto 46">
                <a:extLst>
                  <a:ext uri="{FF2B5EF4-FFF2-40B4-BE49-F238E27FC236}">
                    <a16:creationId xmlns:a16="http://schemas.microsoft.com/office/drawing/2014/main" id="{9B67DDB6-342F-1626-9F4D-C24F2C407363}"/>
                  </a:ext>
                </a:extLst>
              </p:cNvPr>
              <p:cNvSpPr txBox="1"/>
              <p:nvPr/>
            </p:nvSpPr>
            <p:spPr>
              <a:xfrm>
                <a:off x="3693856" y="3038039"/>
                <a:ext cx="87385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it-IT" sz="1200" dirty="0">
                    <a:latin typeface="Tenorite" panose="00000500000000000000" pitchFamily="2" charset="0"/>
                  </a:rPr>
                  <a:t>29</a:t>
                </a:r>
              </a:p>
            </p:txBody>
          </p:sp>
          <p:grpSp>
            <p:nvGrpSpPr>
              <p:cNvPr id="99" name="Gruppo 98">
                <a:extLst>
                  <a:ext uri="{FF2B5EF4-FFF2-40B4-BE49-F238E27FC236}">
                    <a16:creationId xmlns:a16="http://schemas.microsoft.com/office/drawing/2014/main" id="{F1CFB1ED-FD20-A264-5878-3F5A8269E849}"/>
                  </a:ext>
                </a:extLst>
              </p:cNvPr>
              <p:cNvGrpSpPr/>
              <p:nvPr/>
            </p:nvGrpSpPr>
            <p:grpSpPr>
              <a:xfrm>
                <a:off x="395741" y="3050538"/>
                <a:ext cx="252000" cy="252000"/>
                <a:chOff x="395741" y="3347078"/>
                <a:chExt cx="252000" cy="252000"/>
              </a:xfrm>
            </p:grpSpPr>
            <p:sp>
              <p:nvSpPr>
                <p:cNvPr id="100" name="Connettore 99">
                  <a:extLst>
                    <a:ext uri="{FF2B5EF4-FFF2-40B4-BE49-F238E27FC236}">
                      <a16:creationId xmlns:a16="http://schemas.microsoft.com/office/drawing/2014/main" id="{A13BD4EB-12D3-AF38-C3C3-96809F7BC481}"/>
                    </a:ext>
                  </a:extLst>
                </p:cNvPr>
                <p:cNvSpPr/>
                <p:nvPr/>
              </p:nvSpPr>
              <p:spPr>
                <a:xfrm>
                  <a:off x="395741" y="3347078"/>
                  <a:ext cx="252000" cy="252000"/>
                </a:xfrm>
                <a:prstGeom prst="flowChartConnector">
                  <a:avLst/>
                </a:prstGeom>
                <a:solidFill>
                  <a:srgbClr val="E6E0EC"/>
                </a:solidFill>
                <a:ln w="38100"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it-IT"/>
                </a:p>
              </p:txBody>
            </p:sp>
            <p:pic>
              <p:nvPicPr>
                <p:cNvPr id="101" name="Immagine 100">
                  <a:extLst>
                    <a:ext uri="{FF2B5EF4-FFF2-40B4-BE49-F238E27FC236}">
                      <a16:creationId xmlns:a16="http://schemas.microsoft.com/office/drawing/2014/main" id="{0B4D06B7-6ECB-775C-7187-13027C45254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444892" y="3395185"/>
                  <a:ext cx="153696" cy="153696"/>
                </a:xfrm>
                <a:prstGeom prst="rect">
                  <a:avLst/>
                </a:prstGeom>
              </p:spPr>
            </p:pic>
          </p:grpSp>
          <p:sp>
            <p:nvSpPr>
              <p:cNvPr id="23" name="CasellaDiTesto 22">
                <a:extLst>
                  <a:ext uri="{FF2B5EF4-FFF2-40B4-BE49-F238E27FC236}">
                    <a16:creationId xmlns:a16="http://schemas.microsoft.com/office/drawing/2014/main" id="{00A982F4-C1A6-DD4D-A90A-AFA4C3EF35D2}"/>
                  </a:ext>
                </a:extLst>
              </p:cNvPr>
              <p:cNvSpPr txBox="1"/>
              <p:nvPr/>
            </p:nvSpPr>
            <p:spPr>
              <a:xfrm>
                <a:off x="600250" y="3355511"/>
                <a:ext cx="3133548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050" dirty="0">
                    <a:latin typeface="Tenorite" panose="00000500000000000000" pitchFamily="2" charset="0"/>
                  </a:rPr>
                  <a:t>TR – Spese in transizione</a:t>
                </a:r>
              </a:p>
            </p:txBody>
          </p:sp>
          <p:sp>
            <p:nvSpPr>
              <p:cNvPr id="48" name="CasellaDiTesto 47">
                <a:extLst>
                  <a:ext uri="{FF2B5EF4-FFF2-40B4-BE49-F238E27FC236}">
                    <a16:creationId xmlns:a16="http://schemas.microsoft.com/office/drawing/2014/main" id="{452ACF00-21F9-D7AD-2D57-03A2F2489835}"/>
                  </a:ext>
                </a:extLst>
              </p:cNvPr>
              <p:cNvSpPr txBox="1"/>
              <p:nvPr/>
            </p:nvSpPr>
            <p:spPr>
              <a:xfrm>
                <a:off x="3693856" y="3347817"/>
                <a:ext cx="87385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it-IT" sz="1200" dirty="0">
                    <a:latin typeface="Tenorite" panose="00000500000000000000" pitchFamily="2" charset="0"/>
                  </a:rPr>
                  <a:t>70</a:t>
                </a:r>
              </a:p>
            </p:txBody>
          </p:sp>
          <p:sp>
            <p:nvSpPr>
              <p:cNvPr id="49" name="CasellaDiTesto 48">
                <a:extLst>
                  <a:ext uri="{FF2B5EF4-FFF2-40B4-BE49-F238E27FC236}">
                    <a16:creationId xmlns:a16="http://schemas.microsoft.com/office/drawing/2014/main" id="{9B734C9B-0693-DC86-41D2-4B0BD36DE050}"/>
                  </a:ext>
                </a:extLst>
              </p:cNvPr>
              <p:cNvSpPr txBox="1"/>
              <p:nvPr/>
            </p:nvSpPr>
            <p:spPr>
              <a:xfrm>
                <a:off x="3693856" y="3657595"/>
                <a:ext cx="87385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it-IT" sz="1200" dirty="0">
                    <a:latin typeface="Tenorite" panose="00000500000000000000" pitchFamily="2" charset="0"/>
                  </a:rPr>
                  <a:t>20</a:t>
                </a:r>
              </a:p>
            </p:txBody>
          </p:sp>
        </p:grpSp>
        <p:cxnSp>
          <p:nvCxnSpPr>
            <p:cNvPr id="114" name="Connettore diritto 113">
              <a:extLst>
                <a:ext uri="{FF2B5EF4-FFF2-40B4-BE49-F238E27FC236}">
                  <a16:creationId xmlns:a16="http://schemas.microsoft.com/office/drawing/2014/main" id="{1FE453A7-842A-FD1D-4AEA-AE338D9EAC5E}"/>
                </a:ext>
              </a:extLst>
            </p:cNvPr>
            <p:cNvCxnSpPr>
              <a:cxnSpLocks/>
            </p:cNvCxnSpPr>
            <p:nvPr/>
          </p:nvCxnSpPr>
          <p:spPr>
            <a:xfrm>
              <a:off x="257913" y="1357028"/>
              <a:ext cx="0" cy="2657972"/>
            </a:xfrm>
            <a:prstGeom prst="line">
              <a:avLst/>
            </a:prstGeom>
            <a:ln w="19050">
              <a:solidFill>
                <a:srgbClr val="297A38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" name="Gruppo 2">
              <a:extLst>
                <a:ext uri="{FF2B5EF4-FFF2-40B4-BE49-F238E27FC236}">
                  <a16:creationId xmlns:a16="http://schemas.microsoft.com/office/drawing/2014/main" id="{045AC567-9106-4E7E-903D-57EF6CA145FE}"/>
                </a:ext>
              </a:extLst>
            </p:cNvPr>
            <p:cNvGrpSpPr/>
            <p:nvPr/>
          </p:nvGrpSpPr>
          <p:grpSpPr>
            <a:xfrm>
              <a:off x="251669" y="1193129"/>
              <a:ext cx="5744944" cy="2821871"/>
              <a:chOff x="251669" y="1193129"/>
              <a:chExt cx="5744944" cy="2821871"/>
            </a:xfrm>
          </p:grpSpPr>
          <p:cxnSp>
            <p:nvCxnSpPr>
              <p:cNvPr id="5" name="Connettore diritto 4">
                <a:extLst>
                  <a:ext uri="{FF2B5EF4-FFF2-40B4-BE49-F238E27FC236}">
                    <a16:creationId xmlns:a16="http://schemas.microsoft.com/office/drawing/2014/main" id="{3E387AD1-7244-23C1-BA49-FD8FF41E941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51669" y="1359706"/>
                <a:ext cx="5729827" cy="0"/>
              </a:xfrm>
              <a:prstGeom prst="line">
                <a:avLst/>
              </a:prstGeom>
              <a:ln w="19050">
                <a:solidFill>
                  <a:srgbClr val="297A38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" name="CasellaDiTesto 38">
                <a:extLst>
                  <a:ext uri="{FF2B5EF4-FFF2-40B4-BE49-F238E27FC236}">
                    <a16:creationId xmlns:a16="http://schemas.microsoft.com/office/drawing/2014/main" id="{308AA9DA-15A0-B742-B583-EA534EAE249F}"/>
                  </a:ext>
                </a:extLst>
              </p:cNvPr>
              <p:cNvSpPr txBox="1"/>
              <p:nvPr/>
            </p:nvSpPr>
            <p:spPr>
              <a:xfrm>
                <a:off x="2965500" y="1193129"/>
                <a:ext cx="2752169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b="1" dirty="0">
                    <a:solidFill>
                      <a:srgbClr val="297A38"/>
                    </a:solidFill>
                    <a:latin typeface="Tenorite" panose="00000500000000000000" pitchFamily="2" charset="0"/>
                  </a:rPr>
                  <a:t>Spesa Pubblica (Mln€</a:t>
                </a:r>
                <a:r>
                  <a:rPr lang="it-IT" sz="1200" b="1" dirty="0">
                    <a:solidFill>
                      <a:srgbClr val="297A38"/>
                    </a:solidFill>
                    <a:latin typeface="Tenorite" panose="00000500000000000000" pitchFamily="2" charset="0"/>
                  </a:rPr>
                  <a:t>)</a:t>
                </a:r>
              </a:p>
            </p:txBody>
          </p:sp>
          <p:sp>
            <p:nvSpPr>
              <p:cNvPr id="77" name="CasellaDiTesto 76">
                <a:extLst>
                  <a:ext uri="{FF2B5EF4-FFF2-40B4-BE49-F238E27FC236}">
                    <a16:creationId xmlns:a16="http://schemas.microsoft.com/office/drawing/2014/main" id="{424B2C30-3ADF-3BC7-9F8D-9357482A278C}"/>
                  </a:ext>
                </a:extLst>
              </p:cNvPr>
              <p:cNvSpPr txBox="1"/>
              <p:nvPr/>
            </p:nvSpPr>
            <p:spPr>
              <a:xfrm>
                <a:off x="650956" y="1223691"/>
                <a:ext cx="1921502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b="1" dirty="0">
                    <a:solidFill>
                      <a:srgbClr val="297A38"/>
                    </a:solidFill>
                    <a:latin typeface="Tenorite" panose="00000500000000000000" pitchFamily="2" charset="0"/>
                  </a:rPr>
                  <a:t>Interventi</a:t>
                </a:r>
              </a:p>
            </p:txBody>
          </p:sp>
          <p:cxnSp>
            <p:nvCxnSpPr>
              <p:cNvPr id="129" name="Connettore diritto 128">
                <a:extLst>
                  <a:ext uri="{FF2B5EF4-FFF2-40B4-BE49-F238E27FC236}">
                    <a16:creationId xmlns:a16="http://schemas.microsoft.com/office/drawing/2014/main" id="{B0A54C93-C8D6-4D67-AD82-C0413FC70BE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981496" y="1357028"/>
                <a:ext cx="15117" cy="2657972"/>
              </a:xfrm>
              <a:prstGeom prst="line">
                <a:avLst/>
              </a:prstGeom>
              <a:ln w="19050">
                <a:solidFill>
                  <a:srgbClr val="297A38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08" name="Rettangolo con angoli arrotondati 107">
            <a:extLst>
              <a:ext uri="{FF2B5EF4-FFF2-40B4-BE49-F238E27FC236}">
                <a16:creationId xmlns:a16="http://schemas.microsoft.com/office/drawing/2014/main" id="{9E6DCBB1-3882-4E5F-9EE1-A90212381C22}"/>
              </a:ext>
            </a:extLst>
          </p:cNvPr>
          <p:cNvSpPr/>
          <p:nvPr/>
        </p:nvSpPr>
        <p:spPr>
          <a:xfrm>
            <a:off x="399182" y="125703"/>
            <a:ext cx="8172931" cy="978695"/>
          </a:xfrm>
          <a:prstGeom prst="roundRect">
            <a:avLst/>
          </a:prstGeom>
          <a:noFill/>
          <a:ln w="28575">
            <a:solidFill>
              <a:srgbClr val="297A38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09" name="Immagine 108">
            <a:extLst>
              <a:ext uri="{FF2B5EF4-FFF2-40B4-BE49-F238E27FC236}">
                <a16:creationId xmlns:a16="http://schemas.microsoft.com/office/drawing/2014/main" id="{567476AE-602B-4A7F-B265-4F69BDD9560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01318" y="192465"/>
            <a:ext cx="802633" cy="802633"/>
          </a:xfrm>
          <a:prstGeom prst="flowChartConnector">
            <a:avLst/>
          </a:prstGeom>
        </p:spPr>
      </p:pic>
      <p:sp>
        <p:nvSpPr>
          <p:cNvPr id="110" name="Titolo 1">
            <a:extLst>
              <a:ext uri="{FF2B5EF4-FFF2-40B4-BE49-F238E27FC236}">
                <a16:creationId xmlns:a16="http://schemas.microsoft.com/office/drawing/2014/main" id="{D665D5BB-8FCD-403E-8106-6191992B7E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61102" y="391705"/>
            <a:ext cx="6619335" cy="455390"/>
          </a:xfrm>
        </p:spPr>
        <p:txBody>
          <a:bodyPr>
            <a:noAutofit/>
          </a:bodyPr>
          <a:lstStyle/>
          <a:p>
            <a:r>
              <a:rPr lang="it-IT" sz="2000" dirty="0">
                <a:solidFill>
                  <a:srgbClr val="297A38"/>
                </a:solidFill>
                <a:latin typeface="Tenorite" panose="00000500000000000000" pitchFamily="2" charset="0"/>
              </a:rPr>
              <a:t>Complemento per lo Sviluppo Rurale del Piano Strategico Nazionale della PAC 2023-2027 della Regione Lombardia</a:t>
            </a:r>
            <a:endParaRPr lang="it-IT" sz="2000" b="0" dirty="0">
              <a:latin typeface="Tenorite" panose="00000500000000000000" pitchFamily="2" charset="0"/>
            </a:endParaRPr>
          </a:p>
        </p:txBody>
      </p:sp>
      <p:sp>
        <p:nvSpPr>
          <p:cNvPr id="117" name="Ovale 116">
            <a:extLst>
              <a:ext uri="{FF2B5EF4-FFF2-40B4-BE49-F238E27FC236}">
                <a16:creationId xmlns:a16="http://schemas.microsoft.com/office/drawing/2014/main" id="{96668881-9026-4C17-8949-F209C0195E8D}"/>
              </a:ext>
            </a:extLst>
          </p:cNvPr>
          <p:cNvSpPr/>
          <p:nvPr/>
        </p:nvSpPr>
        <p:spPr>
          <a:xfrm>
            <a:off x="6978810" y="2560532"/>
            <a:ext cx="1371367" cy="1279610"/>
          </a:xfrm>
          <a:prstGeom prst="ellipse">
            <a:avLst/>
          </a:prstGeom>
          <a:solidFill>
            <a:srgbClr val="00823B"/>
          </a:solidFill>
          <a:ln>
            <a:solidFill>
              <a:schemeClr val="bg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it-IT" sz="3000" b="1">
              <a:solidFill>
                <a:schemeClr val="bg1"/>
              </a:solidFill>
            </a:endParaRPr>
          </a:p>
        </p:txBody>
      </p:sp>
      <p:sp>
        <p:nvSpPr>
          <p:cNvPr id="121" name="CasellaDiTesto 120">
            <a:extLst>
              <a:ext uri="{FF2B5EF4-FFF2-40B4-BE49-F238E27FC236}">
                <a16:creationId xmlns:a16="http://schemas.microsoft.com/office/drawing/2014/main" id="{670AF2A6-2818-4EF3-9E77-C0CB7199E985}"/>
              </a:ext>
            </a:extLst>
          </p:cNvPr>
          <p:cNvSpPr txBox="1"/>
          <p:nvPr/>
        </p:nvSpPr>
        <p:spPr>
          <a:xfrm>
            <a:off x="7079056" y="2668078"/>
            <a:ext cx="1660191" cy="107721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it-IT" sz="3200" b="1" dirty="0">
                <a:solidFill>
                  <a:schemeClr val="bg1"/>
                </a:solidFill>
                <a:latin typeface="Tenorite" panose="00000500000000000000" pitchFamily="2" charset="0"/>
              </a:rPr>
              <a:t>834,5 Mln €</a:t>
            </a:r>
          </a:p>
        </p:txBody>
      </p:sp>
      <p:sp>
        <p:nvSpPr>
          <p:cNvPr id="128" name="Freccia a destra 127">
            <a:extLst>
              <a:ext uri="{FF2B5EF4-FFF2-40B4-BE49-F238E27FC236}">
                <a16:creationId xmlns:a16="http://schemas.microsoft.com/office/drawing/2014/main" id="{63DE528C-F821-4FA4-A649-C7B461223657}"/>
              </a:ext>
            </a:extLst>
          </p:cNvPr>
          <p:cNvSpPr/>
          <p:nvPr/>
        </p:nvSpPr>
        <p:spPr>
          <a:xfrm>
            <a:off x="6131924" y="3041580"/>
            <a:ext cx="639113" cy="369324"/>
          </a:xfrm>
          <a:prstGeom prst="rightArrow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82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0" name="Ovale 129">
            <a:extLst>
              <a:ext uri="{FF2B5EF4-FFF2-40B4-BE49-F238E27FC236}">
                <a16:creationId xmlns:a16="http://schemas.microsoft.com/office/drawing/2014/main" id="{518E6F57-607B-4671-B408-7E4082D18202}"/>
              </a:ext>
            </a:extLst>
          </p:cNvPr>
          <p:cNvSpPr/>
          <p:nvPr/>
        </p:nvSpPr>
        <p:spPr>
          <a:xfrm>
            <a:off x="586494" y="1244109"/>
            <a:ext cx="331957" cy="331200"/>
          </a:xfrm>
          <a:prstGeom prst="ellipse">
            <a:avLst/>
          </a:prstGeom>
          <a:solidFill>
            <a:srgbClr val="00823B"/>
          </a:solidFill>
          <a:ln>
            <a:solidFill>
              <a:schemeClr val="bg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it-IT" sz="3000" b="1">
              <a:solidFill>
                <a:schemeClr val="bg1"/>
              </a:solidFill>
            </a:endParaRPr>
          </a:p>
        </p:txBody>
      </p:sp>
      <p:sp>
        <p:nvSpPr>
          <p:cNvPr id="131" name="CasellaDiTesto 130">
            <a:extLst>
              <a:ext uri="{FF2B5EF4-FFF2-40B4-BE49-F238E27FC236}">
                <a16:creationId xmlns:a16="http://schemas.microsoft.com/office/drawing/2014/main" id="{6130517C-F6EA-4F29-9413-788B005AF7B1}"/>
              </a:ext>
            </a:extLst>
          </p:cNvPr>
          <p:cNvSpPr txBox="1"/>
          <p:nvPr/>
        </p:nvSpPr>
        <p:spPr>
          <a:xfrm>
            <a:off x="902634" y="1415663"/>
            <a:ext cx="985800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it-IT" dirty="0">
                <a:solidFill>
                  <a:schemeClr val="bg1"/>
                </a:solidFill>
              </a:rPr>
              <a:t>9</a:t>
            </a:r>
          </a:p>
        </p:txBody>
      </p:sp>
      <p:sp>
        <p:nvSpPr>
          <p:cNvPr id="133" name="CasellaDiTesto 132">
            <a:extLst>
              <a:ext uri="{FF2B5EF4-FFF2-40B4-BE49-F238E27FC236}">
                <a16:creationId xmlns:a16="http://schemas.microsoft.com/office/drawing/2014/main" id="{A0F4A82D-390A-4F7B-AFFE-9E27CE24D515}"/>
              </a:ext>
            </a:extLst>
          </p:cNvPr>
          <p:cNvSpPr txBox="1"/>
          <p:nvPr/>
        </p:nvSpPr>
        <p:spPr>
          <a:xfrm>
            <a:off x="933449" y="1194508"/>
            <a:ext cx="27521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>
                <a:solidFill>
                  <a:srgbClr val="297A38"/>
                </a:solidFill>
                <a:latin typeface="Tenorite" panose="00000500000000000000" pitchFamily="2" charset="0"/>
              </a:rPr>
              <a:t>Piano Finanziario</a:t>
            </a:r>
            <a:endParaRPr lang="it-IT" sz="2000" dirty="0">
              <a:solidFill>
                <a:srgbClr val="297A38"/>
              </a:solidFill>
              <a:latin typeface="Tenorite" panose="00000500000000000000" pitchFamily="2" charset="0"/>
            </a:endParaRP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19E220BC-D126-6D1F-CF6A-D00EFD3C5063}"/>
              </a:ext>
            </a:extLst>
          </p:cNvPr>
          <p:cNvSpPr txBox="1"/>
          <p:nvPr/>
        </p:nvSpPr>
        <p:spPr>
          <a:xfrm>
            <a:off x="610552" y="1209923"/>
            <a:ext cx="773081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it-IT" b="1" dirty="0">
                <a:solidFill>
                  <a:schemeClr val="bg1"/>
                </a:solidFill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2330885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Rettangolo con angoli arrotondati 107">
            <a:extLst>
              <a:ext uri="{FF2B5EF4-FFF2-40B4-BE49-F238E27FC236}">
                <a16:creationId xmlns:a16="http://schemas.microsoft.com/office/drawing/2014/main" id="{9E6DCBB1-3882-4E5F-9EE1-A90212381C22}"/>
              </a:ext>
            </a:extLst>
          </p:cNvPr>
          <p:cNvSpPr/>
          <p:nvPr/>
        </p:nvSpPr>
        <p:spPr>
          <a:xfrm>
            <a:off x="399182" y="68551"/>
            <a:ext cx="8172931" cy="978695"/>
          </a:xfrm>
          <a:prstGeom prst="roundRect">
            <a:avLst/>
          </a:prstGeom>
          <a:noFill/>
          <a:ln w="28575">
            <a:solidFill>
              <a:srgbClr val="297A38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09" name="Immagine 108">
            <a:extLst>
              <a:ext uri="{FF2B5EF4-FFF2-40B4-BE49-F238E27FC236}">
                <a16:creationId xmlns:a16="http://schemas.microsoft.com/office/drawing/2014/main" id="{567476AE-602B-4A7F-B265-4F69BDD956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318" y="135313"/>
            <a:ext cx="802633" cy="802633"/>
          </a:xfrm>
          <a:prstGeom prst="flowChartConnector">
            <a:avLst/>
          </a:prstGeom>
        </p:spPr>
      </p:pic>
      <p:sp>
        <p:nvSpPr>
          <p:cNvPr id="110" name="Titolo 1">
            <a:extLst>
              <a:ext uri="{FF2B5EF4-FFF2-40B4-BE49-F238E27FC236}">
                <a16:creationId xmlns:a16="http://schemas.microsoft.com/office/drawing/2014/main" id="{D665D5BB-8FCD-403E-8106-6191992B7E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61102" y="334553"/>
            <a:ext cx="6619335" cy="455390"/>
          </a:xfrm>
        </p:spPr>
        <p:txBody>
          <a:bodyPr>
            <a:noAutofit/>
          </a:bodyPr>
          <a:lstStyle/>
          <a:p>
            <a:r>
              <a:rPr lang="it-IT" sz="2000" dirty="0">
                <a:solidFill>
                  <a:srgbClr val="297A38"/>
                </a:solidFill>
                <a:latin typeface="Tenorite" panose="00000500000000000000" pitchFamily="2" charset="0"/>
              </a:rPr>
              <a:t>Complemento per lo Sviluppo Rurale del Piano Strategico Nazionale della PAC 2023-2027 della Regione Lombardia</a:t>
            </a:r>
            <a:endParaRPr lang="it-IT" sz="2000" b="0" dirty="0">
              <a:latin typeface="Tenorite" panose="00000500000000000000" pitchFamily="2" charset="0"/>
            </a:endParaRPr>
          </a:p>
        </p:txBody>
      </p:sp>
      <p:sp>
        <p:nvSpPr>
          <p:cNvPr id="130" name="Ovale 129">
            <a:extLst>
              <a:ext uri="{FF2B5EF4-FFF2-40B4-BE49-F238E27FC236}">
                <a16:creationId xmlns:a16="http://schemas.microsoft.com/office/drawing/2014/main" id="{518E6F57-607B-4671-B408-7E4082D18202}"/>
              </a:ext>
            </a:extLst>
          </p:cNvPr>
          <p:cNvSpPr/>
          <p:nvPr/>
        </p:nvSpPr>
        <p:spPr>
          <a:xfrm>
            <a:off x="586494" y="1151237"/>
            <a:ext cx="331957" cy="301350"/>
          </a:xfrm>
          <a:prstGeom prst="ellipse">
            <a:avLst/>
          </a:prstGeom>
          <a:solidFill>
            <a:srgbClr val="00823B"/>
          </a:solidFill>
          <a:ln>
            <a:solidFill>
              <a:schemeClr val="bg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it-IT" sz="3000" b="1">
              <a:solidFill>
                <a:schemeClr val="bg1"/>
              </a:solidFill>
            </a:endParaRPr>
          </a:p>
        </p:txBody>
      </p:sp>
      <p:sp>
        <p:nvSpPr>
          <p:cNvPr id="131" name="CasellaDiTesto 130">
            <a:extLst>
              <a:ext uri="{FF2B5EF4-FFF2-40B4-BE49-F238E27FC236}">
                <a16:creationId xmlns:a16="http://schemas.microsoft.com/office/drawing/2014/main" id="{6130517C-F6EA-4F29-9413-788B005AF7B1}"/>
              </a:ext>
            </a:extLst>
          </p:cNvPr>
          <p:cNvSpPr txBox="1"/>
          <p:nvPr/>
        </p:nvSpPr>
        <p:spPr>
          <a:xfrm>
            <a:off x="902634" y="1415663"/>
            <a:ext cx="985800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it-IT" dirty="0">
                <a:solidFill>
                  <a:schemeClr val="bg1"/>
                </a:solidFill>
              </a:rPr>
              <a:t>9</a:t>
            </a:r>
          </a:p>
        </p:txBody>
      </p:sp>
      <p:sp>
        <p:nvSpPr>
          <p:cNvPr id="133" name="CasellaDiTesto 132">
            <a:extLst>
              <a:ext uri="{FF2B5EF4-FFF2-40B4-BE49-F238E27FC236}">
                <a16:creationId xmlns:a16="http://schemas.microsoft.com/office/drawing/2014/main" id="{A0F4A82D-390A-4F7B-AFFE-9E27CE24D515}"/>
              </a:ext>
            </a:extLst>
          </p:cNvPr>
          <p:cNvSpPr txBox="1"/>
          <p:nvPr/>
        </p:nvSpPr>
        <p:spPr>
          <a:xfrm>
            <a:off x="802944" y="1103326"/>
            <a:ext cx="397239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>
                <a:solidFill>
                  <a:srgbClr val="297A38"/>
                </a:solidFill>
                <a:latin typeface="Tenorite" panose="00000500000000000000" pitchFamily="2" charset="0"/>
              </a:rPr>
              <a:t>Piano Finanziario: </a:t>
            </a:r>
            <a:r>
              <a:rPr lang="it-IT" altLang="it-IT" sz="2000" b="1" dirty="0">
                <a:solidFill>
                  <a:srgbClr val="297A38"/>
                </a:solidFill>
                <a:latin typeface="Tenorite" panose="00000500000000000000" pitchFamily="2" charset="0"/>
              </a:rPr>
              <a:t>Ring-</a:t>
            </a:r>
            <a:r>
              <a:rPr lang="it-IT" altLang="it-IT" sz="2000" b="1" dirty="0" err="1">
                <a:solidFill>
                  <a:srgbClr val="297A38"/>
                </a:solidFill>
                <a:latin typeface="Tenorite" panose="00000500000000000000" pitchFamily="2" charset="0"/>
              </a:rPr>
              <a:t>fencing</a:t>
            </a:r>
            <a:endParaRPr lang="it-IT" sz="2000" b="1" dirty="0">
              <a:solidFill>
                <a:srgbClr val="297A38"/>
              </a:solidFill>
              <a:latin typeface="Tenorite" panose="00000500000000000000" pitchFamily="2" charset="0"/>
            </a:endParaRPr>
          </a:p>
        </p:txBody>
      </p:sp>
      <p:sp>
        <p:nvSpPr>
          <p:cNvPr id="136" name="CasellaDiTesto 135">
            <a:extLst>
              <a:ext uri="{FF2B5EF4-FFF2-40B4-BE49-F238E27FC236}">
                <a16:creationId xmlns:a16="http://schemas.microsoft.com/office/drawing/2014/main" id="{857522F9-4AD0-491E-A579-AE2CC6B1276F}"/>
              </a:ext>
            </a:extLst>
          </p:cNvPr>
          <p:cNvSpPr txBox="1"/>
          <p:nvPr/>
        </p:nvSpPr>
        <p:spPr>
          <a:xfrm>
            <a:off x="610552" y="1117051"/>
            <a:ext cx="773081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it-IT" b="1" dirty="0">
                <a:solidFill>
                  <a:schemeClr val="bg1"/>
                </a:solidFill>
              </a:rPr>
              <a:t>9</a:t>
            </a:r>
          </a:p>
        </p:txBody>
      </p:sp>
      <p:grpSp>
        <p:nvGrpSpPr>
          <p:cNvPr id="5" name="Gruppo 4">
            <a:extLst>
              <a:ext uri="{FF2B5EF4-FFF2-40B4-BE49-F238E27FC236}">
                <a16:creationId xmlns:a16="http://schemas.microsoft.com/office/drawing/2014/main" id="{1217A023-D362-4DB3-BA6A-8489F86644A5}"/>
              </a:ext>
            </a:extLst>
          </p:cNvPr>
          <p:cNvGrpSpPr/>
          <p:nvPr/>
        </p:nvGrpSpPr>
        <p:grpSpPr>
          <a:xfrm>
            <a:off x="134431" y="1534845"/>
            <a:ext cx="3508006" cy="1506165"/>
            <a:chOff x="134431" y="1497807"/>
            <a:chExt cx="3508006" cy="1506165"/>
          </a:xfrm>
        </p:grpSpPr>
        <p:sp>
          <p:nvSpPr>
            <p:cNvPr id="85" name="CasellaDiTesto 84">
              <a:extLst>
                <a:ext uri="{FF2B5EF4-FFF2-40B4-BE49-F238E27FC236}">
                  <a16:creationId xmlns:a16="http://schemas.microsoft.com/office/drawing/2014/main" id="{972E33AA-9A5B-4182-8896-737D7FFDA32C}"/>
                </a:ext>
              </a:extLst>
            </p:cNvPr>
            <p:cNvSpPr txBox="1"/>
            <p:nvPr/>
          </p:nvSpPr>
          <p:spPr>
            <a:xfrm>
              <a:off x="134431" y="2850084"/>
              <a:ext cx="3508006" cy="153888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it-IT" sz="1000" b="1" dirty="0">
                  <a:solidFill>
                    <a:srgbClr val="297A38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% Minima Ambiente - Art. 93 REG. UE 2021/2115</a:t>
              </a:r>
              <a:endParaRPr lang="it-IT" sz="1000" b="1" dirty="0"/>
            </a:p>
          </p:txBody>
        </p:sp>
        <p:grpSp>
          <p:nvGrpSpPr>
            <p:cNvPr id="2" name="Gruppo 1">
              <a:extLst>
                <a:ext uri="{FF2B5EF4-FFF2-40B4-BE49-F238E27FC236}">
                  <a16:creationId xmlns:a16="http://schemas.microsoft.com/office/drawing/2014/main" id="{5A6043CB-938B-42E1-8997-B9204ABF4C08}"/>
                </a:ext>
              </a:extLst>
            </p:cNvPr>
            <p:cNvGrpSpPr/>
            <p:nvPr/>
          </p:nvGrpSpPr>
          <p:grpSpPr>
            <a:xfrm>
              <a:off x="988279" y="1497807"/>
              <a:ext cx="1260000" cy="1260000"/>
              <a:chOff x="988279" y="1497807"/>
              <a:chExt cx="1260000" cy="1260000"/>
            </a:xfrm>
          </p:grpSpPr>
          <p:sp>
            <p:nvSpPr>
              <p:cNvPr id="76" name="Ovale 75">
                <a:extLst>
                  <a:ext uri="{FF2B5EF4-FFF2-40B4-BE49-F238E27FC236}">
                    <a16:creationId xmlns:a16="http://schemas.microsoft.com/office/drawing/2014/main" id="{ABA1FF8A-77DB-48E3-9F07-28503D20065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988279" y="1497807"/>
                <a:ext cx="1260000" cy="1260000"/>
              </a:xfrm>
              <a:prstGeom prst="ellipse">
                <a:avLst/>
              </a:prstGeom>
              <a:solidFill>
                <a:srgbClr val="EBF1DE"/>
              </a:solidFill>
              <a:ln>
                <a:solidFill>
                  <a:srgbClr val="00823B"/>
                </a:solidFill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it-IT" sz="3000" b="1">
                  <a:solidFill>
                    <a:schemeClr val="bg1"/>
                  </a:solidFill>
                </a:endParaRPr>
              </a:p>
            </p:txBody>
          </p:sp>
          <p:sp>
            <p:nvSpPr>
              <p:cNvPr id="84" name="CasellaDiTesto 83">
                <a:extLst>
                  <a:ext uri="{FF2B5EF4-FFF2-40B4-BE49-F238E27FC236}">
                    <a16:creationId xmlns:a16="http://schemas.microsoft.com/office/drawing/2014/main" id="{82C48F53-F132-4FFB-8CE2-09902BFC79CC}"/>
                  </a:ext>
                </a:extLst>
              </p:cNvPr>
              <p:cNvSpPr txBox="1"/>
              <p:nvPr/>
            </p:nvSpPr>
            <p:spPr>
              <a:xfrm>
                <a:off x="1225570" y="1752500"/>
                <a:ext cx="828000" cy="276999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spAutoFit/>
              </a:bodyPr>
              <a:lstStyle/>
              <a:p>
                <a:pPr algn="ctr"/>
                <a:r>
                  <a:rPr lang="it-IT" b="1" dirty="0">
                    <a:solidFill>
                      <a:srgbClr val="00823B"/>
                    </a:solidFill>
                  </a:rPr>
                  <a:t>35%</a:t>
                </a:r>
              </a:p>
            </p:txBody>
          </p:sp>
          <p:pic>
            <p:nvPicPr>
              <p:cNvPr id="95" name="Immagine 94">
                <a:extLst>
                  <a:ext uri="{FF2B5EF4-FFF2-40B4-BE49-F238E27FC236}">
                    <a16:creationId xmlns:a16="http://schemas.microsoft.com/office/drawing/2014/main" id="{DD0F5D9A-3E4C-466D-8DB4-F2921871034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357153" y="2115817"/>
                <a:ext cx="555584" cy="555584"/>
              </a:xfrm>
              <a:prstGeom prst="rect">
                <a:avLst/>
              </a:prstGeom>
            </p:spPr>
          </p:pic>
        </p:grpSp>
      </p:grpSp>
      <p:grpSp>
        <p:nvGrpSpPr>
          <p:cNvPr id="9" name="Gruppo 8">
            <a:extLst>
              <a:ext uri="{FF2B5EF4-FFF2-40B4-BE49-F238E27FC236}">
                <a16:creationId xmlns:a16="http://schemas.microsoft.com/office/drawing/2014/main" id="{E55B48C0-F365-46D5-97BB-EB859A1889FC}"/>
              </a:ext>
            </a:extLst>
          </p:cNvPr>
          <p:cNvGrpSpPr/>
          <p:nvPr/>
        </p:nvGrpSpPr>
        <p:grpSpPr>
          <a:xfrm>
            <a:off x="322756" y="3225894"/>
            <a:ext cx="3169869" cy="1506851"/>
            <a:chOff x="366284" y="3200413"/>
            <a:chExt cx="3169869" cy="1506851"/>
          </a:xfrm>
        </p:grpSpPr>
        <p:sp>
          <p:nvSpPr>
            <p:cNvPr id="127" name="CasellaDiTesto 126">
              <a:extLst>
                <a:ext uri="{FF2B5EF4-FFF2-40B4-BE49-F238E27FC236}">
                  <a16:creationId xmlns:a16="http://schemas.microsoft.com/office/drawing/2014/main" id="{74940C1C-E855-47E8-A1F9-A96D7BC0546A}"/>
                </a:ext>
              </a:extLst>
            </p:cNvPr>
            <p:cNvSpPr txBox="1"/>
            <p:nvPr/>
          </p:nvSpPr>
          <p:spPr>
            <a:xfrm>
              <a:off x="366284" y="4553376"/>
              <a:ext cx="3169869" cy="153888"/>
            </a:xfrm>
            <a:prstGeom prst="rect">
              <a:avLst/>
            </a:prstGeom>
            <a:noFill/>
          </p:spPr>
          <p:txBody>
            <a:bodyPr wrap="square" lIns="0" tIns="0" rIns="0" bIns="0">
              <a:spAutoFit/>
            </a:bodyPr>
            <a:lstStyle/>
            <a:p>
              <a:pPr algn="ctr"/>
              <a:r>
                <a:rPr lang="it-IT" sz="1000" b="1" dirty="0">
                  <a:solidFill>
                    <a:schemeClr val="tx2">
                      <a:lumMod val="75000"/>
                    </a:schemeClr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% Minima Leader - Art. 92 REG. UE 2021/2115</a:t>
              </a:r>
            </a:p>
          </p:txBody>
        </p:sp>
        <p:grpSp>
          <p:nvGrpSpPr>
            <p:cNvPr id="8" name="Gruppo 7">
              <a:extLst>
                <a:ext uri="{FF2B5EF4-FFF2-40B4-BE49-F238E27FC236}">
                  <a16:creationId xmlns:a16="http://schemas.microsoft.com/office/drawing/2014/main" id="{3132246B-7EBF-4600-BCF8-0A2A8F9CB2DB}"/>
                </a:ext>
              </a:extLst>
            </p:cNvPr>
            <p:cNvGrpSpPr/>
            <p:nvPr/>
          </p:nvGrpSpPr>
          <p:grpSpPr>
            <a:xfrm>
              <a:off x="1004945" y="3200413"/>
              <a:ext cx="1260000" cy="1260000"/>
              <a:chOff x="1004945" y="3200413"/>
              <a:chExt cx="1260000" cy="1260000"/>
            </a:xfrm>
          </p:grpSpPr>
          <p:sp>
            <p:nvSpPr>
              <p:cNvPr id="125" name="Ovale 124">
                <a:extLst>
                  <a:ext uri="{FF2B5EF4-FFF2-40B4-BE49-F238E27FC236}">
                    <a16:creationId xmlns:a16="http://schemas.microsoft.com/office/drawing/2014/main" id="{3AFE49D5-1C36-4B26-9652-C1ADA9D62B0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004945" y="3200413"/>
                <a:ext cx="1260000" cy="126000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2">
                    <a:lumMod val="75000"/>
                  </a:schemeClr>
                </a:solidFill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it-IT" sz="3000" b="1">
                  <a:solidFill>
                    <a:schemeClr val="bg1"/>
                  </a:solidFill>
                </a:endParaRPr>
              </a:p>
            </p:txBody>
          </p:sp>
          <p:sp>
            <p:nvSpPr>
              <p:cNvPr id="126" name="CasellaDiTesto 125">
                <a:extLst>
                  <a:ext uri="{FF2B5EF4-FFF2-40B4-BE49-F238E27FC236}">
                    <a16:creationId xmlns:a16="http://schemas.microsoft.com/office/drawing/2014/main" id="{F857CB4A-26EC-49E1-8CE9-74EDBB8A1106}"/>
                  </a:ext>
                </a:extLst>
              </p:cNvPr>
              <p:cNvSpPr txBox="1"/>
              <p:nvPr/>
            </p:nvSpPr>
            <p:spPr>
              <a:xfrm>
                <a:off x="1204279" y="3455193"/>
                <a:ext cx="828000" cy="276999"/>
              </a:xfrm>
              <a:prstGeom prst="rect">
                <a:avLst/>
              </a:prstGeom>
              <a:noFill/>
            </p:spPr>
            <p:txBody>
              <a:bodyPr wrap="square" lIns="0" tIns="0" rIns="0" bIns="0">
                <a:spAutoFit/>
              </a:bodyPr>
              <a:lstStyle/>
              <a:p>
                <a:pPr algn="ctr"/>
                <a:r>
                  <a:rPr lang="it-IT" b="1" dirty="0">
                    <a:solidFill>
                      <a:schemeClr val="tx2">
                        <a:lumMod val="75000"/>
                      </a:schemeClr>
                    </a:solidFill>
                  </a:rPr>
                  <a:t>5%</a:t>
                </a:r>
              </a:p>
            </p:txBody>
          </p:sp>
          <p:pic>
            <p:nvPicPr>
              <p:cNvPr id="139" name="Immagine 138">
                <a:extLst>
                  <a:ext uri="{FF2B5EF4-FFF2-40B4-BE49-F238E27FC236}">
                    <a16:creationId xmlns:a16="http://schemas.microsoft.com/office/drawing/2014/main" id="{D61F11D8-59CD-4657-A865-811C3AE41A4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323402" y="3830413"/>
                <a:ext cx="565032" cy="565032"/>
              </a:xfrm>
              <a:prstGeom prst="rect">
                <a:avLst/>
              </a:prstGeom>
            </p:spPr>
          </p:pic>
        </p:grpSp>
      </p:grpSp>
      <p:grpSp>
        <p:nvGrpSpPr>
          <p:cNvPr id="12" name="Gruppo 11">
            <a:extLst>
              <a:ext uri="{FF2B5EF4-FFF2-40B4-BE49-F238E27FC236}">
                <a16:creationId xmlns:a16="http://schemas.microsoft.com/office/drawing/2014/main" id="{4FF72CDB-917B-453D-8A41-B22D72F68A08}"/>
              </a:ext>
            </a:extLst>
          </p:cNvPr>
          <p:cNvGrpSpPr/>
          <p:nvPr/>
        </p:nvGrpSpPr>
        <p:grpSpPr>
          <a:xfrm>
            <a:off x="3830855" y="3220288"/>
            <a:ext cx="3452553" cy="1511177"/>
            <a:chOff x="3830855" y="3220288"/>
            <a:chExt cx="3452553" cy="1511177"/>
          </a:xfrm>
        </p:grpSpPr>
        <p:grpSp>
          <p:nvGrpSpPr>
            <p:cNvPr id="10" name="Gruppo 9">
              <a:extLst>
                <a:ext uri="{FF2B5EF4-FFF2-40B4-BE49-F238E27FC236}">
                  <a16:creationId xmlns:a16="http://schemas.microsoft.com/office/drawing/2014/main" id="{584DD66B-9902-4944-972D-FE8422273490}"/>
                </a:ext>
              </a:extLst>
            </p:cNvPr>
            <p:cNvGrpSpPr/>
            <p:nvPr/>
          </p:nvGrpSpPr>
          <p:grpSpPr>
            <a:xfrm>
              <a:off x="3830855" y="3220288"/>
              <a:ext cx="3452553" cy="1511177"/>
              <a:chOff x="3826687" y="3237451"/>
              <a:chExt cx="3452553" cy="1511177"/>
            </a:xfrm>
          </p:grpSpPr>
          <p:grpSp>
            <p:nvGrpSpPr>
              <p:cNvPr id="113" name="Gruppo 112">
                <a:extLst>
                  <a:ext uri="{FF2B5EF4-FFF2-40B4-BE49-F238E27FC236}">
                    <a16:creationId xmlns:a16="http://schemas.microsoft.com/office/drawing/2014/main" id="{76A38DA1-56EE-468F-998A-A2060B03A0E7}"/>
                  </a:ext>
                </a:extLst>
              </p:cNvPr>
              <p:cNvGrpSpPr/>
              <p:nvPr/>
            </p:nvGrpSpPr>
            <p:grpSpPr>
              <a:xfrm>
                <a:off x="4561440" y="3237451"/>
                <a:ext cx="2717800" cy="1511177"/>
                <a:chOff x="1556828" y="2607342"/>
                <a:chExt cx="2717800" cy="1511177"/>
              </a:xfrm>
            </p:grpSpPr>
            <p:sp>
              <p:nvSpPr>
                <p:cNvPr id="119" name="Ovale 118">
                  <a:extLst>
                    <a:ext uri="{FF2B5EF4-FFF2-40B4-BE49-F238E27FC236}">
                      <a16:creationId xmlns:a16="http://schemas.microsoft.com/office/drawing/2014/main" id="{128227B8-10E5-4AD9-BCD8-16D99C057ECC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2285728" y="2607342"/>
                  <a:ext cx="1260000" cy="1260000"/>
                </a:xfrm>
                <a:prstGeom prst="ellipse">
                  <a:avLst/>
                </a:prstGeom>
                <a:solidFill>
                  <a:schemeClr val="accent1">
                    <a:lumMod val="20000"/>
                    <a:lumOff val="80000"/>
                  </a:schemeClr>
                </a:solidFill>
                <a:ln>
                  <a:solidFill>
                    <a:schemeClr val="tx2">
                      <a:lumMod val="75000"/>
                    </a:schemeClr>
                  </a:solidFill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it-IT" sz="3000" b="1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16" name="CasellaDiTesto 115">
                  <a:extLst>
                    <a:ext uri="{FF2B5EF4-FFF2-40B4-BE49-F238E27FC236}">
                      <a16:creationId xmlns:a16="http://schemas.microsoft.com/office/drawing/2014/main" id="{C8116699-FAC5-447D-A43A-C260A70136E4}"/>
                    </a:ext>
                  </a:extLst>
                </p:cNvPr>
                <p:cNvSpPr txBox="1"/>
                <p:nvPr/>
              </p:nvSpPr>
              <p:spPr>
                <a:xfrm>
                  <a:off x="1556828" y="3964631"/>
                  <a:ext cx="2717800" cy="153888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spAutoFit/>
                </a:bodyPr>
                <a:lstStyle/>
                <a:p>
                  <a:pPr algn="ctr"/>
                  <a:r>
                    <a:rPr lang="it-IT" sz="1000" b="1" dirty="0">
                      <a:solidFill>
                        <a:schemeClr val="tx2">
                          <a:lumMod val="75000"/>
                        </a:schemeClr>
                      </a:solidFill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</a:rPr>
                    <a:t>% LEADER CSR</a:t>
                  </a:r>
                </a:p>
              </p:txBody>
            </p:sp>
            <p:sp>
              <p:nvSpPr>
                <p:cNvPr id="118" name="CasellaDiTesto 117">
                  <a:extLst>
                    <a:ext uri="{FF2B5EF4-FFF2-40B4-BE49-F238E27FC236}">
                      <a16:creationId xmlns:a16="http://schemas.microsoft.com/office/drawing/2014/main" id="{0C3CD41A-6CD0-46FF-8B1F-5B3879976624}"/>
                    </a:ext>
                  </a:extLst>
                </p:cNvPr>
                <p:cNvSpPr txBox="1"/>
                <p:nvPr/>
              </p:nvSpPr>
              <p:spPr>
                <a:xfrm>
                  <a:off x="2519033" y="2880341"/>
                  <a:ext cx="828000" cy="276999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spAutoFit/>
                </a:bodyPr>
                <a:lstStyle/>
                <a:p>
                  <a:pPr algn="ctr"/>
                  <a:r>
                    <a:rPr lang="it-IT" b="1" dirty="0">
                      <a:solidFill>
                        <a:schemeClr val="tx2">
                          <a:lumMod val="75000"/>
                        </a:schemeClr>
                      </a:solidFill>
                    </a:rPr>
                    <a:t>6,71%</a:t>
                  </a:r>
                </a:p>
              </p:txBody>
            </p:sp>
          </p:grpSp>
          <p:sp>
            <p:nvSpPr>
              <p:cNvPr id="123" name="Freccia a destra 122">
                <a:extLst>
                  <a:ext uri="{FF2B5EF4-FFF2-40B4-BE49-F238E27FC236}">
                    <a16:creationId xmlns:a16="http://schemas.microsoft.com/office/drawing/2014/main" id="{266DFF89-1876-4D7C-88ED-5554BB669751}"/>
                  </a:ext>
                </a:extLst>
              </p:cNvPr>
              <p:cNvSpPr/>
              <p:nvPr/>
            </p:nvSpPr>
            <p:spPr>
              <a:xfrm>
                <a:off x="3826687" y="3777749"/>
                <a:ext cx="639113" cy="369324"/>
              </a:xfrm>
              <a:prstGeom prst="rightArrow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pic>
          <p:nvPicPr>
            <p:cNvPr id="142" name="Immagine 141">
              <a:extLst>
                <a:ext uri="{FF2B5EF4-FFF2-40B4-BE49-F238E27FC236}">
                  <a16:creationId xmlns:a16="http://schemas.microsoft.com/office/drawing/2014/main" id="{4A61A387-C115-4499-A6D0-C01F711821E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657671" y="3884432"/>
              <a:ext cx="565032" cy="565032"/>
            </a:xfrm>
            <a:prstGeom prst="rect">
              <a:avLst/>
            </a:prstGeom>
          </p:spPr>
        </p:pic>
      </p:grpSp>
      <p:grpSp>
        <p:nvGrpSpPr>
          <p:cNvPr id="6" name="Gruppo 5">
            <a:extLst>
              <a:ext uri="{FF2B5EF4-FFF2-40B4-BE49-F238E27FC236}">
                <a16:creationId xmlns:a16="http://schemas.microsoft.com/office/drawing/2014/main" id="{7092561F-AB93-46ED-9E1F-7600F63CAF2E}"/>
              </a:ext>
            </a:extLst>
          </p:cNvPr>
          <p:cNvGrpSpPr/>
          <p:nvPr/>
        </p:nvGrpSpPr>
        <p:grpSpPr>
          <a:xfrm>
            <a:off x="3788888" y="1496953"/>
            <a:ext cx="3473686" cy="1511177"/>
            <a:chOff x="3816114" y="1534845"/>
            <a:chExt cx="3473686" cy="1511177"/>
          </a:xfrm>
        </p:grpSpPr>
        <p:sp>
          <p:nvSpPr>
            <p:cNvPr id="138" name="Freccia a destra 137">
              <a:extLst>
                <a:ext uri="{FF2B5EF4-FFF2-40B4-BE49-F238E27FC236}">
                  <a16:creationId xmlns:a16="http://schemas.microsoft.com/office/drawing/2014/main" id="{87B0D8DC-5111-491B-8520-E61026D0FC37}"/>
                </a:ext>
              </a:extLst>
            </p:cNvPr>
            <p:cNvSpPr/>
            <p:nvPr/>
          </p:nvSpPr>
          <p:spPr>
            <a:xfrm>
              <a:off x="3816114" y="2015847"/>
              <a:ext cx="639113" cy="369324"/>
            </a:xfrm>
            <a:prstGeom prst="rightArrow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rgbClr val="00823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grpSp>
          <p:nvGrpSpPr>
            <p:cNvPr id="3" name="Gruppo 2">
              <a:extLst>
                <a:ext uri="{FF2B5EF4-FFF2-40B4-BE49-F238E27FC236}">
                  <a16:creationId xmlns:a16="http://schemas.microsoft.com/office/drawing/2014/main" id="{60A709C4-09BD-4C4D-A64D-4FBEE2679E2B}"/>
                </a:ext>
              </a:extLst>
            </p:cNvPr>
            <p:cNvGrpSpPr/>
            <p:nvPr/>
          </p:nvGrpSpPr>
          <p:grpSpPr>
            <a:xfrm>
              <a:off x="4572000" y="1534845"/>
              <a:ext cx="2717800" cy="1511177"/>
              <a:chOff x="4572000" y="1534845"/>
              <a:chExt cx="2717800" cy="1511177"/>
            </a:xfrm>
          </p:grpSpPr>
          <p:grpSp>
            <p:nvGrpSpPr>
              <p:cNvPr id="62" name="Gruppo 61">
                <a:extLst>
                  <a:ext uri="{FF2B5EF4-FFF2-40B4-BE49-F238E27FC236}">
                    <a16:creationId xmlns:a16="http://schemas.microsoft.com/office/drawing/2014/main" id="{E838DB7D-43D6-47D6-A245-3263C94B6B11}"/>
                  </a:ext>
                </a:extLst>
              </p:cNvPr>
              <p:cNvGrpSpPr/>
              <p:nvPr/>
            </p:nvGrpSpPr>
            <p:grpSpPr>
              <a:xfrm>
                <a:off x="4572000" y="1534845"/>
                <a:ext cx="2717800" cy="1511177"/>
                <a:chOff x="1556828" y="2607342"/>
                <a:chExt cx="2717800" cy="1511177"/>
              </a:xfrm>
            </p:grpSpPr>
            <p:sp>
              <p:nvSpPr>
                <p:cNvPr id="66" name="Ovale 65">
                  <a:extLst>
                    <a:ext uri="{FF2B5EF4-FFF2-40B4-BE49-F238E27FC236}">
                      <a16:creationId xmlns:a16="http://schemas.microsoft.com/office/drawing/2014/main" id="{4E2969B5-8362-43EC-BD06-FF702424D58E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2285728" y="2607342"/>
                  <a:ext cx="1260000" cy="1260000"/>
                </a:xfrm>
                <a:prstGeom prst="ellipse">
                  <a:avLst/>
                </a:prstGeom>
                <a:solidFill>
                  <a:srgbClr val="EBF1DE"/>
                </a:solidFill>
                <a:ln>
                  <a:solidFill>
                    <a:srgbClr val="00823B"/>
                  </a:solidFill>
                </a:ln>
              </p:spPr>
              <p:style>
                <a:lnRef idx="2">
                  <a:schemeClr val="lt1">
                    <a:hueOff val="0"/>
                    <a:satOff val="0"/>
                    <a:lumOff val="0"/>
                    <a:alphaOff val="0"/>
                  </a:schemeClr>
                </a:lnRef>
                <a:fillRef idx="1">
                  <a:schemeClr val="accent1">
                    <a:hueOff val="0"/>
                    <a:satOff val="0"/>
                    <a:lumOff val="0"/>
                    <a:alphaOff val="0"/>
                  </a:schemeClr>
                </a:fillRef>
                <a:effectRef idx="0">
                  <a:schemeClr val="accent1">
                    <a:hueOff val="0"/>
                    <a:satOff val="0"/>
                    <a:lumOff val="0"/>
                    <a:alphaOff val="0"/>
                  </a:schemeClr>
                </a:effectRef>
                <a:fontRef idx="minor">
                  <a:schemeClr val="lt1"/>
                </a:fontRef>
              </p:style>
              <p:txBody>
                <a:bodyPr/>
                <a:lstStyle/>
                <a:p>
                  <a:endParaRPr lang="it-IT" sz="3000" b="1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64" name="CasellaDiTesto 63">
                  <a:extLst>
                    <a:ext uri="{FF2B5EF4-FFF2-40B4-BE49-F238E27FC236}">
                      <a16:creationId xmlns:a16="http://schemas.microsoft.com/office/drawing/2014/main" id="{DA8F0D17-DE21-483D-B020-12692C80F8CE}"/>
                    </a:ext>
                  </a:extLst>
                </p:cNvPr>
                <p:cNvSpPr txBox="1"/>
                <p:nvPr/>
              </p:nvSpPr>
              <p:spPr>
                <a:xfrm>
                  <a:off x="1556828" y="3964631"/>
                  <a:ext cx="2717800" cy="153888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spAutoFit/>
                </a:bodyPr>
                <a:lstStyle/>
                <a:p>
                  <a:pPr algn="ctr"/>
                  <a:r>
                    <a:rPr lang="it-IT" sz="1000" b="1" dirty="0">
                      <a:solidFill>
                        <a:srgbClr val="297A38"/>
                      </a:solidFill>
                      <a:latin typeface="Tahoma" panose="020B0604030504040204" pitchFamily="34" charset="0"/>
                      <a:ea typeface="Tahoma" panose="020B0604030504040204" pitchFamily="34" charset="0"/>
                      <a:cs typeface="Tahoma" panose="020B0604030504040204" pitchFamily="34" charset="0"/>
                    </a:rPr>
                    <a:t>% Interventi ambiente CSR</a:t>
                  </a:r>
                  <a:endParaRPr lang="it-IT" sz="1000" b="1" dirty="0"/>
                </a:p>
              </p:txBody>
            </p:sp>
            <p:sp>
              <p:nvSpPr>
                <p:cNvPr id="65" name="CasellaDiTesto 64">
                  <a:extLst>
                    <a:ext uri="{FF2B5EF4-FFF2-40B4-BE49-F238E27FC236}">
                      <a16:creationId xmlns:a16="http://schemas.microsoft.com/office/drawing/2014/main" id="{E9D1F512-2DAE-4142-9974-32713B65889B}"/>
                    </a:ext>
                  </a:extLst>
                </p:cNvPr>
                <p:cNvSpPr txBox="1"/>
                <p:nvPr/>
              </p:nvSpPr>
              <p:spPr>
                <a:xfrm>
                  <a:off x="2518394" y="2857492"/>
                  <a:ext cx="828000" cy="276999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>
                  <a:spAutoFit/>
                </a:bodyPr>
                <a:lstStyle/>
                <a:p>
                  <a:pPr algn="ctr"/>
                  <a:r>
                    <a:rPr lang="it-IT" b="1" dirty="0">
                      <a:solidFill>
                        <a:srgbClr val="00823B"/>
                      </a:solidFill>
                    </a:rPr>
                    <a:t>45,12%</a:t>
                  </a:r>
                </a:p>
              </p:txBody>
            </p:sp>
          </p:grpSp>
          <p:pic>
            <p:nvPicPr>
              <p:cNvPr id="143" name="Immagine 142">
                <a:extLst>
                  <a:ext uri="{FF2B5EF4-FFF2-40B4-BE49-F238E27FC236}">
                    <a16:creationId xmlns:a16="http://schemas.microsoft.com/office/drawing/2014/main" id="{8F0FFF13-6019-499E-8C82-982AFBBF5E7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687079" y="2107379"/>
                <a:ext cx="555584" cy="555584"/>
              </a:xfrm>
              <a:prstGeom prst="rect">
                <a:avLst/>
              </a:prstGeom>
            </p:spPr>
          </p:pic>
        </p:grpSp>
      </p:grpSp>
      <p:grpSp>
        <p:nvGrpSpPr>
          <p:cNvPr id="7" name="Gruppo 6">
            <a:extLst>
              <a:ext uri="{FF2B5EF4-FFF2-40B4-BE49-F238E27FC236}">
                <a16:creationId xmlns:a16="http://schemas.microsoft.com/office/drawing/2014/main" id="{8A659E0E-6639-4BE9-AF75-E185D54253C5}"/>
              </a:ext>
            </a:extLst>
          </p:cNvPr>
          <p:cNvGrpSpPr/>
          <p:nvPr/>
        </p:nvGrpSpPr>
        <p:grpSpPr>
          <a:xfrm>
            <a:off x="6781116" y="1496953"/>
            <a:ext cx="2064249" cy="1260000"/>
            <a:chOff x="6807117" y="1542175"/>
            <a:chExt cx="2064249" cy="1260000"/>
          </a:xfrm>
        </p:grpSpPr>
        <p:sp>
          <p:nvSpPr>
            <p:cNvPr id="68" name="Freccia a destra 67">
              <a:extLst>
                <a:ext uri="{FF2B5EF4-FFF2-40B4-BE49-F238E27FC236}">
                  <a16:creationId xmlns:a16="http://schemas.microsoft.com/office/drawing/2014/main" id="{E36B69CF-5392-4BFD-9432-E73DDA112EE0}"/>
                </a:ext>
              </a:extLst>
            </p:cNvPr>
            <p:cNvSpPr/>
            <p:nvPr/>
          </p:nvSpPr>
          <p:spPr>
            <a:xfrm>
              <a:off x="6807117" y="1987775"/>
              <a:ext cx="639113" cy="369324"/>
            </a:xfrm>
            <a:prstGeom prst="rightArrow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solidFill>
                <a:srgbClr val="00823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grpSp>
          <p:nvGrpSpPr>
            <p:cNvPr id="4" name="Gruppo 3">
              <a:extLst>
                <a:ext uri="{FF2B5EF4-FFF2-40B4-BE49-F238E27FC236}">
                  <a16:creationId xmlns:a16="http://schemas.microsoft.com/office/drawing/2014/main" id="{ED0A4424-AFEF-4C5B-85D0-FD6B8503A8A8}"/>
                </a:ext>
              </a:extLst>
            </p:cNvPr>
            <p:cNvGrpSpPr/>
            <p:nvPr/>
          </p:nvGrpSpPr>
          <p:grpSpPr>
            <a:xfrm>
              <a:off x="7611366" y="1542175"/>
              <a:ext cx="1260000" cy="1260000"/>
              <a:chOff x="7611366" y="1542175"/>
              <a:chExt cx="1260000" cy="1260000"/>
            </a:xfrm>
          </p:grpSpPr>
          <p:sp>
            <p:nvSpPr>
              <p:cNvPr id="111" name="Ovale 110">
                <a:extLst>
                  <a:ext uri="{FF2B5EF4-FFF2-40B4-BE49-F238E27FC236}">
                    <a16:creationId xmlns:a16="http://schemas.microsoft.com/office/drawing/2014/main" id="{C43C3C4C-38CC-469C-8430-0D8CBEAA005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611366" y="1542175"/>
                <a:ext cx="1260000" cy="1260000"/>
              </a:xfrm>
              <a:prstGeom prst="ellipse">
                <a:avLst/>
              </a:prstGeom>
              <a:solidFill>
                <a:srgbClr val="EBF1DE"/>
              </a:solidFill>
              <a:ln>
                <a:solidFill>
                  <a:srgbClr val="00823B"/>
                </a:solidFill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/>
                <a:r>
                  <a:rPr lang="it-IT" b="1" dirty="0">
                    <a:solidFill>
                      <a:srgbClr val="00823B"/>
                    </a:solidFill>
                  </a:rPr>
                  <a:t>376,5</a:t>
                </a:r>
              </a:p>
              <a:p>
                <a:pPr algn="ctr"/>
                <a:r>
                  <a:rPr lang="it-IT" b="1" dirty="0">
                    <a:solidFill>
                      <a:srgbClr val="00823B"/>
                    </a:solidFill>
                  </a:rPr>
                  <a:t>Mln €</a:t>
                </a:r>
              </a:p>
            </p:txBody>
          </p:sp>
          <p:pic>
            <p:nvPicPr>
              <p:cNvPr id="144" name="Immagine 143">
                <a:extLst>
                  <a:ext uri="{FF2B5EF4-FFF2-40B4-BE49-F238E27FC236}">
                    <a16:creationId xmlns:a16="http://schemas.microsoft.com/office/drawing/2014/main" id="{ADE8EAE2-DF6C-427E-9797-CA704981C0E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066965" y="2357099"/>
                <a:ext cx="348802" cy="348802"/>
              </a:xfrm>
              <a:prstGeom prst="rect">
                <a:avLst/>
              </a:prstGeom>
            </p:spPr>
          </p:pic>
        </p:grpSp>
      </p:grpSp>
      <p:grpSp>
        <p:nvGrpSpPr>
          <p:cNvPr id="13" name="Gruppo 12">
            <a:extLst>
              <a:ext uri="{FF2B5EF4-FFF2-40B4-BE49-F238E27FC236}">
                <a16:creationId xmlns:a16="http://schemas.microsoft.com/office/drawing/2014/main" id="{ADB64B40-9A45-4784-B906-D39F4B4EE77A}"/>
              </a:ext>
            </a:extLst>
          </p:cNvPr>
          <p:cNvGrpSpPr/>
          <p:nvPr/>
        </p:nvGrpSpPr>
        <p:grpSpPr>
          <a:xfrm>
            <a:off x="6803595" y="3279627"/>
            <a:ext cx="2080916" cy="1260000"/>
            <a:chOff x="6803595" y="3279627"/>
            <a:chExt cx="2080916" cy="1260000"/>
          </a:xfrm>
        </p:grpSpPr>
        <p:grpSp>
          <p:nvGrpSpPr>
            <p:cNvPr id="11" name="Gruppo 10">
              <a:extLst>
                <a:ext uri="{FF2B5EF4-FFF2-40B4-BE49-F238E27FC236}">
                  <a16:creationId xmlns:a16="http://schemas.microsoft.com/office/drawing/2014/main" id="{FB561B57-CAD7-4FEB-9833-216F1E5C9F55}"/>
                </a:ext>
              </a:extLst>
            </p:cNvPr>
            <p:cNvGrpSpPr/>
            <p:nvPr/>
          </p:nvGrpSpPr>
          <p:grpSpPr>
            <a:xfrm>
              <a:off x="6803595" y="3279627"/>
              <a:ext cx="2080916" cy="1260000"/>
              <a:chOff x="6807116" y="3303329"/>
              <a:chExt cx="2080916" cy="1260000"/>
            </a:xfrm>
          </p:grpSpPr>
          <p:sp>
            <p:nvSpPr>
              <p:cNvPr id="135" name="Ovale 134">
                <a:extLst>
                  <a:ext uri="{FF2B5EF4-FFF2-40B4-BE49-F238E27FC236}">
                    <a16:creationId xmlns:a16="http://schemas.microsoft.com/office/drawing/2014/main" id="{2B40D747-36E3-49BA-8585-0724DD0D08D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628032" y="3303329"/>
                <a:ext cx="1260000" cy="126000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>
                <a:solidFill>
                  <a:schemeClr val="tx2">
                    <a:lumMod val="75000"/>
                  </a:schemeClr>
                </a:solidFill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/>
                <a:r>
                  <a:rPr lang="it-IT" b="1" dirty="0">
                    <a:solidFill>
                      <a:schemeClr val="tx2">
                        <a:lumMod val="75000"/>
                      </a:schemeClr>
                    </a:solidFill>
                  </a:rPr>
                  <a:t>56</a:t>
                </a:r>
              </a:p>
              <a:p>
                <a:pPr algn="ctr"/>
                <a:r>
                  <a:rPr lang="it-IT" b="1" dirty="0">
                    <a:solidFill>
                      <a:schemeClr val="tx2">
                        <a:lumMod val="75000"/>
                      </a:schemeClr>
                    </a:solidFill>
                  </a:rPr>
                  <a:t>Mln €</a:t>
                </a:r>
              </a:p>
            </p:txBody>
          </p:sp>
          <p:sp>
            <p:nvSpPr>
              <p:cNvPr id="140" name="Freccia a destra 139">
                <a:extLst>
                  <a:ext uri="{FF2B5EF4-FFF2-40B4-BE49-F238E27FC236}">
                    <a16:creationId xmlns:a16="http://schemas.microsoft.com/office/drawing/2014/main" id="{9CB59B63-B0ED-4068-A3A9-28DCB5AEF24C}"/>
                  </a:ext>
                </a:extLst>
              </p:cNvPr>
              <p:cNvSpPr/>
              <p:nvPr/>
            </p:nvSpPr>
            <p:spPr>
              <a:xfrm>
                <a:off x="6807116" y="3723096"/>
                <a:ext cx="639113" cy="369324"/>
              </a:xfrm>
              <a:prstGeom prst="rightArrow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solidFill>
                  <a:schemeClr val="tx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pic>
          <p:nvPicPr>
            <p:cNvPr id="145" name="Immagine 144">
              <a:extLst>
                <a:ext uri="{FF2B5EF4-FFF2-40B4-BE49-F238E27FC236}">
                  <a16:creationId xmlns:a16="http://schemas.microsoft.com/office/drawing/2014/main" id="{CD97629E-8DCD-4BFA-A4D9-13DF2146ABB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037906" y="4092420"/>
              <a:ext cx="440251" cy="44025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89359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Rettangolo con angoli arrotondati 107">
            <a:extLst>
              <a:ext uri="{FF2B5EF4-FFF2-40B4-BE49-F238E27FC236}">
                <a16:creationId xmlns:a16="http://schemas.microsoft.com/office/drawing/2014/main" id="{9E6DCBB1-3882-4E5F-9EE1-A90212381C22}"/>
              </a:ext>
            </a:extLst>
          </p:cNvPr>
          <p:cNvSpPr/>
          <p:nvPr/>
        </p:nvSpPr>
        <p:spPr>
          <a:xfrm>
            <a:off x="399182" y="42875"/>
            <a:ext cx="8172931" cy="913727"/>
          </a:xfrm>
          <a:prstGeom prst="roundRect">
            <a:avLst/>
          </a:prstGeom>
          <a:noFill/>
          <a:ln w="28575">
            <a:solidFill>
              <a:srgbClr val="297A38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09" name="Immagine 108">
            <a:extLst>
              <a:ext uri="{FF2B5EF4-FFF2-40B4-BE49-F238E27FC236}">
                <a16:creationId xmlns:a16="http://schemas.microsoft.com/office/drawing/2014/main" id="{567476AE-602B-4A7F-B265-4F69BDD956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318" y="71815"/>
            <a:ext cx="802633" cy="802633"/>
          </a:xfrm>
          <a:prstGeom prst="flowChartConnector">
            <a:avLst/>
          </a:prstGeom>
        </p:spPr>
      </p:pic>
      <p:sp>
        <p:nvSpPr>
          <p:cNvPr id="110" name="Titolo 1">
            <a:extLst>
              <a:ext uri="{FF2B5EF4-FFF2-40B4-BE49-F238E27FC236}">
                <a16:creationId xmlns:a16="http://schemas.microsoft.com/office/drawing/2014/main" id="{D665D5BB-8FCD-403E-8106-6191992B7E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61102" y="271055"/>
            <a:ext cx="6619335" cy="455390"/>
          </a:xfrm>
        </p:spPr>
        <p:txBody>
          <a:bodyPr>
            <a:noAutofit/>
          </a:bodyPr>
          <a:lstStyle/>
          <a:p>
            <a:r>
              <a:rPr lang="it-IT" sz="2000" dirty="0">
                <a:solidFill>
                  <a:srgbClr val="297A38"/>
                </a:solidFill>
                <a:latin typeface="Tenorite" panose="00000500000000000000" pitchFamily="2" charset="0"/>
              </a:rPr>
              <a:t>Complemento per lo Sviluppo Rurale del Piano Strategico Nazionale della PAC 2023-2027 della Regione Lombardia</a:t>
            </a:r>
            <a:endParaRPr lang="it-IT" sz="2000" b="0" dirty="0">
              <a:latin typeface="Tenorite" panose="00000500000000000000" pitchFamily="2" charset="0"/>
            </a:endParaRPr>
          </a:p>
        </p:txBody>
      </p:sp>
      <p:sp>
        <p:nvSpPr>
          <p:cNvPr id="130" name="Ovale 129">
            <a:extLst>
              <a:ext uri="{FF2B5EF4-FFF2-40B4-BE49-F238E27FC236}">
                <a16:creationId xmlns:a16="http://schemas.microsoft.com/office/drawing/2014/main" id="{518E6F57-607B-4671-B408-7E4082D18202}"/>
              </a:ext>
            </a:extLst>
          </p:cNvPr>
          <p:cNvSpPr/>
          <p:nvPr/>
        </p:nvSpPr>
        <p:spPr>
          <a:xfrm>
            <a:off x="570677" y="1084291"/>
            <a:ext cx="331957" cy="301350"/>
          </a:xfrm>
          <a:prstGeom prst="ellipse">
            <a:avLst/>
          </a:prstGeom>
          <a:solidFill>
            <a:srgbClr val="00823B"/>
          </a:solidFill>
          <a:ln>
            <a:solidFill>
              <a:schemeClr val="bg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it-IT" sz="3000" b="1">
              <a:solidFill>
                <a:schemeClr val="bg1"/>
              </a:solidFill>
            </a:endParaRPr>
          </a:p>
        </p:txBody>
      </p:sp>
      <p:sp>
        <p:nvSpPr>
          <p:cNvPr id="131" name="CasellaDiTesto 130">
            <a:extLst>
              <a:ext uri="{FF2B5EF4-FFF2-40B4-BE49-F238E27FC236}">
                <a16:creationId xmlns:a16="http://schemas.microsoft.com/office/drawing/2014/main" id="{6130517C-F6EA-4F29-9413-788B005AF7B1}"/>
              </a:ext>
            </a:extLst>
          </p:cNvPr>
          <p:cNvSpPr txBox="1"/>
          <p:nvPr/>
        </p:nvSpPr>
        <p:spPr>
          <a:xfrm>
            <a:off x="902634" y="1415663"/>
            <a:ext cx="985800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it-IT" dirty="0">
                <a:solidFill>
                  <a:schemeClr val="bg1"/>
                </a:solidFill>
              </a:rPr>
              <a:t>9</a:t>
            </a:r>
          </a:p>
        </p:txBody>
      </p:sp>
      <p:sp>
        <p:nvSpPr>
          <p:cNvPr id="133" name="CasellaDiTesto 132">
            <a:extLst>
              <a:ext uri="{FF2B5EF4-FFF2-40B4-BE49-F238E27FC236}">
                <a16:creationId xmlns:a16="http://schemas.microsoft.com/office/drawing/2014/main" id="{A0F4A82D-390A-4F7B-AFFE-9E27CE24D515}"/>
              </a:ext>
            </a:extLst>
          </p:cNvPr>
          <p:cNvSpPr txBox="1"/>
          <p:nvPr/>
        </p:nvSpPr>
        <p:spPr>
          <a:xfrm>
            <a:off x="242572" y="1030945"/>
            <a:ext cx="67224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>
                <a:solidFill>
                  <a:srgbClr val="297A38"/>
                </a:solidFill>
                <a:latin typeface="Tenorite" panose="00000500000000000000" pitchFamily="2" charset="0"/>
              </a:rPr>
              <a:t>Assistenza tecnica, comunicazione, valutazione*</a:t>
            </a:r>
            <a:endParaRPr lang="it-IT" sz="2000" dirty="0">
              <a:solidFill>
                <a:srgbClr val="297A38"/>
              </a:solidFill>
              <a:latin typeface="Tenorite" panose="00000500000000000000" pitchFamily="2" charset="0"/>
            </a:endParaRPr>
          </a:p>
        </p:txBody>
      </p:sp>
      <p:sp>
        <p:nvSpPr>
          <p:cNvPr id="136" name="CasellaDiTesto 135">
            <a:extLst>
              <a:ext uri="{FF2B5EF4-FFF2-40B4-BE49-F238E27FC236}">
                <a16:creationId xmlns:a16="http://schemas.microsoft.com/office/drawing/2014/main" id="{857522F9-4AD0-491E-A579-AE2CC6B1276F}"/>
              </a:ext>
            </a:extLst>
          </p:cNvPr>
          <p:cNvSpPr txBox="1"/>
          <p:nvPr/>
        </p:nvSpPr>
        <p:spPr>
          <a:xfrm>
            <a:off x="531910" y="1030945"/>
            <a:ext cx="773081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it-IT" b="1" dirty="0">
                <a:solidFill>
                  <a:schemeClr val="bg1"/>
                </a:solidFill>
              </a:rPr>
              <a:t>10</a:t>
            </a: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2197110A-3103-43AC-9907-07A1C4715932}"/>
              </a:ext>
            </a:extLst>
          </p:cNvPr>
          <p:cNvSpPr/>
          <p:nvPr/>
        </p:nvSpPr>
        <p:spPr>
          <a:xfrm>
            <a:off x="1849680" y="1527066"/>
            <a:ext cx="683711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it-IT" sz="1200" dirty="0">
                <a:latin typeface="Calibri" panose="020F0502020204030204" pitchFamily="34" charset="0"/>
                <a:ea typeface="MS Mincho" panose="02020609040205080304" pitchFamily="49" charset="-128"/>
                <a:cs typeface="Calibri" panose="020F0502020204030204" pitchFamily="34" charset="0"/>
              </a:rPr>
              <a:t>E’ lo strumento attraverso il quale verranno garantite le necessarie attività di supporto, gestione, sorveglianza, valutazione, monitoraggio, informazione e comunicazione, di controllo e di audit come previste nei regolamenti comunitari. Le attività di AT saranno realizzate in raccordo con le attività promosse nell’ambito della Rete Nazionale della PAC. </a:t>
            </a:r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D55D4B59-8ED2-4C83-8A06-F685E2464A17}"/>
              </a:ext>
            </a:extLst>
          </p:cNvPr>
          <p:cNvSpPr/>
          <p:nvPr/>
        </p:nvSpPr>
        <p:spPr>
          <a:xfrm>
            <a:off x="1849682" y="2451966"/>
            <a:ext cx="6921428" cy="1985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it-IT" sz="1200" dirty="0">
                <a:latin typeface="Calibri" panose="020F0502020204030204" pitchFamily="34" charset="0"/>
                <a:ea typeface="MS Mincho" panose="02020609040205080304" pitchFamily="49" charset="-128"/>
                <a:cs typeface="Calibri" panose="020F0502020204030204" pitchFamily="34" charset="0"/>
              </a:rPr>
              <a:t>Il Piano di Comunicazione (PDC) del </a:t>
            </a:r>
            <a:r>
              <a:rPr lang="it-IT" sz="1200" dirty="0">
                <a:latin typeface="Calibri" panose="020F050202020403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CSR </a:t>
            </a:r>
            <a:r>
              <a:rPr lang="it-IT" sz="1200" dirty="0">
                <a:latin typeface="Calibri" panose="020F0502020204030204" pitchFamily="34" charset="0"/>
                <a:ea typeface="MS Mincho" panose="02020609040205080304" pitchFamily="49" charset="-128"/>
                <a:cs typeface="Calibri" panose="020F0502020204030204" pitchFamily="34" charset="0"/>
              </a:rPr>
              <a:t>delinea gli obiettivi, i destinatari, le scelte strategiche, le azioni e i principali strumenti che caratterizzeranno le attività di informazione e comunicazione relative all’attuazione degli interventi della PAC attuati in Regione Lombardia in coerenza con il PDC del PSP. Obiettivo generale del PDC è portare a conoscenza dei cittadini e dei beneficiari le finalità e le modalità operative degli interventi finanziati con il CSR, ponendo le condizioni per un accesso trasparente e semplificato ai regimi di incentivazione, nonché i risultati raggiunti.</a:t>
            </a:r>
          </a:p>
          <a:p>
            <a:pPr algn="just">
              <a:spcAft>
                <a:spcPts val="600"/>
              </a:spcAft>
            </a:pPr>
            <a:endParaRPr lang="it-IT" sz="1200" dirty="0">
              <a:latin typeface="Calibri" panose="020F0502020204030204" pitchFamily="34" charset="0"/>
              <a:ea typeface="MS Mincho" panose="02020609040205080304" pitchFamily="49" charset="-128"/>
              <a:cs typeface="Calibri" panose="020F0502020204030204" pitchFamily="34" charset="0"/>
            </a:endParaRPr>
          </a:p>
          <a:p>
            <a:pPr algn="just">
              <a:spcAft>
                <a:spcPts val="600"/>
              </a:spcAft>
            </a:pPr>
            <a:endParaRPr lang="it-IT" sz="1200" dirty="0">
              <a:latin typeface="Calibri" panose="020F0502020204030204" pitchFamily="34" charset="0"/>
              <a:ea typeface="MS Mincho" panose="02020609040205080304" pitchFamily="49" charset="-128"/>
              <a:cs typeface="Calibri" panose="020F0502020204030204" pitchFamily="34" charset="0"/>
            </a:endParaRPr>
          </a:p>
          <a:p>
            <a:pPr algn="just">
              <a:spcAft>
                <a:spcPts val="600"/>
              </a:spcAft>
            </a:pPr>
            <a:endParaRPr lang="it-IT" sz="1200" dirty="0">
              <a:latin typeface="Calibri" panose="020F0502020204030204" pitchFamily="34" charset="0"/>
              <a:ea typeface="MS Mincho" panose="02020609040205080304" pitchFamily="49" charset="-128"/>
              <a:cs typeface="Arial" panose="020B0604020202020204" pitchFamily="34" charset="0"/>
            </a:endParaRP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EF014B9E-2634-467A-AD29-595B5BABECA2}"/>
              </a:ext>
            </a:extLst>
          </p:cNvPr>
          <p:cNvSpPr/>
          <p:nvPr/>
        </p:nvSpPr>
        <p:spPr>
          <a:xfrm>
            <a:off x="1849680" y="3679445"/>
            <a:ext cx="6837119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it-IT" sz="1200" dirty="0">
                <a:latin typeface="Calibri" panose="020F0502020204030204" pitchFamily="34" charset="0"/>
                <a:ea typeface="MS Mincho" panose="02020609040205080304" pitchFamily="49" charset="-128"/>
              </a:rPr>
              <a:t>Viene definito un Piano di Valutazione (PV) al fine di garantire la corretta ed efficace attuazione del </a:t>
            </a:r>
            <a:r>
              <a:rPr lang="it-IT" sz="1200" dirty="0">
                <a:latin typeface="Segoe UI" panose="020B0502040204020203" pitchFamily="34" charset="0"/>
                <a:ea typeface="MS Mincho" panose="02020609040205080304" pitchFamily="49" charset="-128"/>
                <a:cs typeface="Calibri" panose="020F0502020204030204" pitchFamily="34" charset="0"/>
              </a:rPr>
              <a:t>CSR. </a:t>
            </a:r>
            <a:r>
              <a:rPr lang="it-IT" sz="1200" dirty="0">
                <a:latin typeface="Calibri" panose="020F0502020204030204" pitchFamily="34" charset="0"/>
                <a:ea typeface="MS Mincho" panose="02020609040205080304" pitchFamily="49" charset="-128"/>
              </a:rPr>
              <a:t>Obiettivo del PV è quello di assicurare che il sia sottoposto alle più opportune attività di valutazione, che tali attività siano adeguatamente organizzate, i risultati comunicati, e che siano messe a disposizione le necessarie risorse umane, tecniche e finanziarie. Le attività di valutazione approfondiranno l’efficacia, l’efficienza, la rilevanza, la coerenza, il valore aggiunto a livello di Unione e l’incidenza del CSR rispetto al contributo che questo apporta al conseguimento degli obiettivi generali e specifici della PAC.</a:t>
            </a:r>
          </a:p>
          <a:p>
            <a:pPr algn="just"/>
            <a:endParaRPr lang="it-IT" sz="1200" dirty="0">
              <a:latin typeface="Calibri" panose="020F0502020204030204" pitchFamily="34" charset="0"/>
              <a:ea typeface="MS Mincho" panose="02020609040205080304" pitchFamily="49" charset="-128"/>
            </a:endParaRPr>
          </a:p>
          <a:p>
            <a:pPr algn="just"/>
            <a:endParaRPr lang="it-IT" dirty="0"/>
          </a:p>
          <a:p>
            <a:pPr algn="just"/>
            <a:endParaRPr lang="it-IT" sz="1200" dirty="0"/>
          </a:p>
        </p:txBody>
      </p:sp>
      <p:sp>
        <p:nvSpPr>
          <p:cNvPr id="23" name="Rectangle 23">
            <a:extLst>
              <a:ext uri="{FF2B5EF4-FFF2-40B4-BE49-F238E27FC236}">
                <a16:creationId xmlns:a16="http://schemas.microsoft.com/office/drawing/2014/main" id="{4DD1E7A9-F584-481F-9448-BC582BAD3F31}"/>
              </a:ext>
            </a:extLst>
          </p:cNvPr>
          <p:cNvSpPr/>
          <p:nvPr/>
        </p:nvSpPr>
        <p:spPr>
          <a:xfrm>
            <a:off x="88750" y="1527066"/>
            <a:ext cx="1655298" cy="770400"/>
          </a:xfrm>
          <a:prstGeom prst="rect">
            <a:avLst/>
          </a:prstGeom>
          <a:solidFill>
            <a:srgbClr val="056633"/>
          </a:solidFill>
          <a:ln w="6350">
            <a:noFill/>
            <a:round/>
            <a:headEnd type="none" w="sm" len="sm"/>
            <a:tailEnd type="none" w="sm" len="sm"/>
          </a:ln>
          <a:effectLst/>
        </p:spPr>
        <p:txBody>
          <a:bodyPr wrap="none" lIns="30784" rIns="30784" anchor="ctr"/>
          <a:lstStyle/>
          <a:p>
            <a:pPr algn="ctr" defTabSz="891731"/>
            <a:r>
              <a:rPr lang="it-IT" sz="1600" b="1" kern="0" dirty="0">
                <a:solidFill>
                  <a:schemeClr val="bg1"/>
                </a:solidFill>
                <a:latin typeface="Tenorite" panose="00000500000000000000" pitchFamily="2" charset="0"/>
              </a:rPr>
              <a:t>Assistenza</a:t>
            </a:r>
          </a:p>
          <a:p>
            <a:pPr algn="ctr" defTabSz="891731"/>
            <a:r>
              <a:rPr lang="it-IT" sz="1600" b="1" kern="0" dirty="0">
                <a:solidFill>
                  <a:schemeClr val="bg1"/>
                </a:solidFill>
                <a:latin typeface="Tenorite" panose="00000500000000000000" pitchFamily="2" charset="0"/>
              </a:rPr>
              <a:t>Tecnica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20ABD35-F21E-44F8-AB3A-24E14729FB66}"/>
              </a:ext>
            </a:extLst>
          </p:cNvPr>
          <p:cNvSpPr/>
          <p:nvPr/>
        </p:nvSpPr>
        <p:spPr>
          <a:xfrm>
            <a:off x="84602" y="2667929"/>
            <a:ext cx="1655298" cy="770400"/>
          </a:xfrm>
          <a:prstGeom prst="rect">
            <a:avLst/>
          </a:prstGeom>
          <a:solidFill>
            <a:srgbClr val="00B050"/>
          </a:solidFill>
          <a:ln w="6350">
            <a:noFill/>
            <a:round/>
            <a:headEnd type="none" w="sm" len="sm"/>
            <a:tailEnd type="none" w="sm" len="sm"/>
          </a:ln>
          <a:effectLst/>
        </p:spPr>
        <p:txBody>
          <a:bodyPr wrap="none" lIns="30784" rIns="30784" anchor="ctr"/>
          <a:lstStyle/>
          <a:p>
            <a:pPr algn="ctr" defTabSz="891731"/>
            <a:r>
              <a:rPr lang="it-IT" sz="1600" b="1" kern="0" dirty="0">
                <a:solidFill>
                  <a:schemeClr val="bg1"/>
                </a:solidFill>
                <a:latin typeface="Tenorite" panose="00000500000000000000" pitchFamily="2" charset="0"/>
              </a:rPr>
              <a:t>Comunicazione</a:t>
            </a:r>
          </a:p>
        </p:txBody>
      </p:sp>
      <p:sp>
        <p:nvSpPr>
          <p:cNvPr id="25" name="Rectangle 23">
            <a:extLst>
              <a:ext uri="{FF2B5EF4-FFF2-40B4-BE49-F238E27FC236}">
                <a16:creationId xmlns:a16="http://schemas.microsoft.com/office/drawing/2014/main" id="{29EC7ECD-72FB-4035-A6B4-887B3290E6F1}"/>
              </a:ext>
            </a:extLst>
          </p:cNvPr>
          <p:cNvSpPr/>
          <p:nvPr/>
        </p:nvSpPr>
        <p:spPr>
          <a:xfrm>
            <a:off x="84602" y="3912008"/>
            <a:ext cx="1643840" cy="770400"/>
          </a:xfrm>
          <a:prstGeom prst="rect">
            <a:avLst/>
          </a:prstGeom>
          <a:solidFill>
            <a:srgbClr val="ABE438"/>
          </a:solidFill>
          <a:ln w="6350">
            <a:noFill/>
            <a:round/>
            <a:headEnd type="none" w="sm" len="sm"/>
            <a:tailEnd type="none" w="sm" len="sm"/>
          </a:ln>
          <a:effectLst/>
        </p:spPr>
        <p:txBody>
          <a:bodyPr wrap="none" lIns="30784" rIns="30784" anchor="ctr"/>
          <a:lstStyle/>
          <a:p>
            <a:pPr algn="ctr" defTabSz="891731"/>
            <a:r>
              <a:rPr lang="it-IT" sz="1600" b="1" kern="0" dirty="0">
                <a:solidFill>
                  <a:schemeClr val="bg1"/>
                </a:solidFill>
                <a:latin typeface="Tenorite" panose="00000500000000000000" pitchFamily="2" charset="0"/>
              </a:rPr>
              <a:t>Valutazione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849B3BA0-3978-D6E4-8649-1987BB4E9622}"/>
              </a:ext>
            </a:extLst>
          </p:cNvPr>
          <p:cNvSpPr txBox="1"/>
          <p:nvPr/>
        </p:nvSpPr>
        <p:spPr>
          <a:xfrm>
            <a:off x="0" y="4879940"/>
            <a:ext cx="869255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dirty="0">
                <a:solidFill>
                  <a:schemeClr val="bg1"/>
                </a:solidFill>
                <a:latin typeface="Tenorite" panose="00000500000000000000" pitchFamily="2" charset="0"/>
              </a:rPr>
              <a:t>* Sezioni in corso di lavorazione</a:t>
            </a:r>
            <a:endParaRPr lang="it-IT" sz="1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69405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Rettangolo con angoli arrotondati 107">
            <a:extLst>
              <a:ext uri="{FF2B5EF4-FFF2-40B4-BE49-F238E27FC236}">
                <a16:creationId xmlns:a16="http://schemas.microsoft.com/office/drawing/2014/main" id="{9E6DCBB1-3882-4E5F-9EE1-A90212381C22}"/>
              </a:ext>
            </a:extLst>
          </p:cNvPr>
          <p:cNvSpPr/>
          <p:nvPr/>
        </p:nvSpPr>
        <p:spPr>
          <a:xfrm>
            <a:off x="399182" y="42875"/>
            <a:ext cx="8172931" cy="913727"/>
          </a:xfrm>
          <a:prstGeom prst="roundRect">
            <a:avLst/>
          </a:prstGeom>
          <a:noFill/>
          <a:ln w="28575">
            <a:solidFill>
              <a:srgbClr val="297A38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09" name="Immagine 108">
            <a:extLst>
              <a:ext uri="{FF2B5EF4-FFF2-40B4-BE49-F238E27FC236}">
                <a16:creationId xmlns:a16="http://schemas.microsoft.com/office/drawing/2014/main" id="{567476AE-602B-4A7F-B265-4F69BDD956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318" y="71815"/>
            <a:ext cx="802633" cy="802633"/>
          </a:xfrm>
          <a:prstGeom prst="flowChartConnector">
            <a:avLst/>
          </a:prstGeom>
        </p:spPr>
      </p:pic>
      <p:sp>
        <p:nvSpPr>
          <p:cNvPr id="110" name="Titolo 1">
            <a:extLst>
              <a:ext uri="{FF2B5EF4-FFF2-40B4-BE49-F238E27FC236}">
                <a16:creationId xmlns:a16="http://schemas.microsoft.com/office/drawing/2014/main" id="{D665D5BB-8FCD-403E-8106-6191992B7E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61102" y="271055"/>
            <a:ext cx="6619335" cy="455390"/>
          </a:xfrm>
        </p:spPr>
        <p:txBody>
          <a:bodyPr>
            <a:noAutofit/>
          </a:bodyPr>
          <a:lstStyle/>
          <a:p>
            <a:r>
              <a:rPr lang="it-IT" sz="2000" dirty="0">
                <a:solidFill>
                  <a:srgbClr val="297A38"/>
                </a:solidFill>
                <a:latin typeface="Tenorite" panose="00000500000000000000" pitchFamily="2" charset="0"/>
              </a:rPr>
              <a:t>Complemento per lo Sviluppo Rurale del Piano Strategico Nazionale della PAC 2023-2027 della Regione Lombardia</a:t>
            </a:r>
            <a:endParaRPr lang="it-IT" sz="2000" b="0" dirty="0">
              <a:latin typeface="Tenorite" panose="00000500000000000000" pitchFamily="2" charset="0"/>
            </a:endParaRPr>
          </a:p>
        </p:txBody>
      </p:sp>
      <p:sp>
        <p:nvSpPr>
          <p:cNvPr id="130" name="Ovale 129">
            <a:extLst>
              <a:ext uri="{FF2B5EF4-FFF2-40B4-BE49-F238E27FC236}">
                <a16:creationId xmlns:a16="http://schemas.microsoft.com/office/drawing/2014/main" id="{518E6F57-607B-4671-B408-7E4082D18202}"/>
              </a:ext>
            </a:extLst>
          </p:cNvPr>
          <p:cNvSpPr/>
          <p:nvPr/>
        </p:nvSpPr>
        <p:spPr>
          <a:xfrm>
            <a:off x="570677" y="1084291"/>
            <a:ext cx="331957" cy="301350"/>
          </a:xfrm>
          <a:prstGeom prst="ellipse">
            <a:avLst/>
          </a:prstGeom>
          <a:solidFill>
            <a:srgbClr val="00823B"/>
          </a:solidFill>
          <a:ln>
            <a:solidFill>
              <a:schemeClr val="bg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it-IT" sz="3000" b="1">
              <a:solidFill>
                <a:schemeClr val="bg1"/>
              </a:solidFill>
            </a:endParaRPr>
          </a:p>
        </p:txBody>
      </p:sp>
      <p:sp>
        <p:nvSpPr>
          <p:cNvPr id="133" name="CasellaDiTesto 132">
            <a:extLst>
              <a:ext uri="{FF2B5EF4-FFF2-40B4-BE49-F238E27FC236}">
                <a16:creationId xmlns:a16="http://schemas.microsoft.com/office/drawing/2014/main" id="{A0F4A82D-390A-4F7B-AFFE-9E27CE24D515}"/>
              </a:ext>
            </a:extLst>
          </p:cNvPr>
          <p:cNvSpPr txBox="1"/>
          <p:nvPr/>
        </p:nvSpPr>
        <p:spPr>
          <a:xfrm>
            <a:off x="-505531" y="1030945"/>
            <a:ext cx="67224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>
                <a:solidFill>
                  <a:srgbClr val="297A38"/>
                </a:solidFill>
                <a:latin typeface="Tenorite" panose="00000500000000000000" pitchFamily="2" charset="0"/>
              </a:rPr>
              <a:t>Governance: Autorità e Organi*</a:t>
            </a:r>
            <a:endParaRPr lang="it-IT" sz="2000" dirty="0">
              <a:solidFill>
                <a:srgbClr val="297A38"/>
              </a:solidFill>
              <a:latin typeface="Tenorite" panose="00000500000000000000" pitchFamily="2" charset="0"/>
            </a:endParaRPr>
          </a:p>
        </p:txBody>
      </p:sp>
      <p:sp>
        <p:nvSpPr>
          <p:cNvPr id="136" name="CasellaDiTesto 135">
            <a:extLst>
              <a:ext uri="{FF2B5EF4-FFF2-40B4-BE49-F238E27FC236}">
                <a16:creationId xmlns:a16="http://schemas.microsoft.com/office/drawing/2014/main" id="{857522F9-4AD0-491E-A579-AE2CC6B1276F}"/>
              </a:ext>
            </a:extLst>
          </p:cNvPr>
          <p:cNvSpPr txBox="1"/>
          <p:nvPr/>
        </p:nvSpPr>
        <p:spPr>
          <a:xfrm>
            <a:off x="531910" y="1030945"/>
            <a:ext cx="773081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it-IT" b="1" dirty="0">
                <a:solidFill>
                  <a:schemeClr val="bg1"/>
                </a:solidFill>
              </a:rPr>
              <a:t>11</a:t>
            </a:r>
          </a:p>
        </p:txBody>
      </p:sp>
      <p:sp>
        <p:nvSpPr>
          <p:cNvPr id="15" name="Rectangle 53">
            <a:extLst>
              <a:ext uri="{FF2B5EF4-FFF2-40B4-BE49-F238E27FC236}">
                <a16:creationId xmlns:a16="http://schemas.microsoft.com/office/drawing/2014/main" id="{9F1B87A3-1CF5-4CCE-880B-DDB57E20C3AC}"/>
              </a:ext>
            </a:extLst>
          </p:cNvPr>
          <p:cNvSpPr/>
          <p:nvPr/>
        </p:nvSpPr>
        <p:spPr>
          <a:xfrm>
            <a:off x="181386" y="2257056"/>
            <a:ext cx="2152800" cy="2577600"/>
          </a:xfrm>
          <a:prstGeom prst="rect">
            <a:avLst/>
          </a:prstGeom>
          <a:pattFill prst="pct70">
            <a:fgClr>
              <a:srgbClr val="FFFFFF"/>
            </a:fgClr>
            <a:bgClr>
              <a:srgbClr val="646464">
                <a:lumMod val="20000"/>
                <a:lumOff val="80000"/>
              </a:srgbClr>
            </a:bgClr>
          </a:pattFill>
          <a:ln w="9525" cap="flat" cmpd="sng" algn="ctr">
            <a:noFill/>
            <a:prstDash val="solid"/>
          </a:ln>
          <a:effectLst/>
        </p:spPr>
        <p:txBody>
          <a:bodyPr lIns="36000" tIns="36000" rIns="0" bIns="36000" rtlCol="0" anchor="t" anchorCtr="0"/>
          <a:lstStyle/>
          <a:p>
            <a:pPr algn="just" defTabSz="891731">
              <a:spcAft>
                <a:spcPts val="600"/>
              </a:spcAft>
              <a:defRPr/>
            </a:pPr>
            <a:r>
              <a:rPr kumimoji="0" lang="it-IT" sz="1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enorite" panose="00000500000000000000" pitchFamily="2" charset="0"/>
                <a:cs typeface="Arial" charset="0"/>
              </a:rPr>
              <a:t>Direzione Generale Agricoltura, Alimentazione e Sistemi Verdi</a:t>
            </a:r>
          </a:p>
          <a:p>
            <a:pPr marL="171450" indent="-171450" algn="just" defTabSz="891731">
              <a:buFont typeface="Arial" panose="020B0604020202020204" pitchFamily="34" charset="0"/>
              <a:buChar char="•"/>
              <a:defRPr/>
            </a:pPr>
            <a:r>
              <a:rPr kumimoji="0" lang="it-IT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enorite" panose="00000500000000000000" pitchFamily="2" charset="0"/>
                <a:cs typeface="Arial" charset="0"/>
              </a:rPr>
              <a:t>Organismo responsabile dell’efficace, efficiente e corretta gestione e attuazione degli interventi nazionali con elementi regionali e di quelli di carattere esclusivamente regionale.</a:t>
            </a:r>
          </a:p>
          <a:p>
            <a:pPr marL="171450" indent="-171450" algn="just" defTabSz="891731">
              <a:buFont typeface="Arial" panose="020B0604020202020204" pitchFamily="34" charset="0"/>
              <a:buChar char="•"/>
              <a:defRPr/>
            </a:pPr>
            <a:r>
              <a:rPr lang="it-IT" sz="1000" kern="0" dirty="0">
                <a:solidFill>
                  <a:srgbClr val="000000"/>
                </a:solidFill>
                <a:latin typeface="Tenorite" panose="00000500000000000000" pitchFamily="2" charset="0"/>
                <a:cs typeface="Arial" charset="0"/>
              </a:rPr>
              <a:t>Per tali interventi assicurano, in via diretta o in concorrenza con l’</a:t>
            </a:r>
            <a:r>
              <a:rPr lang="it-IT" sz="1000" kern="0" dirty="0" err="1">
                <a:solidFill>
                  <a:srgbClr val="000000"/>
                </a:solidFill>
                <a:latin typeface="Tenorite" panose="00000500000000000000" pitchFamily="2" charset="0"/>
                <a:cs typeface="Arial" charset="0"/>
              </a:rPr>
              <a:t>AdGN</a:t>
            </a:r>
            <a:r>
              <a:rPr lang="it-IT" sz="1000" kern="0" dirty="0">
                <a:solidFill>
                  <a:srgbClr val="000000"/>
                </a:solidFill>
                <a:latin typeface="Tenorite" panose="00000500000000000000" pitchFamily="2" charset="0"/>
                <a:cs typeface="Arial" charset="0"/>
              </a:rPr>
              <a:t>, le funzioni richieste dall’art. 123.2 del Reg. (UE) n. 2021/2115.</a:t>
            </a:r>
            <a:endParaRPr kumimoji="0" lang="it-IT" sz="1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enorite" panose="00000500000000000000" pitchFamily="2" charset="0"/>
              <a:cs typeface="Arial" charset="0"/>
            </a:endParaRPr>
          </a:p>
        </p:txBody>
      </p:sp>
      <p:sp>
        <p:nvSpPr>
          <p:cNvPr id="16" name="Rectangle 23">
            <a:extLst>
              <a:ext uri="{FF2B5EF4-FFF2-40B4-BE49-F238E27FC236}">
                <a16:creationId xmlns:a16="http://schemas.microsoft.com/office/drawing/2014/main" id="{225CAC09-D36A-481C-9C9B-7C55BF7A45C2}"/>
              </a:ext>
            </a:extLst>
          </p:cNvPr>
          <p:cNvSpPr/>
          <p:nvPr/>
        </p:nvSpPr>
        <p:spPr>
          <a:xfrm>
            <a:off x="181386" y="1483572"/>
            <a:ext cx="2152800" cy="770400"/>
          </a:xfrm>
          <a:prstGeom prst="rect">
            <a:avLst/>
          </a:prstGeom>
          <a:solidFill>
            <a:srgbClr val="056633"/>
          </a:solidFill>
          <a:ln w="6350">
            <a:noFill/>
            <a:round/>
            <a:headEnd type="none" w="sm" len="sm"/>
            <a:tailEnd type="none" w="sm" len="sm"/>
          </a:ln>
          <a:effectLst/>
        </p:spPr>
        <p:txBody>
          <a:bodyPr wrap="none" lIns="30784" rIns="30784" anchor="ctr"/>
          <a:lstStyle/>
          <a:p>
            <a:pPr algn="ctr" defTabSz="891731"/>
            <a:r>
              <a:rPr lang="it-IT" sz="1050" b="1" kern="0" dirty="0">
                <a:solidFill>
                  <a:schemeClr val="bg1"/>
                </a:solidFill>
                <a:latin typeface="Tenorite" panose="00000500000000000000" pitchFamily="2" charset="0"/>
              </a:rPr>
              <a:t>Autorità di Gestione Regionale</a:t>
            </a:r>
          </a:p>
          <a:p>
            <a:pPr algn="ctr" defTabSz="891731"/>
            <a:r>
              <a:rPr lang="it-IT" sz="1050" b="1" kern="0" dirty="0">
                <a:solidFill>
                  <a:schemeClr val="bg1"/>
                </a:solidFill>
                <a:latin typeface="Tenorite" panose="00000500000000000000" pitchFamily="2" charset="0"/>
              </a:rPr>
              <a:t>(Reg. (UE) n. 2021/2115,  </a:t>
            </a:r>
          </a:p>
          <a:p>
            <a:pPr algn="ctr" defTabSz="891731"/>
            <a:r>
              <a:rPr lang="it-IT" sz="1050" b="1" kern="0" dirty="0">
                <a:solidFill>
                  <a:schemeClr val="bg1"/>
                </a:solidFill>
                <a:latin typeface="Tenorite" panose="00000500000000000000" pitchFamily="2" charset="0"/>
              </a:rPr>
              <a:t>art. 123 par. 1)</a:t>
            </a:r>
          </a:p>
        </p:txBody>
      </p:sp>
      <p:sp>
        <p:nvSpPr>
          <p:cNvPr id="17" name="Rectangle 53">
            <a:extLst>
              <a:ext uri="{FF2B5EF4-FFF2-40B4-BE49-F238E27FC236}">
                <a16:creationId xmlns:a16="http://schemas.microsoft.com/office/drawing/2014/main" id="{0F901FBA-DB12-4E60-99CB-277954539D34}"/>
              </a:ext>
            </a:extLst>
          </p:cNvPr>
          <p:cNvSpPr/>
          <p:nvPr/>
        </p:nvSpPr>
        <p:spPr>
          <a:xfrm>
            <a:off x="4611071" y="2257056"/>
            <a:ext cx="2228851" cy="2577600"/>
          </a:xfrm>
          <a:prstGeom prst="rect">
            <a:avLst/>
          </a:prstGeom>
          <a:pattFill prst="pct70">
            <a:fgClr>
              <a:srgbClr val="FFFFFF"/>
            </a:fgClr>
            <a:bgClr>
              <a:srgbClr val="646464">
                <a:lumMod val="20000"/>
                <a:lumOff val="80000"/>
              </a:srgbClr>
            </a:bgClr>
          </a:pattFill>
          <a:ln w="9525" cap="flat" cmpd="sng" algn="ctr">
            <a:noFill/>
            <a:prstDash val="solid"/>
          </a:ln>
          <a:effectLst/>
        </p:spPr>
        <p:txBody>
          <a:bodyPr lIns="36000" tIns="36000" rIns="0" bIns="36000" rtlCol="0" anchor="t" anchorCtr="0"/>
          <a:lstStyle/>
          <a:p>
            <a:pPr algn="just" defTabSz="891731">
              <a:defRPr/>
            </a:pPr>
            <a:r>
              <a:rPr lang="it-IT" sz="1000" b="1" kern="0" dirty="0">
                <a:solidFill>
                  <a:srgbClr val="000000"/>
                </a:solidFill>
                <a:latin typeface="Tenorite" panose="00000500000000000000" pitchFamily="2" charset="0"/>
                <a:cs typeface="Arial" charset="0"/>
              </a:rPr>
              <a:t>R</a:t>
            </a:r>
            <a:r>
              <a:rPr kumimoji="0" lang="it-IT" sz="1000" b="1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enorite" panose="00000500000000000000" pitchFamily="2" charset="0"/>
                <a:cs typeface="Arial" charset="0"/>
              </a:rPr>
              <a:t>appresentanza</a:t>
            </a:r>
            <a:r>
              <a:rPr kumimoji="0" lang="it-IT" sz="1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enorite" panose="00000500000000000000" pitchFamily="2" charset="0"/>
                <a:cs typeface="Arial" charset="0"/>
              </a:rPr>
              <a:t> equilibrata delle autorità competenti e del partenariato</a:t>
            </a:r>
          </a:p>
          <a:p>
            <a:pPr marL="171450" indent="-171450" algn="just" defTabSz="891731">
              <a:buFont typeface="Arial" panose="020B0604020202020204" pitchFamily="34" charset="0"/>
              <a:buChar char="•"/>
              <a:defRPr/>
            </a:pPr>
            <a:r>
              <a:rPr kumimoji="0" lang="it-IT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enorite" panose="00000500000000000000" pitchFamily="2" charset="0"/>
                <a:cs typeface="Arial" charset="0"/>
              </a:rPr>
              <a:t>Il CMR ha la responsabilità del monitoraggio dell’attuazione degli interventi con elementi regionali e degli interventi regionali del PSP Italia 2023-2027. </a:t>
            </a:r>
          </a:p>
          <a:p>
            <a:pPr marL="171450" indent="-171450" algn="just" defTabSz="891731">
              <a:buFont typeface="Arial" panose="020B0604020202020204" pitchFamily="34" charset="0"/>
              <a:buChar char="•"/>
              <a:defRPr/>
            </a:pPr>
            <a:r>
              <a:rPr kumimoji="0" lang="it-IT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enorite" panose="00000500000000000000" pitchFamily="2" charset="0"/>
                <a:cs typeface="Arial" charset="0"/>
              </a:rPr>
              <a:t>Si coordina con il Comitato di Monitoraggio Nazionale (CMN), anche fornendo allo stesso informazioni riguardo tali interventi</a:t>
            </a:r>
            <a:r>
              <a:rPr lang="it-IT" sz="1000" kern="0" dirty="0">
                <a:solidFill>
                  <a:srgbClr val="000000"/>
                </a:solidFill>
                <a:latin typeface="Tenorite" panose="00000500000000000000" pitchFamily="2" charset="0"/>
                <a:cs typeface="Arial" charset="0"/>
              </a:rPr>
              <a:t>.</a:t>
            </a:r>
            <a:endParaRPr kumimoji="0" lang="it-IT" sz="1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enorite" panose="00000500000000000000" pitchFamily="2" charset="0"/>
              <a:cs typeface="Arial" charset="0"/>
            </a:endParaRPr>
          </a:p>
        </p:txBody>
      </p:sp>
      <p:sp>
        <p:nvSpPr>
          <p:cNvPr id="18" name="Rectangle 23">
            <a:extLst>
              <a:ext uri="{FF2B5EF4-FFF2-40B4-BE49-F238E27FC236}">
                <a16:creationId xmlns:a16="http://schemas.microsoft.com/office/drawing/2014/main" id="{2884F004-54AE-4594-9FB5-6D3F0E07DEB4}"/>
              </a:ext>
            </a:extLst>
          </p:cNvPr>
          <p:cNvSpPr/>
          <p:nvPr/>
        </p:nvSpPr>
        <p:spPr>
          <a:xfrm>
            <a:off x="4611072" y="1483572"/>
            <a:ext cx="2228850" cy="770400"/>
          </a:xfrm>
          <a:prstGeom prst="rect">
            <a:avLst/>
          </a:prstGeom>
          <a:solidFill>
            <a:srgbClr val="056633"/>
          </a:solidFill>
          <a:ln w="6350">
            <a:noFill/>
            <a:round/>
            <a:headEnd type="none" w="sm" len="sm"/>
            <a:tailEnd type="none" w="sm" len="sm"/>
          </a:ln>
          <a:effectLst/>
        </p:spPr>
        <p:txBody>
          <a:bodyPr wrap="none" lIns="30784" rIns="30784" anchor="ctr"/>
          <a:lstStyle/>
          <a:p>
            <a:pPr algn="ctr" defTabSz="891731"/>
            <a:r>
              <a:rPr lang="it-IT" sz="1050" b="1" kern="0" dirty="0">
                <a:solidFill>
                  <a:schemeClr val="bg1"/>
                </a:solidFill>
                <a:latin typeface="Tenorite" panose="00000500000000000000" pitchFamily="2" charset="0"/>
              </a:rPr>
              <a:t>Comitato di Monitoraggio Regionale</a:t>
            </a:r>
          </a:p>
          <a:p>
            <a:pPr algn="ctr" defTabSz="891731"/>
            <a:r>
              <a:rPr lang="it-IT" sz="1050" b="1" kern="0" dirty="0">
                <a:solidFill>
                  <a:schemeClr val="bg1"/>
                </a:solidFill>
                <a:latin typeface="Tenorite" panose="00000500000000000000" pitchFamily="2" charset="0"/>
              </a:rPr>
              <a:t>(Reg. (UE) n. 2021/2115, art. 124) </a:t>
            </a:r>
          </a:p>
        </p:txBody>
      </p:sp>
      <p:sp>
        <p:nvSpPr>
          <p:cNvPr id="19" name="Rectangle 53">
            <a:extLst>
              <a:ext uri="{FF2B5EF4-FFF2-40B4-BE49-F238E27FC236}">
                <a16:creationId xmlns:a16="http://schemas.microsoft.com/office/drawing/2014/main" id="{94BC9371-BE75-44C2-9389-42DF86B154F5}"/>
              </a:ext>
            </a:extLst>
          </p:cNvPr>
          <p:cNvSpPr/>
          <p:nvPr/>
        </p:nvSpPr>
        <p:spPr>
          <a:xfrm>
            <a:off x="6865760" y="2257056"/>
            <a:ext cx="2152800" cy="2577600"/>
          </a:xfrm>
          <a:prstGeom prst="rect">
            <a:avLst/>
          </a:prstGeom>
          <a:pattFill prst="pct70">
            <a:fgClr>
              <a:srgbClr val="FFFFFF"/>
            </a:fgClr>
            <a:bgClr>
              <a:srgbClr val="646464">
                <a:lumMod val="20000"/>
                <a:lumOff val="80000"/>
              </a:srgbClr>
            </a:bgClr>
          </a:pattFill>
          <a:ln w="9525" cap="flat" cmpd="sng" algn="ctr">
            <a:noFill/>
            <a:prstDash val="solid"/>
          </a:ln>
          <a:effectLst/>
        </p:spPr>
        <p:txBody>
          <a:bodyPr lIns="36000" tIns="36000" rIns="0" bIns="36000" rtlCol="0" anchor="t" anchorCtr="0"/>
          <a:lstStyle/>
          <a:p>
            <a:pPr algn="just" defTabSz="891731">
              <a:defRPr/>
            </a:pPr>
            <a:r>
              <a:rPr kumimoji="0" lang="it-IT" sz="1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enorite" panose="00000500000000000000" pitchFamily="2" charset="0"/>
                <a:cs typeface="Arial" charset="0"/>
              </a:rPr>
              <a:t>Direzione Generale Ambiente e Clima</a:t>
            </a:r>
          </a:p>
          <a:p>
            <a:pPr algn="just" defTabSz="891731">
              <a:defRPr/>
            </a:pPr>
            <a:endParaRPr kumimoji="0" lang="it-IT" sz="1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enorite" panose="00000500000000000000" pitchFamily="2" charset="0"/>
              <a:cs typeface="Arial" charset="0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it-IT" sz="1000" kern="0" dirty="0">
                <a:solidFill>
                  <a:srgbClr val="000000"/>
                </a:solidFill>
                <a:latin typeface="Tenorite" panose="00000500000000000000" pitchFamily="2" charset="0"/>
                <a:cs typeface="Arial" charset="0"/>
              </a:rPr>
              <a:t>Monitora i programmi finanziati con fondi comunitari, tra cui anche il CSR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it-IT" sz="1000" kern="0" dirty="0">
                <a:solidFill>
                  <a:srgbClr val="000000"/>
                </a:solidFill>
                <a:latin typeface="Tenorite" panose="00000500000000000000" pitchFamily="2" charset="0"/>
                <a:cs typeface="Arial" charset="0"/>
              </a:rPr>
              <a:t>L’AAR</a:t>
            </a:r>
            <a:r>
              <a:rPr lang="it-IT" sz="1800" dirty="0">
                <a:effectLst/>
                <a:latin typeface="Calibri" panose="020F050202020403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it-IT" sz="1000" kern="0" dirty="0">
                <a:solidFill>
                  <a:srgbClr val="000000"/>
                </a:solidFill>
                <a:latin typeface="Tenorite" panose="00000500000000000000" pitchFamily="2" charset="0"/>
                <a:cs typeface="Arial" charset="0"/>
              </a:rPr>
              <a:t>garantisce l’integrazione ambientale degli strumenti attuativi e il monitoraggio degli effetti ambientali degli interventi finanziati, in coerenza con gli esiti della VAS nazionale e tenendo presente le politiche ambientali in atto</a:t>
            </a: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C5BD11FB-680C-4E2A-A260-E9F2A4B85CFF}"/>
              </a:ext>
            </a:extLst>
          </p:cNvPr>
          <p:cNvSpPr/>
          <p:nvPr/>
        </p:nvSpPr>
        <p:spPr>
          <a:xfrm>
            <a:off x="6875385" y="1474901"/>
            <a:ext cx="2152800" cy="782155"/>
          </a:xfrm>
          <a:prstGeom prst="rect">
            <a:avLst/>
          </a:prstGeom>
          <a:solidFill>
            <a:srgbClr val="056633"/>
          </a:solidFill>
          <a:ln w="6350">
            <a:noFill/>
            <a:round/>
            <a:headEnd type="none" w="sm" len="sm"/>
            <a:tailEnd type="none" w="sm" len="sm"/>
          </a:ln>
          <a:effectLst/>
        </p:spPr>
        <p:txBody>
          <a:bodyPr wrap="none" lIns="30784" rIns="30784" anchor="ctr"/>
          <a:lstStyle/>
          <a:p>
            <a:pPr algn="ctr" defTabSz="891731"/>
            <a:r>
              <a:rPr lang="it-IT" sz="1050" b="1" kern="0" dirty="0">
                <a:solidFill>
                  <a:schemeClr val="bg1"/>
                </a:solidFill>
                <a:latin typeface="Tenorite" panose="00000500000000000000" pitchFamily="2" charset="0"/>
              </a:rPr>
              <a:t>Autorità Ambientale Regionale</a:t>
            </a:r>
          </a:p>
        </p:txBody>
      </p:sp>
      <p:sp>
        <p:nvSpPr>
          <p:cNvPr id="21" name="Rectangle 53">
            <a:extLst>
              <a:ext uri="{FF2B5EF4-FFF2-40B4-BE49-F238E27FC236}">
                <a16:creationId xmlns:a16="http://schemas.microsoft.com/office/drawing/2014/main" id="{CB5ECBDF-963F-4629-AEF5-37B3CA9F64FB}"/>
              </a:ext>
            </a:extLst>
          </p:cNvPr>
          <p:cNvSpPr/>
          <p:nvPr/>
        </p:nvSpPr>
        <p:spPr>
          <a:xfrm>
            <a:off x="2360022" y="2257056"/>
            <a:ext cx="2211977" cy="2577600"/>
          </a:xfrm>
          <a:prstGeom prst="rect">
            <a:avLst/>
          </a:prstGeom>
          <a:pattFill prst="pct70">
            <a:fgClr>
              <a:srgbClr val="FFFFFF"/>
            </a:fgClr>
            <a:bgClr>
              <a:srgbClr val="646464">
                <a:lumMod val="20000"/>
                <a:lumOff val="80000"/>
              </a:srgbClr>
            </a:bgClr>
          </a:pattFill>
          <a:ln w="9525" cap="flat" cmpd="sng" algn="ctr">
            <a:noFill/>
            <a:prstDash val="solid"/>
          </a:ln>
          <a:effectLst/>
        </p:spPr>
        <p:txBody>
          <a:bodyPr lIns="36000" tIns="36000" rIns="0" bIns="36000" rtlCol="0" anchor="t" anchorCtr="0"/>
          <a:lstStyle/>
          <a:p>
            <a:pPr algn="just" defTabSz="891731">
              <a:spcAft>
                <a:spcPts val="600"/>
              </a:spcAft>
              <a:defRPr/>
            </a:pPr>
            <a:r>
              <a:rPr kumimoji="0" lang="it-IT" sz="10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enorite" panose="00000500000000000000" pitchFamily="2" charset="0"/>
                <a:cs typeface="Arial" charset="0"/>
              </a:rPr>
              <a:t>Direzione Centrale Programmazione, Finanza e Controllo di Gestione</a:t>
            </a:r>
          </a:p>
          <a:p>
            <a:pPr marL="171450" indent="-171450" algn="just" defTabSz="891731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it-IT" sz="1000" kern="0" dirty="0">
                <a:solidFill>
                  <a:srgbClr val="000000"/>
                </a:solidFill>
                <a:latin typeface="Tenorite" panose="00000500000000000000" pitchFamily="2" charset="0"/>
                <a:cs typeface="Arial" charset="0"/>
              </a:rPr>
              <a:t>OPR rappresenta il soggetto responsabile della gestione e del controllo delle spese (FEAGA e FEASR). </a:t>
            </a:r>
          </a:p>
          <a:p>
            <a:pPr marL="171450" indent="-171450" algn="just" defTabSz="891731">
              <a:buFont typeface="Arial" panose="020B0604020202020204" pitchFamily="34" charset="0"/>
              <a:buChar char="•"/>
              <a:defRPr/>
            </a:pPr>
            <a:r>
              <a:rPr lang="it-IT" sz="1000" kern="0" dirty="0">
                <a:solidFill>
                  <a:srgbClr val="000000"/>
                </a:solidFill>
                <a:latin typeface="Tenorite" panose="00000500000000000000" pitchFamily="2" charset="0"/>
                <a:cs typeface="Arial" charset="0"/>
              </a:rPr>
              <a:t>OPR assicura la gestione dei procedimenti amministrativi relativi alle domande di pagamento, inclusi i controlli amministrativi e in loco, la liquidazione, la rilevazione e fornitura dei dati tecnici, economici e finanziari per il monitoraggio e il reporting annuale alla Commissione.</a:t>
            </a:r>
            <a:endParaRPr kumimoji="0" lang="it-IT" sz="1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enorite" panose="00000500000000000000" pitchFamily="2" charset="0"/>
              <a:cs typeface="Arial" charset="0"/>
            </a:endParaRPr>
          </a:p>
        </p:txBody>
      </p:sp>
      <p:sp>
        <p:nvSpPr>
          <p:cNvPr id="22" name="Rectangle 23">
            <a:extLst>
              <a:ext uri="{FF2B5EF4-FFF2-40B4-BE49-F238E27FC236}">
                <a16:creationId xmlns:a16="http://schemas.microsoft.com/office/drawing/2014/main" id="{8719B381-9021-474A-97C6-299BD5BB03C3}"/>
              </a:ext>
            </a:extLst>
          </p:cNvPr>
          <p:cNvSpPr/>
          <p:nvPr/>
        </p:nvSpPr>
        <p:spPr>
          <a:xfrm>
            <a:off x="2360023" y="1483572"/>
            <a:ext cx="2225212" cy="770400"/>
          </a:xfrm>
          <a:prstGeom prst="rect">
            <a:avLst/>
          </a:prstGeom>
          <a:solidFill>
            <a:srgbClr val="056633"/>
          </a:solidFill>
          <a:ln w="6350">
            <a:noFill/>
            <a:round/>
            <a:headEnd type="none" w="sm" len="sm"/>
            <a:tailEnd type="none" w="sm" len="sm"/>
          </a:ln>
          <a:effectLst/>
        </p:spPr>
        <p:txBody>
          <a:bodyPr wrap="none" lIns="30784" rIns="30784" anchor="ctr"/>
          <a:lstStyle/>
          <a:p>
            <a:pPr algn="ctr" defTabSz="891731"/>
            <a:r>
              <a:rPr lang="it-IT" sz="1050" b="1" kern="0" dirty="0">
                <a:solidFill>
                  <a:schemeClr val="bg1"/>
                </a:solidFill>
                <a:latin typeface="Tenorite" panose="00000500000000000000" pitchFamily="2" charset="0"/>
              </a:rPr>
              <a:t>Organismo Pagatore Regionale</a:t>
            </a:r>
          </a:p>
          <a:p>
            <a:pPr algn="ctr" defTabSz="891731"/>
            <a:r>
              <a:rPr lang="it-IT" sz="1050" b="1" kern="0" dirty="0">
                <a:solidFill>
                  <a:schemeClr val="bg1"/>
                </a:solidFill>
                <a:latin typeface="Tenorite" panose="00000500000000000000" pitchFamily="2" charset="0"/>
              </a:rPr>
              <a:t> Lombardia</a:t>
            </a:r>
          </a:p>
          <a:p>
            <a:pPr algn="ctr" defTabSz="891731"/>
            <a:r>
              <a:rPr lang="it-IT" sz="1050" b="1" kern="0" dirty="0">
                <a:solidFill>
                  <a:schemeClr val="bg1"/>
                </a:solidFill>
                <a:latin typeface="Tenorite" panose="00000500000000000000" pitchFamily="2" charset="0"/>
              </a:rPr>
              <a:t>(Reg. (UE) n. 2021/2116, art. 9)</a:t>
            </a:r>
          </a:p>
        </p:txBody>
      </p:sp>
    </p:spTree>
    <p:extLst>
      <p:ext uri="{BB962C8B-B14F-4D97-AF65-F5344CB8AC3E}">
        <p14:creationId xmlns:p14="http://schemas.microsoft.com/office/powerpoint/2010/main" val="32872736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ottotitolo 4">
            <a:extLst>
              <a:ext uri="{FF2B5EF4-FFF2-40B4-BE49-F238E27FC236}">
                <a16:creationId xmlns:a16="http://schemas.microsoft.com/office/drawing/2014/main" id="{8DF071EF-77CE-3B6C-69EC-08BD265304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3250" y="738188"/>
            <a:ext cx="7772400" cy="1037605"/>
          </a:xfrm>
        </p:spPr>
        <p:txBody>
          <a:bodyPr/>
          <a:lstStyle/>
          <a:p>
            <a:r>
              <a:rPr lang="it-IT" sz="2800" b="1" dirty="0">
                <a:solidFill>
                  <a:srgbClr val="056633"/>
                </a:solidFill>
                <a:latin typeface="Tenorite" panose="00000500000000000000" pitchFamily="2" charset="0"/>
              </a:rPr>
              <a:t>Link per la documentazione</a:t>
            </a:r>
          </a:p>
          <a:p>
            <a:endParaRPr lang="it-IT" sz="2000" b="1" dirty="0">
              <a:solidFill>
                <a:srgbClr val="056633"/>
              </a:solidFill>
              <a:latin typeface="Tenorite" panose="00000500000000000000" pitchFamily="2" charset="0"/>
            </a:endParaRPr>
          </a:p>
          <a:p>
            <a:r>
              <a:rPr lang="it-IT" sz="2000" b="1" dirty="0">
                <a:solidFill>
                  <a:srgbClr val="056633"/>
                </a:solidFill>
                <a:latin typeface="Tenorite" panose="00000500000000000000" pitchFamily="2" charset="0"/>
              </a:rPr>
              <a:t>REG. UE n. 2021/2115 </a:t>
            </a:r>
          </a:p>
          <a:p>
            <a:pPr>
              <a:spcAft>
                <a:spcPts val="600"/>
              </a:spcAft>
            </a:pPr>
            <a:r>
              <a:rPr lang="it-IT" sz="1200" b="1" dirty="0">
                <a:latin typeface="Tenorite" panose="00000500000000000000" pitchFamily="2" charset="0"/>
                <a:hlinkClick r:id="rId2"/>
              </a:rPr>
              <a:t>https://eur-lex.europa.eu/legal-content/IT/ALL/?uri=CELEX%3A32021R2115</a:t>
            </a:r>
            <a:r>
              <a:rPr lang="it-IT" sz="1200" b="1" dirty="0">
                <a:latin typeface="Tenorite" panose="00000500000000000000" pitchFamily="2" charset="0"/>
              </a:rPr>
              <a:t> </a:t>
            </a:r>
            <a:endParaRPr lang="it-IT" sz="2000" b="1" dirty="0">
              <a:solidFill>
                <a:srgbClr val="056633"/>
              </a:solidFill>
              <a:latin typeface="Tenorite" panose="00000500000000000000" pitchFamily="2" charset="0"/>
            </a:endParaRPr>
          </a:p>
          <a:p>
            <a:r>
              <a:rPr lang="it-IT" sz="2000" b="1" dirty="0">
                <a:solidFill>
                  <a:srgbClr val="056633"/>
                </a:solidFill>
                <a:latin typeface="Tenorite" panose="00000500000000000000" pitchFamily="2" charset="0"/>
              </a:rPr>
              <a:t>PSP Italia 2023 – 2027</a:t>
            </a:r>
          </a:p>
          <a:p>
            <a:pPr>
              <a:spcAft>
                <a:spcPts val="600"/>
              </a:spcAft>
            </a:pPr>
            <a:r>
              <a:rPr lang="it-IT" sz="1200" b="1" dirty="0">
                <a:latin typeface="Tenorite" panose="00000500000000000000" pitchFamily="2" charset="0"/>
                <a:hlinkClick r:id="rId3"/>
              </a:rPr>
              <a:t>https://www.reterurale.it/flex/cm/pages/ServeBLOB.php/L/IT/IDPagina/24037</a:t>
            </a:r>
            <a:r>
              <a:rPr lang="it-IT" sz="1200" b="1" dirty="0">
                <a:latin typeface="Tenorite" panose="00000500000000000000" pitchFamily="2" charset="0"/>
              </a:rPr>
              <a:t> </a:t>
            </a:r>
            <a:endParaRPr lang="it-IT" sz="2000" b="1" dirty="0">
              <a:solidFill>
                <a:srgbClr val="056633"/>
              </a:solidFill>
              <a:latin typeface="Tenorite" panose="00000500000000000000" pitchFamily="2" charset="0"/>
            </a:endParaRPr>
          </a:p>
          <a:p>
            <a:r>
              <a:rPr lang="it-IT" sz="2000" b="1" dirty="0">
                <a:solidFill>
                  <a:srgbClr val="056633"/>
                </a:solidFill>
                <a:latin typeface="Tenorite" panose="00000500000000000000" pitchFamily="2" charset="0"/>
              </a:rPr>
              <a:t>CSR Lombardia 2023 – 2027</a:t>
            </a:r>
          </a:p>
          <a:p>
            <a:r>
              <a:rPr lang="it-IT" sz="1200" b="1" dirty="0">
                <a:latin typeface="Tenorite" panose="00000500000000000000" pitchFamily="2" charset="0"/>
                <a:hlinkClick r:id="rId4"/>
              </a:rPr>
              <a:t>https://www.psr.regione.lombardia.it/wps/portal/PROUE/FEASR/Avvisi/DettaglioAvvisi/Informativo/psn-pac-2023-2027-approvazione-cmpletamento-regionale</a:t>
            </a:r>
            <a:r>
              <a:rPr lang="it-IT" sz="1200" b="1" dirty="0">
                <a:latin typeface="Tenorite" panose="00000500000000000000" pitchFamily="2" charset="0"/>
              </a:rPr>
              <a:t> </a:t>
            </a:r>
          </a:p>
          <a:p>
            <a:endParaRPr lang="it-IT" sz="2000" b="1" dirty="0">
              <a:solidFill>
                <a:srgbClr val="056633"/>
              </a:solidFill>
              <a:latin typeface="Tenorite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93310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ottotitolo 4">
            <a:extLst>
              <a:ext uri="{FF2B5EF4-FFF2-40B4-BE49-F238E27FC236}">
                <a16:creationId xmlns:a16="http://schemas.microsoft.com/office/drawing/2014/main" id="{8DF071EF-77CE-3B6C-69EC-08BD265304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85800" y="1671638"/>
            <a:ext cx="7772400" cy="1037605"/>
          </a:xfrm>
        </p:spPr>
        <p:txBody>
          <a:bodyPr/>
          <a:lstStyle/>
          <a:p>
            <a:pPr algn="ctr"/>
            <a:r>
              <a:rPr lang="it-IT" sz="2400" b="1" dirty="0">
                <a:solidFill>
                  <a:srgbClr val="056633"/>
                </a:solidFill>
                <a:latin typeface="Tenorite" panose="00000500000000000000" pitchFamily="2" charset="0"/>
              </a:rPr>
              <a:t>GRAZIE PER L’ATTENZIONE</a:t>
            </a:r>
          </a:p>
        </p:txBody>
      </p:sp>
    </p:spTree>
    <p:extLst>
      <p:ext uri="{BB962C8B-B14F-4D97-AF65-F5344CB8AC3E}">
        <p14:creationId xmlns:p14="http://schemas.microsoft.com/office/powerpoint/2010/main" val="515194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e 2">
            <a:extLst>
              <a:ext uri="{FF2B5EF4-FFF2-40B4-BE49-F238E27FC236}">
                <a16:creationId xmlns:a16="http://schemas.microsoft.com/office/drawing/2014/main" id="{587C2B02-837F-425E-BCFC-B8A8E26F82E3}"/>
              </a:ext>
            </a:extLst>
          </p:cNvPr>
          <p:cNvSpPr/>
          <p:nvPr/>
        </p:nvSpPr>
        <p:spPr>
          <a:xfrm>
            <a:off x="1727200" y="244409"/>
            <a:ext cx="5435600" cy="1520891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3200" b="1" dirty="0">
                <a:solidFill>
                  <a:srgbClr val="056633"/>
                </a:solidFill>
                <a:latin typeface="Tenorite" panose="00000500000000000000" pitchFamily="2" charset="0"/>
              </a:rPr>
              <a:t>PAC ITALIA </a:t>
            </a:r>
          </a:p>
          <a:p>
            <a:pPr algn="ctr"/>
            <a:r>
              <a:rPr lang="it-IT" sz="3200" b="1" dirty="0">
                <a:solidFill>
                  <a:srgbClr val="056633"/>
                </a:solidFill>
                <a:latin typeface="Tenorite" panose="00000500000000000000" pitchFamily="2" charset="0"/>
              </a:rPr>
              <a:t>2023 - 2027</a:t>
            </a:r>
          </a:p>
        </p:txBody>
      </p:sp>
      <p:grpSp>
        <p:nvGrpSpPr>
          <p:cNvPr id="6" name="Gruppo 5">
            <a:extLst>
              <a:ext uri="{FF2B5EF4-FFF2-40B4-BE49-F238E27FC236}">
                <a16:creationId xmlns:a16="http://schemas.microsoft.com/office/drawing/2014/main" id="{0400CD50-F0F6-434E-A2EA-F74472B20796}"/>
              </a:ext>
            </a:extLst>
          </p:cNvPr>
          <p:cNvGrpSpPr/>
          <p:nvPr/>
        </p:nvGrpSpPr>
        <p:grpSpPr>
          <a:xfrm>
            <a:off x="1360569" y="1955622"/>
            <a:ext cx="6673229" cy="1380986"/>
            <a:chOff x="1360569" y="1862147"/>
            <a:chExt cx="6673229" cy="1380986"/>
          </a:xfrm>
        </p:grpSpPr>
        <p:sp>
          <p:nvSpPr>
            <p:cNvPr id="4" name="Freccia in giù 3">
              <a:extLst>
                <a:ext uri="{FF2B5EF4-FFF2-40B4-BE49-F238E27FC236}">
                  <a16:creationId xmlns:a16="http://schemas.microsoft.com/office/drawing/2014/main" id="{79C19912-ABE4-4CD7-BCD8-C1A12DB82FE4}"/>
                </a:ext>
              </a:extLst>
            </p:cNvPr>
            <p:cNvSpPr/>
            <p:nvPr/>
          </p:nvSpPr>
          <p:spPr>
            <a:xfrm>
              <a:off x="4248150" y="1862147"/>
              <a:ext cx="692150" cy="520700"/>
            </a:xfrm>
            <a:prstGeom prst="downArrow">
              <a:avLst/>
            </a:prstGeom>
            <a:solidFill>
              <a:srgbClr val="ABE438"/>
            </a:solidFill>
            <a:ln w="22225">
              <a:solidFill>
                <a:srgbClr val="056633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2" name="CasellaDiTesto 11">
              <a:extLst>
                <a:ext uri="{FF2B5EF4-FFF2-40B4-BE49-F238E27FC236}">
                  <a16:creationId xmlns:a16="http://schemas.microsoft.com/office/drawing/2014/main" id="{9011A7EE-6D6F-4059-8C76-E3CC1E535870}"/>
                </a:ext>
              </a:extLst>
            </p:cNvPr>
            <p:cNvSpPr txBox="1"/>
            <p:nvPr/>
          </p:nvSpPr>
          <p:spPr>
            <a:xfrm>
              <a:off x="1360569" y="2535247"/>
              <a:ext cx="6673229" cy="707886"/>
            </a:xfrm>
            <a:prstGeom prst="rect">
              <a:avLst/>
            </a:prstGeom>
            <a:ln w="5715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r>
                <a:rPr lang="it-IT" sz="4000" b="0" i="0" dirty="0">
                  <a:solidFill>
                    <a:srgbClr val="333333"/>
                  </a:solidFill>
                  <a:effectLst/>
                  <a:latin typeface="Tenorite" panose="00000500000000000000" pitchFamily="2" charset="0"/>
                </a:rPr>
                <a:t>1 </a:t>
              </a:r>
              <a:r>
                <a:rPr lang="it-IT" sz="2800" b="0" i="0" dirty="0">
                  <a:solidFill>
                    <a:srgbClr val="333333"/>
                  </a:solidFill>
                  <a:effectLst/>
                  <a:latin typeface="Tenorite" panose="00000500000000000000" pitchFamily="2" charset="0"/>
                </a:rPr>
                <a:t>Piano Strategico Nazionale PAC </a:t>
              </a:r>
              <a:r>
                <a:rPr lang="it-IT" sz="3200" b="0" i="0" dirty="0">
                  <a:solidFill>
                    <a:srgbClr val="333333"/>
                  </a:solidFill>
                  <a:effectLst/>
                  <a:latin typeface="Tenorite" panose="00000500000000000000" pitchFamily="2" charset="0"/>
                </a:rPr>
                <a:t>(</a:t>
              </a:r>
              <a:r>
                <a:rPr lang="it-IT" sz="3200" b="1" i="0" dirty="0">
                  <a:solidFill>
                    <a:srgbClr val="333333"/>
                  </a:solidFill>
                  <a:effectLst/>
                  <a:latin typeface="Tenorite" panose="00000500000000000000" pitchFamily="2" charset="0"/>
                </a:rPr>
                <a:t>PSP</a:t>
              </a:r>
              <a:r>
                <a:rPr lang="it-IT" sz="3200" b="0" i="0" dirty="0">
                  <a:solidFill>
                    <a:srgbClr val="333333"/>
                  </a:solidFill>
                  <a:effectLst/>
                  <a:latin typeface="Tenorite" panose="00000500000000000000" pitchFamily="2" charset="0"/>
                </a:rPr>
                <a:t>)</a:t>
              </a:r>
              <a:endParaRPr lang="it-IT" sz="3200" dirty="0">
                <a:latin typeface="Tenorite" panose="00000500000000000000" pitchFamily="2" charset="0"/>
              </a:endParaRPr>
            </a:p>
          </p:txBody>
        </p:sp>
      </p:grpSp>
      <p:grpSp>
        <p:nvGrpSpPr>
          <p:cNvPr id="7" name="Gruppo 6">
            <a:extLst>
              <a:ext uri="{FF2B5EF4-FFF2-40B4-BE49-F238E27FC236}">
                <a16:creationId xmlns:a16="http://schemas.microsoft.com/office/drawing/2014/main" id="{2B95375F-1AB3-4817-9425-BD136C3FE15B}"/>
              </a:ext>
            </a:extLst>
          </p:cNvPr>
          <p:cNvGrpSpPr/>
          <p:nvPr/>
        </p:nvGrpSpPr>
        <p:grpSpPr>
          <a:xfrm>
            <a:off x="381453" y="3451086"/>
            <a:ext cx="8425542" cy="1179363"/>
            <a:chOff x="381453" y="3451086"/>
            <a:chExt cx="8425542" cy="1179363"/>
          </a:xfrm>
        </p:grpSpPr>
        <p:sp>
          <p:nvSpPr>
            <p:cNvPr id="13" name="Segno di addizione 12">
              <a:extLst>
                <a:ext uri="{FF2B5EF4-FFF2-40B4-BE49-F238E27FC236}">
                  <a16:creationId xmlns:a16="http://schemas.microsoft.com/office/drawing/2014/main" id="{E45015B9-299A-4C25-A8C8-EF01EFB916A0}"/>
                </a:ext>
              </a:extLst>
            </p:cNvPr>
            <p:cNvSpPr/>
            <p:nvPr/>
          </p:nvSpPr>
          <p:spPr>
            <a:xfrm>
              <a:off x="4347568" y="3451086"/>
              <a:ext cx="493313" cy="432048"/>
            </a:xfrm>
            <a:prstGeom prst="mathPlu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4" name="CasellaDiTesto 13">
              <a:extLst>
                <a:ext uri="{FF2B5EF4-FFF2-40B4-BE49-F238E27FC236}">
                  <a16:creationId xmlns:a16="http://schemas.microsoft.com/office/drawing/2014/main" id="{C179293D-792E-4013-BF1D-CB9FF4712C39}"/>
                </a:ext>
              </a:extLst>
            </p:cNvPr>
            <p:cNvSpPr txBox="1"/>
            <p:nvPr/>
          </p:nvSpPr>
          <p:spPr>
            <a:xfrm>
              <a:off x="381453" y="3984118"/>
              <a:ext cx="8425542" cy="646331"/>
            </a:xfrm>
            <a:prstGeom prst="rect">
              <a:avLst/>
            </a:prstGeom>
            <a:ln w="57150">
              <a:prstDash val="sysDash"/>
              <a:extLst>
                <a:ext uri="{C807C97D-BFC1-408E-A445-0C87EB9F89A2}">
                  <ask:lineSketchStyleProps xmlns:ask="http://schemas.microsoft.com/office/drawing/2018/sketchyshapes"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/>
              <a:r>
                <a:rPr lang="it-IT" sz="3600" b="0" i="0" dirty="0">
                  <a:solidFill>
                    <a:srgbClr val="333333"/>
                  </a:solidFill>
                  <a:effectLst/>
                  <a:latin typeface="Tenorite" panose="00000500000000000000" pitchFamily="2" charset="0"/>
                </a:rPr>
                <a:t>21 </a:t>
              </a:r>
              <a:r>
                <a:rPr lang="it-IT" sz="2400" b="0" i="0" dirty="0">
                  <a:solidFill>
                    <a:srgbClr val="333333"/>
                  </a:solidFill>
                  <a:effectLst/>
                  <a:latin typeface="Tenorite" panose="00000500000000000000" pitchFamily="2" charset="0"/>
                </a:rPr>
                <a:t>Complementi Regionali per lo Sviluppo Rurale </a:t>
              </a:r>
              <a:r>
                <a:rPr lang="it-IT" sz="2800" b="0" i="0" dirty="0">
                  <a:solidFill>
                    <a:srgbClr val="333333"/>
                  </a:solidFill>
                  <a:effectLst/>
                  <a:latin typeface="Tenorite" panose="00000500000000000000" pitchFamily="2" charset="0"/>
                </a:rPr>
                <a:t>(</a:t>
              </a:r>
              <a:r>
                <a:rPr lang="it-IT" sz="2800" b="1" i="0" dirty="0">
                  <a:solidFill>
                    <a:srgbClr val="333333"/>
                  </a:solidFill>
                  <a:effectLst/>
                  <a:latin typeface="Tenorite" panose="00000500000000000000" pitchFamily="2" charset="0"/>
                </a:rPr>
                <a:t>CSR</a:t>
              </a:r>
              <a:r>
                <a:rPr lang="it-IT" sz="2800" b="0" i="0" dirty="0">
                  <a:solidFill>
                    <a:srgbClr val="333333"/>
                  </a:solidFill>
                  <a:effectLst/>
                  <a:latin typeface="Tenorite" panose="00000500000000000000" pitchFamily="2" charset="0"/>
                </a:rPr>
                <a:t>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71955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4323404C-2713-4ECE-AD6B-B21C17B0472C}"/>
              </a:ext>
            </a:extLst>
          </p:cNvPr>
          <p:cNvSpPr txBox="1"/>
          <p:nvPr/>
        </p:nvSpPr>
        <p:spPr>
          <a:xfrm rot="10800000" flipV="1">
            <a:off x="1064420" y="495133"/>
            <a:ext cx="70794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>
                <a:solidFill>
                  <a:srgbClr val="056633"/>
                </a:solidFill>
                <a:latin typeface="Tenorite" panose="00000500000000000000" pitchFamily="2" charset="0"/>
              </a:rPr>
              <a:t>Il Complemento per lo Sviluppo Rurale (CSR) cos’è?</a:t>
            </a:r>
          </a:p>
        </p:txBody>
      </p:sp>
      <p:sp>
        <p:nvSpPr>
          <p:cNvPr id="121" name="CasellaDiTesto 120">
            <a:extLst>
              <a:ext uri="{FF2B5EF4-FFF2-40B4-BE49-F238E27FC236}">
                <a16:creationId xmlns:a16="http://schemas.microsoft.com/office/drawing/2014/main" id="{C7C417C9-9F5E-4A7B-9076-0743F44F1D79}"/>
              </a:ext>
            </a:extLst>
          </p:cNvPr>
          <p:cNvSpPr txBox="1"/>
          <p:nvPr/>
        </p:nvSpPr>
        <p:spPr>
          <a:xfrm rot="10800000" flipV="1">
            <a:off x="1035845" y="1269270"/>
            <a:ext cx="68151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dirty="0">
                <a:latin typeface="Tenorite" panose="00000500000000000000" pitchFamily="2" charset="0"/>
              </a:rPr>
              <a:t>è un documento regionale attuativo della strategia nazionale approvata con la Decisione comunitaria sul Piano Strategico della PAC (PSP). </a:t>
            </a:r>
          </a:p>
        </p:txBody>
      </p:sp>
      <p:grpSp>
        <p:nvGrpSpPr>
          <p:cNvPr id="15" name="Gruppo 14">
            <a:extLst>
              <a:ext uri="{FF2B5EF4-FFF2-40B4-BE49-F238E27FC236}">
                <a16:creationId xmlns:a16="http://schemas.microsoft.com/office/drawing/2014/main" id="{124C0A05-37C4-49ED-AC07-BFB9DAF60316}"/>
              </a:ext>
            </a:extLst>
          </p:cNvPr>
          <p:cNvGrpSpPr/>
          <p:nvPr/>
        </p:nvGrpSpPr>
        <p:grpSpPr>
          <a:xfrm>
            <a:off x="1064420" y="2404517"/>
            <a:ext cx="6757986" cy="1924682"/>
            <a:chOff x="1064420" y="2404517"/>
            <a:chExt cx="6757986" cy="1924682"/>
          </a:xfrm>
        </p:grpSpPr>
        <p:sp>
          <p:nvSpPr>
            <p:cNvPr id="14" name="CasellaDiTesto 13">
              <a:extLst>
                <a:ext uri="{FF2B5EF4-FFF2-40B4-BE49-F238E27FC236}">
                  <a16:creationId xmlns:a16="http://schemas.microsoft.com/office/drawing/2014/main" id="{414774AD-3BDF-4230-A5E8-D52F6CBC7F0E}"/>
                </a:ext>
              </a:extLst>
            </p:cNvPr>
            <p:cNvSpPr txBox="1"/>
            <p:nvPr/>
          </p:nvSpPr>
          <p:spPr>
            <a:xfrm>
              <a:off x="1064420" y="3128870"/>
              <a:ext cx="6757986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it-IT" dirty="0">
                  <a:latin typeface="Tenorite" panose="00000500000000000000" pitchFamily="2" charset="0"/>
                </a:rPr>
                <a:t>il CSR non assume nuove scelte rispetto allo stesso PSP, ma </a:t>
              </a:r>
              <a:r>
                <a:rPr lang="it-IT" b="1" dirty="0">
                  <a:latin typeface="Tenorite" panose="00000500000000000000" pitchFamily="2" charset="0"/>
                </a:rPr>
                <a:t>riporta le indicazioni di come la strategia viene declinata a livello regionale</a:t>
              </a:r>
              <a:r>
                <a:rPr lang="it-IT" dirty="0">
                  <a:latin typeface="Tenorite" panose="00000500000000000000" pitchFamily="2" charset="0"/>
                </a:rPr>
                <a:t>, </a:t>
              </a:r>
              <a:r>
                <a:rPr lang="it-IT" b="1" dirty="0">
                  <a:latin typeface="Tenorite" panose="00000500000000000000" pitchFamily="2" charset="0"/>
                </a:rPr>
                <a:t>evidenzia la specificità </a:t>
              </a:r>
              <a:r>
                <a:rPr lang="it-IT" dirty="0">
                  <a:latin typeface="Tenorite" panose="00000500000000000000" pitchFamily="2" charset="0"/>
                </a:rPr>
                <a:t>delle scelte che caratterizzeranno l’attuazione nella Regione.</a:t>
              </a:r>
            </a:p>
          </p:txBody>
        </p:sp>
        <p:sp>
          <p:nvSpPr>
            <p:cNvPr id="123" name="Freccia in giù 122">
              <a:extLst>
                <a:ext uri="{FF2B5EF4-FFF2-40B4-BE49-F238E27FC236}">
                  <a16:creationId xmlns:a16="http://schemas.microsoft.com/office/drawing/2014/main" id="{EFBFA285-1BF3-44F2-992E-92AE18CBF6E8}"/>
                </a:ext>
              </a:extLst>
            </p:cNvPr>
            <p:cNvSpPr/>
            <p:nvPr/>
          </p:nvSpPr>
          <p:spPr>
            <a:xfrm>
              <a:off x="4097338" y="2404517"/>
              <a:ext cx="692150" cy="520700"/>
            </a:xfrm>
            <a:prstGeom prst="downArrow">
              <a:avLst/>
            </a:prstGeom>
            <a:solidFill>
              <a:srgbClr val="ABE438"/>
            </a:solidFill>
            <a:ln w="22225">
              <a:solidFill>
                <a:srgbClr val="056633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latin typeface="Tenorite" panose="00000500000000000000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42399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con angoli arrotondati 3">
            <a:extLst>
              <a:ext uri="{FF2B5EF4-FFF2-40B4-BE49-F238E27FC236}">
                <a16:creationId xmlns:a16="http://schemas.microsoft.com/office/drawing/2014/main" id="{44820D80-7592-CBDB-DDE1-68C424C522EE}"/>
              </a:ext>
            </a:extLst>
          </p:cNvPr>
          <p:cNvSpPr/>
          <p:nvPr/>
        </p:nvSpPr>
        <p:spPr>
          <a:xfrm>
            <a:off x="399182" y="378618"/>
            <a:ext cx="8172931" cy="978695"/>
          </a:xfrm>
          <a:prstGeom prst="roundRect">
            <a:avLst/>
          </a:prstGeom>
          <a:noFill/>
          <a:ln w="28575">
            <a:solidFill>
              <a:srgbClr val="297A38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atin typeface="Tenorite" panose="00000500000000000000" pitchFamily="2" charset="0"/>
            </a:endParaRP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1DEABF36-E0F8-E46A-5E99-89FFDFE7E6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318" y="445380"/>
            <a:ext cx="802633" cy="802633"/>
          </a:xfrm>
          <a:prstGeom prst="flowChartConnector">
            <a:avLst/>
          </a:prstGeom>
        </p:spPr>
      </p:pic>
      <p:sp>
        <p:nvSpPr>
          <p:cNvPr id="17" name="Titolo 1">
            <a:extLst>
              <a:ext uri="{FF2B5EF4-FFF2-40B4-BE49-F238E27FC236}">
                <a16:creationId xmlns:a16="http://schemas.microsoft.com/office/drawing/2014/main" id="{0DF80C8A-320D-904E-6B45-D6BA4097B1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61102" y="644620"/>
            <a:ext cx="6619335" cy="455390"/>
          </a:xfrm>
        </p:spPr>
        <p:txBody>
          <a:bodyPr>
            <a:noAutofit/>
          </a:bodyPr>
          <a:lstStyle/>
          <a:p>
            <a:r>
              <a:rPr lang="it-IT" sz="2000" dirty="0">
                <a:solidFill>
                  <a:srgbClr val="297A38"/>
                </a:solidFill>
                <a:latin typeface="Tenorite" panose="00000500000000000000" pitchFamily="2" charset="0"/>
              </a:rPr>
              <a:t>Complemento per lo Sviluppo Rurale del Piano Strategico Nazionale della PAC 2023-2027 della Regione Lombardia</a:t>
            </a:r>
            <a:endParaRPr lang="it-IT" sz="2000" b="0" dirty="0">
              <a:latin typeface="Tenorite" panose="00000500000000000000" pitchFamily="2" charset="0"/>
            </a:endParaRPr>
          </a:p>
        </p:txBody>
      </p:sp>
      <p:sp>
        <p:nvSpPr>
          <p:cNvPr id="31" name="CasellaDiTesto 30">
            <a:extLst>
              <a:ext uri="{FF2B5EF4-FFF2-40B4-BE49-F238E27FC236}">
                <a16:creationId xmlns:a16="http://schemas.microsoft.com/office/drawing/2014/main" id="{5165FB86-E73C-487C-8534-FD2DB0AA9976}"/>
              </a:ext>
            </a:extLst>
          </p:cNvPr>
          <p:cNvSpPr txBox="1"/>
          <p:nvPr/>
        </p:nvSpPr>
        <p:spPr>
          <a:xfrm>
            <a:off x="279054" y="1623315"/>
            <a:ext cx="768950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sz="2000" dirty="0">
                <a:latin typeface="Tenorite" panose="00000500000000000000" pitchFamily="2" charset="0"/>
              </a:rPr>
              <a:t>E’ stato approvato con </a:t>
            </a:r>
            <a:r>
              <a:rPr lang="it-IT" sz="2000" b="1" dirty="0">
                <a:latin typeface="Tenorite" panose="00000500000000000000" pitchFamily="2" charset="0"/>
              </a:rPr>
              <a:t>DGR n. XI/7370 del 21/11/2022 </a:t>
            </a:r>
          </a:p>
          <a:p>
            <a:endParaRPr lang="it-IT" sz="2400" dirty="0">
              <a:latin typeface="Tenorite" panose="00000500000000000000" pitchFamily="2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it-IT" sz="2000" dirty="0">
                <a:latin typeface="Tenorite" panose="00000500000000000000" pitchFamily="2" charset="0"/>
              </a:rPr>
              <a:t>si compone delle sezioni: </a:t>
            </a:r>
          </a:p>
          <a:p>
            <a:pPr marL="800100" lvl="1" indent="-342900">
              <a:buFont typeface="+mj-lt"/>
              <a:buAutoNum type="arabicPeriod"/>
            </a:pPr>
            <a:r>
              <a:rPr lang="it-IT" sz="1600" dirty="0">
                <a:latin typeface="Tenorite" panose="00000500000000000000" pitchFamily="2" charset="0"/>
              </a:rPr>
              <a:t>Dichiarazione strategica</a:t>
            </a:r>
          </a:p>
          <a:p>
            <a:pPr marL="800100" lvl="1" indent="-342900">
              <a:buFont typeface="+mj-lt"/>
              <a:buAutoNum type="arabicPeriod"/>
            </a:pPr>
            <a:r>
              <a:rPr lang="it-IT" sz="1600" dirty="0">
                <a:latin typeface="Tenorite" panose="00000500000000000000" pitchFamily="2" charset="0"/>
              </a:rPr>
              <a:t>Il contesto di riferimento</a:t>
            </a:r>
          </a:p>
          <a:p>
            <a:pPr marL="800100" lvl="1" indent="-342900">
              <a:buFont typeface="+mj-lt"/>
              <a:buAutoNum type="arabicPeriod"/>
            </a:pPr>
            <a:r>
              <a:rPr lang="it-IT" sz="1600" dirty="0">
                <a:latin typeface="Tenorite" panose="00000500000000000000" pitchFamily="2" charset="0"/>
              </a:rPr>
              <a:t>I fabbisogni regionali e le esigenze nazionali</a:t>
            </a:r>
          </a:p>
          <a:p>
            <a:pPr marL="800100" lvl="1" indent="-342900">
              <a:buFont typeface="+mj-lt"/>
              <a:buAutoNum type="arabicPeriod"/>
            </a:pPr>
            <a:r>
              <a:rPr lang="it-IT" sz="1600" dirty="0">
                <a:latin typeface="Tenorite" panose="00000500000000000000" pitchFamily="2" charset="0"/>
              </a:rPr>
              <a:t>Priorità e scelte strategiche</a:t>
            </a:r>
          </a:p>
          <a:p>
            <a:pPr marL="800100" lvl="1" indent="-342900">
              <a:buFont typeface="+mj-lt"/>
              <a:buAutoNum type="arabicPeriod"/>
            </a:pPr>
            <a:r>
              <a:rPr lang="it-IT" sz="1600" dirty="0">
                <a:latin typeface="Tenorite" panose="00000500000000000000" pitchFamily="2" charset="0"/>
              </a:rPr>
              <a:t>La progettazione integrata</a:t>
            </a:r>
          </a:p>
          <a:p>
            <a:pPr marL="800100" lvl="1" indent="-342900">
              <a:buFont typeface="+mj-lt"/>
              <a:buAutoNum type="arabicPeriod"/>
            </a:pPr>
            <a:r>
              <a:rPr lang="it-IT" sz="1600" dirty="0">
                <a:latin typeface="Tenorite" panose="00000500000000000000" pitchFamily="2" charset="0"/>
              </a:rPr>
              <a:t>Strategia AKIS regionale</a:t>
            </a:r>
          </a:p>
          <a:p>
            <a:pPr marL="800100" lvl="1" indent="-342900">
              <a:buFont typeface="+mj-lt"/>
              <a:buAutoNum type="arabicPeriod"/>
            </a:pPr>
            <a:endParaRPr lang="it-IT" sz="1600" dirty="0">
              <a:latin typeface="Tenorite" panose="00000500000000000000" pitchFamily="2" charset="0"/>
            </a:endParaRPr>
          </a:p>
          <a:p>
            <a:pPr marL="914400" lvl="1" indent="-457200">
              <a:buFont typeface="+mj-lt"/>
              <a:buAutoNum type="arabicPeriod"/>
            </a:pPr>
            <a:endParaRPr lang="it-IT" sz="2400" dirty="0">
              <a:latin typeface="Tenorite" panose="00000500000000000000" pitchFamily="2" charset="0"/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5FFA6635-630F-4DE4-A544-2B613A180E3D}"/>
              </a:ext>
            </a:extLst>
          </p:cNvPr>
          <p:cNvSpPr txBox="1"/>
          <p:nvPr/>
        </p:nvSpPr>
        <p:spPr>
          <a:xfrm>
            <a:off x="4773763" y="2712065"/>
            <a:ext cx="5066958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it-IT" sz="1600" dirty="0">
                <a:latin typeface="Tenorite" panose="00000500000000000000" pitchFamily="2" charset="0"/>
              </a:rPr>
              <a:t>7.    Schede di intervento</a:t>
            </a:r>
          </a:p>
          <a:p>
            <a:pPr marL="800100" lvl="1" indent="-342900">
              <a:buAutoNum type="arabicPeriod" startAt="8"/>
            </a:pPr>
            <a:r>
              <a:rPr lang="it-IT" sz="1600" dirty="0">
                <a:latin typeface="Tenorite" panose="00000500000000000000" pitchFamily="2" charset="0"/>
              </a:rPr>
              <a:t>Le realizzazioni attese</a:t>
            </a:r>
          </a:p>
          <a:p>
            <a:pPr marL="800100" lvl="1" indent="-342900">
              <a:buAutoNum type="arabicPeriod" startAt="8"/>
            </a:pPr>
            <a:r>
              <a:rPr lang="it-IT" sz="1600" dirty="0">
                <a:latin typeface="Tenorite" panose="00000500000000000000" pitchFamily="2" charset="0"/>
              </a:rPr>
              <a:t>Piano finanziario</a:t>
            </a:r>
          </a:p>
          <a:p>
            <a:pPr marL="800100" lvl="1" indent="-342900">
              <a:buAutoNum type="arabicPeriod" startAt="8"/>
            </a:pPr>
            <a:r>
              <a:rPr lang="it-IT" sz="1600" dirty="0">
                <a:latin typeface="Tenorite" panose="00000500000000000000" pitchFamily="2" charset="0"/>
              </a:rPr>
              <a:t>Assistenza tecnica, comunicazione, </a:t>
            </a:r>
          </a:p>
          <a:p>
            <a:pPr lvl="1"/>
            <a:r>
              <a:rPr lang="it-IT" sz="1600" dirty="0">
                <a:latin typeface="Tenorite" panose="00000500000000000000" pitchFamily="2" charset="0"/>
              </a:rPr>
              <a:t>        valutazione*</a:t>
            </a:r>
          </a:p>
          <a:p>
            <a:pPr lvl="1"/>
            <a:r>
              <a:rPr lang="it-IT" sz="1600" dirty="0">
                <a:latin typeface="Tenorite" panose="00000500000000000000" pitchFamily="2" charset="0"/>
              </a:rPr>
              <a:t>11.  Sistema di governance regionale*</a:t>
            </a:r>
          </a:p>
          <a:p>
            <a:pPr marL="800100" lvl="1" indent="-342900">
              <a:buFont typeface="+mj-lt"/>
              <a:buAutoNum type="arabicPeriod"/>
            </a:pPr>
            <a:endParaRPr lang="it-IT" sz="1600" dirty="0">
              <a:latin typeface="Tenorite" panose="00000500000000000000" pitchFamily="2" charset="0"/>
            </a:endParaRPr>
          </a:p>
          <a:p>
            <a:pPr marL="800100" lvl="1" indent="-342900">
              <a:buFont typeface="+mj-lt"/>
              <a:buAutoNum type="arabicPeriod"/>
            </a:pPr>
            <a:endParaRPr lang="it-IT" sz="1600" dirty="0">
              <a:latin typeface="Tenorite" panose="00000500000000000000" pitchFamily="2" charset="0"/>
            </a:endParaRPr>
          </a:p>
          <a:p>
            <a:pPr marL="914400" lvl="1" indent="-457200">
              <a:buFont typeface="+mj-lt"/>
              <a:buAutoNum type="arabicPeriod"/>
            </a:pPr>
            <a:endParaRPr lang="it-IT" sz="2400" dirty="0">
              <a:latin typeface="Tenorite" panose="00000500000000000000" pitchFamily="2" charset="0"/>
            </a:endParaRP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8162F940-9D0A-227C-A433-95AEEC933B27}"/>
              </a:ext>
            </a:extLst>
          </p:cNvPr>
          <p:cNvSpPr txBox="1"/>
          <p:nvPr/>
        </p:nvSpPr>
        <p:spPr>
          <a:xfrm>
            <a:off x="279054" y="4579495"/>
            <a:ext cx="869255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dirty="0">
                <a:latin typeface="Tenorite" panose="00000500000000000000" pitchFamily="2" charset="0"/>
              </a:rPr>
              <a:t>* Sezioni in corso di lavorazione</a:t>
            </a:r>
            <a:endParaRPr lang="it-IT" sz="1100" dirty="0"/>
          </a:p>
        </p:txBody>
      </p:sp>
    </p:spTree>
    <p:extLst>
      <p:ext uri="{BB962C8B-B14F-4D97-AF65-F5344CB8AC3E}">
        <p14:creationId xmlns:p14="http://schemas.microsoft.com/office/powerpoint/2010/main" val="42121813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" name="Immagine 129">
            <a:extLst>
              <a:ext uri="{FF2B5EF4-FFF2-40B4-BE49-F238E27FC236}">
                <a16:creationId xmlns:a16="http://schemas.microsoft.com/office/drawing/2014/main" id="{378E3526-6589-0179-47E2-5E2717C09F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7488610" y="1997347"/>
            <a:ext cx="1304657" cy="2530059"/>
          </a:xfrm>
          <a:prstGeom prst="rect">
            <a:avLst/>
          </a:prstGeom>
        </p:spPr>
      </p:pic>
      <p:sp>
        <p:nvSpPr>
          <p:cNvPr id="8" name="Rettangolo 7">
            <a:extLst>
              <a:ext uri="{FF2B5EF4-FFF2-40B4-BE49-F238E27FC236}">
                <a16:creationId xmlns:a16="http://schemas.microsoft.com/office/drawing/2014/main" id="{FAA3A6C5-A06D-8542-6927-1F3139299467}"/>
              </a:ext>
            </a:extLst>
          </p:cNvPr>
          <p:cNvSpPr/>
          <p:nvPr/>
        </p:nvSpPr>
        <p:spPr>
          <a:xfrm>
            <a:off x="8484433" y="599607"/>
            <a:ext cx="377750" cy="110854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4B4BB220-D069-2B70-1EBA-618573CE090C}"/>
              </a:ext>
            </a:extLst>
          </p:cNvPr>
          <p:cNvSpPr txBox="1"/>
          <p:nvPr/>
        </p:nvSpPr>
        <p:spPr>
          <a:xfrm>
            <a:off x="401625" y="1569802"/>
            <a:ext cx="34388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>
                <a:solidFill>
                  <a:srgbClr val="297A38"/>
                </a:solidFill>
                <a:latin typeface="Tenorite" panose="00000500000000000000" pitchFamily="2" charset="0"/>
              </a:rPr>
              <a:t>Dichiarazione strategica</a:t>
            </a:r>
          </a:p>
        </p:txBody>
      </p:sp>
      <p:pic>
        <p:nvPicPr>
          <p:cNvPr id="23" name="Elemento grafico 22" descr="Badge 1 con riempimento a tinta unita">
            <a:extLst>
              <a:ext uri="{FF2B5EF4-FFF2-40B4-BE49-F238E27FC236}">
                <a16:creationId xmlns:a16="http://schemas.microsoft.com/office/drawing/2014/main" id="{8E43258F-443E-26DD-4E04-B8BC2DE9220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65297" y="1589097"/>
            <a:ext cx="352541" cy="352541"/>
          </a:xfrm>
          <a:prstGeom prst="rect">
            <a:avLst/>
          </a:prstGeom>
        </p:spPr>
      </p:pic>
      <p:sp>
        <p:nvSpPr>
          <p:cNvPr id="30" name="CasellaDiTesto 29">
            <a:extLst>
              <a:ext uri="{FF2B5EF4-FFF2-40B4-BE49-F238E27FC236}">
                <a16:creationId xmlns:a16="http://schemas.microsoft.com/office/drawing/2014/main" id="{96C266BF-24F7-16C9-B79C-372D39F266EE}"/>
              </a:ext>
            </a:extLst>
          </p:cNvPr>
          <p:cNvSpPr txBox="1"/>
          <p:nvPr/>
        </p:nvSpPr>
        <p:spPr>
          <a:xfrm>
            <a:off x="350733" y="2216264"/>
            <a:ext cx="3039334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1600" dirty="0">
                <a:latin typeface="Tenorite" panose="00000500000000000000" pitchFamily="2" charset="0"/>
              </a:rPr>
              <a:t>Descrive in sintesi la </a:t>
            </a:r>
            <a:r>
              <a:rPr lang="it-IT" sz="1600" b="1" dirty="0">
                <a:solidFill>
                  <a:srgbClr val="297A38"/>
                </a:solidFill>
                <a:latin typeface="Tenorite" panose="00000500000000000000" pitchFamily="2" charset="0"/>
              </a:rPr>
              <a:t>strategia regionale</a:t>
            </a:r>
            <a:r>
              <a:rPr lang="it-IT" sz="1600" dirty="0">
                <a:latin typeface="Tenorite" panose="00000500000000000000" pitchFamily="2" charset="0"/>
              </a:rPr>
              <a:t>,</a:t>
            </a:r>
            <a:r>
              <a:rPr lang="it-IT" sz="1600" b="1" dirty="0">
                <a:solidFill>
                  <a:srgbClr val="297A38"/>
                </a:solidFill>
                <a:latin typeface="Tenorite" panose="00000500000000000000" pitchFamily="2" charset="0"/>
              </a:rPr>
              <a:t> </a:t>
            </a:r>
            <a:r>
              <a:rPr lang="it-IT" sz="1600" dirty="0">
                <a:latin typeface="Tenorite" panose="00000500000000000000" pitchFamily="2" charset="0"/>
              </a:rPr>
              <a:t>che evidenzia gli elementi principali su cui la Regione intende investire rispetto al contesto di riferimento.</a:t>
            </a:r>
          </a:p>
          <a:p>
            <a:pPr algn="just"/>
            <a:endParaRPr lang="it-IT" sz="1200" dirty="0">
              <a:latin typeface="Tenorite" panose="00000500000000000000" pitchFamily="2" charset="0"/>
            </a:endParaRPr>
          </a:p>
        </p:txBody>
      </p:sp>
      <p:sp>
        <p:nvSpPr>
          <p:cNvPr id="41" name="CasellaDiTesto 40">
            <a:extLst>
              <a:ext uri="{FF2B5EF4-FFF2-40B4-BE49-F238E27FC236}">
                <a16:creationId xmlns:a16="http://schemas.microsoft.com/office/drawing/2014/main" id="{5B2C1BCB-83E6-2D16-454E-9D772AEEDD58}"/>
              </a:ext>
            </a:extLst>
          </p:cNvPr>
          <p:cNvSpPr txBox="1"/>
          <p:nvPr/>
        </p:nvSpPr>
        <p:spPr>
          <a:xfrm>
            <a:off x="3916146" y="1774029"/>
            <a:ext cx="45959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1400" dirty="0">
                <a:latin typeface="Tenorite" panose="00000500000000000000" pitchFamily="2" charset="0"/>
              </a:rPr>
              <a:t>Sostenibilità e resistenza al cambiamento climatico</a:t>
            </a:r>
          </a:p>
        </p:txBody>
      </p:sp>
      <p:sp>
        <p:nvSpPr>
          <p:cNvPr id="49" name="CasellaDiTesto 48">
            <a:extLst>
              <a:ext uri="{FF2B5EF4-FFF2-40B4-BE49-F238E27FC236}">
                <a16:creationId xmlns:a16="http://schemas.microsoft.com/office/drawing/2014/main" id="{03075DE8-DA1E-169F-9A77-983E96BA230F}"/>
              </a:ext>
            </a:extLst>
          </p:cNvPr>
          <p:cNvSpPr txBox="1"/>
          <p:nvPr/>
        </p:nvSpPr>
        <p:spPr>
          <a:xfrm>
            <a:off x="4086730" y="2110479"/>
            <a:ext cx="38686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1400" dirty="0">
                <a:latin typeface="Tenorite" panose="00000500000000000000" pitchFamily="2" charset="0"/>
              </a:rPr>
              <a:t>Crescita della competitività e redditività  del sistema agricolo</a:t>
            </a:r>
          </a:p>
        </p:txBody>
      </p:sp>
      <p:sp>
        <p:nvSpPr>
          <p:cNvPr id="50" name="CasellaDiTesto 49">
            <a:extLst>
              <a:ext uri="{FF2B5EF4-FFF2-40B4-BE49-F238E27FC236}">
                <a16:creationId xmlns:a16="http://schemas.microsoft.com/office/drawing/2014/main" id="{1F078846-243E-F7AF-2D72-6E1EFA84ABC7}"/>
              </a:ext>
            </a:extLst>
          </p:cNvPr>
          <p:cNvSpPr txBox="1"/>
          <p:nvPr/>
        </p:nvSpPr>
        <p:spPr>
          <a:xfrm>
            <a:off x="4557291" y="2723728"/>
            <a:ext cx="30393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1400" dirty="0">
                <a:latin typeface="Tenorite" panose="00000500000000000000" pitchFamily="2" charset="0"/>
              </a:rPr>
              <a:t>Spinta innovativa</a:t>
            </a:r>
          </a:p>
        </p:txBody>
      </p:sp>
      <p:sp>
        <p:nvSpPr>
          <p:cNvPr id="51" name="CasellaDiTesto 50">
            <a:extLst>
              <a:ext uri="{FF2B5EF4-FFF2-40B4-BE49-F238E27FC236}">
                <a16:creationId xmlns:a16="http://schemas.microsoft.com/office/drawing/2014/main" id="{48052F25-DCEB-8D32-C743-DC89D273E845}"/>
              </a:ext>
            </a:extLst>
          </p:cNvPr>
          <p:cNvSpPr txBox="1"/>
          <p:nvPr/>
        </p:nvSpPr>
        <p:spPr>
          <a:xfrm>
            <a:off x="3850652" y="3152310"/>
            <a:ext cx="36582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1400" dirty="0">
                <a:latin typeface="Tenorite" panose="00000500000000000000" pitchFamily="2" charset="0"/>
              </a:rPr>
              <a:t>Qualità, tipicità e legame con il territorio</a:t>
            </a:r>
          </a:p>
        </p:txBody>
      </p:sp>
      <p:sp>
        <p:nvSpPr>
          <p:cNvPr id="52" name="CasellaDiTesto 51">
            <a:extLst>
              <a:ext uri="{FF2B5EF4-FFF2-40B4-BE49-F238E27FC236}">
                <a16:creationId xmlns:a16="http://schemas.microsoft.com/office/drawing/2014/main" id="{48CA3598-7500-BF60-6BCD-516FFEB33CDD}"/>
              </a:ext>
            </a:extLst>
          </p:cNvPr>
          <p:cNvSpPr txBox="1"/>
          <p:nvPr/>
        </p:nvSpPr>
        <p:spPr>
          <a:xfrm>
            <a:off x="4939643" y="3580892"/>
            <a:ext cx="26569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1400" dirty="0">
                <a:latin typeface="Tenorite" panose="00000500000000000000" pitchFamily="2" charset="0"/>
              </a:rPr>
              <a:t>Gestione forestale sostenibile</a:t>
            </a:r>
          </a:p>
        </p:txBody>
      </p:sp>
      <p:sp>
        <p:nvSpPr>
          <p:cNvPr id="53" name="CasellaDiTesto 52">
            <a:extLst>
              <a:ext uri="{FF2B5EF4-FFF2-40B4-BE49-F238E27FC236}">
                <a16:creationId xmlns:a16="http://schemas.microsoft.com/office/drawing/2014/main" id="{6D212E47-A028-5579-455B-4F9DF0AA9271}"/>
              </a:ext>
            </a:extLst>
          </p:cNvPr>
          <p:cNvSpPr txBox="1"/>
          <p:nvPr/>
        </p:nvSpPr>
        <p:spPr>
          <a:xfrm>
            <a:off x="3495696" y="3989154"/>
            <a:ext cx="44520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1400" dirty="0">
                <a:latin typeface="Tenorite" panose="00000500000000000000" pitchFamily="2" charset="0"/>
              </a:rPr>
              <a:t>Giovani</a:t>
            </a:r>
          </a:p>
        </p:txBody>
      </p:sp>
      <p:sp>
        <p:nvSpPr>
          <p:cNvPr id="54" name="CasellaDiTesto 53">
            <a:extLst>
              <a:ext uri="{FF2B5EF4-FFF2-40B4-BE49-F238E27FC236}">
                <a16:creationId xmlns:a16="http://schemas.microsoft.com/office/drawing/2014/main" id="{14C30092-5D9A-6669-B4B0-4FA2973693B1}"/>
              </a:ext>
            </a:extLst>
          </p:cNvPr>
          <p:cNvSpPr txBox="1"/>
          <p:nvPr/>
        </p:nvSpPr>
        <p:spPr>
          <a:xfrm>
            <a:off x="5278069" y="4438057"/>
            <a:ext cx="32723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1400" dirty="0">
                <a:latin typeface="Tenorite" panose="00000500000000000000" pitchFamily="2" charset="0"/>
              </a:rPr>
              <a:t>Crescita territoriale equilibrata</a:t>
            </a:r>
          </a:p>
        </p:txBody>
      </p:sp>
      <p:pic>
        <p:nvPicPr>
          <p:cNvPr id="58" name="Immagine 57">
            <a:extLst>
              <a:ext uri="{FF2B5EF4-FFF2-40B4-BE49-F238E27FC236}">
                <a16:creationId xmlns:a16="http://schemas.microsoft.com/office/drawing/2014/main" id="{E52CD1F0-46AF-DCC3-36A2-89F4D1D5E7A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72724" y="1969912"/>
            <a:ext cx="307393" cy="307393"/>
          </a:xfrm>
          <a:prstGeom prst="rect">
            <a:avLst/>
          </a:prstGeom>
        </p:spPr>
      </p:pic>
      <p:pic>
        <p:nvPicPr>
          <p:cNvPr id="60" name="Immagine 59">
            <a:extLst>
              <a:ext uri="{FF2B5EF4-FFF2-40B4-BE49-F238E27FC236}">
                <a16:creationId xmlns:a16="http://schemas.microsoft.com/office/drawing/2014/main" id="{5BBE5E60-0C22-CF39-2EBF-A5D2A51C805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61323" y="2173422"/>
            <a:ext cx="306000" cy="306000"/>
          </a:xfrm>
          <a:prstGeom prst="rect">
            <a:avLst/>
          </a:prstGeom>
        </p:spPr>
      </p:pic>
      <p:pic>
        <p:nvPicPr>
          <p:cNvPr id="62" name="Immagine 61">
            <a:extLst>
              <a:ext uri="{FF2B5EF4-FFF2-40B4-BE49-F238E27FC236}">
                <a16:creationId xmlns:a16="http://schemas.microsoft.com/office/drawing/2014/main" id="{5D11A2F8-6AA7-D2D8-1761-C9B817C4620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27728" y="2615589"/>
            <a:ext cx="306000" cy="306000"/>
          </a:xfrm>
          <a:prstGeom prst="rect">
            <a:avLst/>
          </a:prstGeom>
        </p:spPr>
      </p:pic>
      <p:pic>
        <p:nvPicPr>
          <p:cNvPr id="66" name="Immagine 65">
            <a:extLst>
              <a:ext uri="{FF2B5EF4-FFF2-40B4-BE49-F238E27FC236}">
                <a16:creationId xmlns:a16="http://schemas.microsoft.com/office/drawing/2014/main" id="{7BF6E0A2-AAA8-6CA1-4058-3E8F18F4020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490226" y="3169887"/>
            <a:ext cx="306000" cy="306000"/>
          </a:xfrm>
          <a:prstGeom prst="rect">
            <a:avLst/>
          </a:prstGeom>
        </p:spPr>
      </p:pic>
      <p:pic>
        <p:nvPicPr>
          <p:cNvPr id="68" name="Immagine 67">
            <a:extLst>
              <a:ext uri="{FF2B5EF4-FFF2-40B4-BE49-F238E27FC236}">
                <a16:creationId xmlns:a16="http://schemas.microsoft.com/office/drawing/2014/main" id="{EA481F8F-9DBB-EC5C-B8C4-2B54F653C83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617345" y="3627943"/>
            <a:ext cx="306000" cy="306000"/>
          </a:xfrm>
          <a:prstGeom prst="rect">
            <a:avLst/>
          </a:prstGeom>
        </p:spPr>
      </p:pic>
      <p:pic>
        <p:nvPicPr>
          <p:cNvPr id="70" name="Immagine 69" descr="Immagine che contiene grafica vettoriale&#10;&#10;Descrizione generata automaticamente">
            <a:extLst>
              <a:ext uri="{FF2B5EF4-FFF2-40B4-BE49-F238E27FC236}">
                <a16:creationId xmlns:a16="http://schemas.microsoft.com/office/drawing/2014/main" id="{8F77225D-2876-E19F-AD8C-4D0B1F2D001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981627" y="4047199"/>
            <a:ext cx="306000" cy="306000"/>
          </a:xfrm>
          <a:prstGeom prst="rect">
            <a:avLst/>
          </a:prstGeom>
        </p:spPr>
      </p:pic>
      <p:pic>
        <p:nvPicPr>
          <p:cNvPr id="72" name="Immagine 71">
            <a:extLst>
              <a:ext uri="{FF2B5EF4-FFF2-40B4-BE49-F238E27FC236}">
                <a16:creationId xmlns:a16="http://schemas.microsoft.com/office/drawing/2014/main" id="{FC0906CF-4F2E-D4E2-4A7E-423488E41F8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369695" y="4207947"/>
            <a:ext cx="306000" cy="306000"/>
          </a:xfrm>
          <a:prstGeom prst="rect">
            <a:avLst/>
          </a:prstGeom>
        </p:spPr>
      </p:pic>
      <p:sp>
        <p:nvSpPr>
          <p:cNvPr id="31" name="Rettangolo con angoli arrotondati 30">
            <a:extLst>
              <a:ext uri="{FF2B5EF4-FFF2-40B4-BE49-F238E27FC236}">
                <a16:creationId xmlns:a16="http://schemas.microsoft.com/office/drawing/2014/main" id="{2CB27297-5EA8-4D34-8DDD-946F18B97AE9}"/>
              </a:ext>
            </a:extLst>
          </p:cNvPr>
          <p:cNvSpPr/>
          <p:nvPr/>
        </p:nvSpPr>
        <p:spPr>
          <a:xfrm>
            <a:off x="399182" y="378618"/>
            <a:ext cx="8172931" cy="978695"/>
          </a:xfrm>
          <a:prstGeom prst="roundRect">
            <a:avLst/>
          </a:prstGeom>
          <a:noFill/>
          <a:ln w="28575">
            <a:solidFill>
              <a:srgbClr val="297A38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32" name="Immagine 31">
            <a:extLst>
              <a:ext uri="{FF2B5EF4-FFF2-40B4-BE49-F238E27FC236}">
                <a16:creationId xmlns:a16="http://schemas.microsoft.com/office/drawing/2014/main" id="{A8EBDBF2-1215-40F2-9CA4-1413C8632DC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01318" y="445380"/>
            <a:ext cx="802633" cy="802633"/>
          </a:xfrm>
          <a:prstGeom prst="flowChartConnector">
            <a:avLst/>
          </a:prstGeom>
        </p:spPr>
      </p:pic>
      <p:sp>
        <p:nvSpPr>
          <p:cNvPr id="33" name="Titolo 1">
            <a:extLst>
              <a:ext uri="{FF2B5EF4-FFF2-40B4-BE49-F238E27FC236}">
                <a16:creationId xmlns:a16="http://schemas.microsoft.com/office/drawing/2014/main" id="{9131DC45-6387-4524-88EA-D28FE5063B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61102" y="644620"/>
            <a:ext cx="6619335" cy="455390"/>
          </a:xfrm>
        </p:spPr>
        <p:txBody>
          <a:bodyPr>
            <a:noAutofit/>
          </a:bodyPr>
          <a:lstStyle/>
          <a:p>
            <a:r>
              <a:rPr lang="it-IT" sz="2000" dirty="0">
                <a:solidFill>
                  <a:srgbClr val="297A38"/>
                </a:solidFill>
                <a:latin typeface="Tenorite" panose="00000500000000000000" pitchFamily="2" charset="0"/>
              </a:rPr>
              <a:t>Complemento per lo Sviluppo Rurale del Piano Strategico Nazionale della PAC 2023-2027 della Regione Lombardia</a:t>
            </a:r>
            <a:endParaRPr lang="it-IT" sz="2000" b="0" dirty="0">
              <a:latin typeface="Tenorite" panose="00000500000000000000" pitchFamily="2" charset="0"/>
            </a:endParaRPr>
          </a:p>
        </p:txBody>
      </p:sp>
      <p:sp>
        <p:nvSpPr>
          <p:cNvPr id="11" name="Freccia destra con strisce 10">
            <a:extLst>
              <a:ext uri="{FF2B5EF4-FFF2-40B4-BE49-F238E27FC236}">
                <a16:creationId xmlns:a16="http://schemas.microsoft.com/office/drawing/2014/main" id="{0AD74869-3A63-4A84-BCE7-0A91992E0345}"/>
              </a:ext>
            </a:extLst>
          </p:cNvPr>
          <p:cNvSpPr/>
          <p:nvPr/>
        </p:nvSpPr>
        <p:spPr>
          <a:xfrm>
            <a:off x="3591995" y="2546873"/>
            <a:ext cx="838210" cy="484632"/>
          </a:xfrm>
          <a:prstGeom prst="stripedRightArrow">
            <a:avLst/>
          </a:prstGeom>
          <a:solidFill>
            <a:srgbClr val="ABE438"/>
          </a:solidFill>
          <a:ln>
            <a:solidFill>
              <a:srgbClr val="056633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452172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7">
            <a:extLst>
              <a:ext uri="{FF2B5EF4-FFF2-40B4-BE49-F238E27FC236}">
                <a16:creationId xmlns:a16="http://schemas.microsoft.com/office/drawing/2014/main" id="{FAA3A6C5-A06D-8542-6927-1F3139299467}"/>
              </a:ext>
            </a:extLst>
          </p:cNvPr>
          <p:cNvSpPr/>
          <p:nvPr/>
        </p:nvSpPr>
        <p:spPr>
          <a:xfrm>
            <a:off x="8484433" y="599607"/>
            <a:ext cx="377750" cy="110854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4B4BB220-D069-2B70-1EBA-618573CE090C}"/>
              </a:ext>
            </a:extLst>
          </p:cNvPr>
          <p:cNvSpPr txBox="1"/>
          <p:nvPr/>
        </p:nvSpPr>
        <p:spPr>
          <a:xfrm>
            <a:off x="304190" y="1569802"/>
            <a:ext cx="34388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>
                <a:solidFill>
                  <a:srgbClr val="297A38"/>
                </a:solidFill>
                <a:latin typeface="Tenorite" panose="00000500000000000000" pitchFamily="2" charset="0"/>
              </a:rPr>
              <a:t>Il contesto di riferimento</a:t>
            </a:r>
          </a:p>
        </p:txBody>
      </p:sp>
      <p:sp>
        <p:nvSpPr>
          <p:cNvPr id="31" name="Rettangolo con angoli arrotondati 30">
            <a:extLst>
              <a:ext uri="{FF2B5EF4-FFF2-40B4-BE49-F238E27FC236}">
                <a16:creationId xmlns:a16="http://schemas.microsoft.com/office/drawing/2014/main" id="{2CB27297-5EA8-4D34-8DDD-946F18B97AE9}"/>
              </a:ext>
            </a:extLst>
          </p:cNvPr>
          <p:cNvSpPr/>
          <p:nvPr/>
        </p:nvSpPr>
        <p:spPr>
          <a:xfrm>
            <a:off x="399182" y="378618"/>
            <a:ext cx="8172931" cy="978695"/>
          </a:xfrm>
          <a:prstGeom prst="roundRect">
            <a:avLst/>
          </a:prstGeom>
          <a:noFill/>
          <a:ln w="28575">
            <a:solidFill>
              <a:srgbClr val="297A38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32" name="Immagine 31">
            <a:extLst>
              <a:ext uri="{FF2B5EF4-FFF2-40B4-BE49-F238E27FC236}">
                <a16:creationId xmlns:a16="http://schemas.microsoft.com/office/drawing/2014/main" id="{A8EBDBF2-1215-40F2-9CA4-1413C8632D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318" y="445380"/>
            <a:ext cx="802633" cy="802633"/>
          </a:xfrm>
          <a:prstGeom prst="flowChartConnector">
            <a:avLst/>
          </a:prstGeom>
        </p:spPr>
      </p:pic>
      <p:sp>
        <p:nvSpPr>
          <p:cNvPr id="33" name="Titolo 1">
            <a:extLst>
              <a:ext uri="{FF2B5EF4-FFF2-40B4-BE49-F238E27FC236}">
                <a16:creationId xmlns:a16="http://schemas.microsoft.com/office/drawing/2014/main" id="{9131DC45-6387-4524-88EA-D28FE5063B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61102" y="644620"/>
            <a:ext cx="6619335" cy="455390"/>
          </a:xfrm>
        </p:spPr>
        <p:txBody>
          <a:bodyPr>
            <a:noAutofit/>
          </a:bodyPr>
          <a:lstStyle/>
          <a:p>
            <a:r>
              <a:rPr lang="it-IT" sz="2000" dirty="0">
                <a:solidFill>
                  <a:srgbClr val="297A38"/>
                </a:solidFill>
                <a:latin typeface="Tenorite" panose="00000500000000000000" pitchFamily="2" charset="0"/>
              </a:rPr>
              <a:t>Complemento per lo Sviluppo Rurale del Piano Strategico Nazionale della PAC 2023-2027 della Regione Lombardia</a:t>
            </a:r>
            <a:endParaRPr lang="it-IT" sz="2000" b="0" dirty="0">
              <a:latin typeface="Tenorite" panose="00000500000000000000" pitchFamily="2" charset="0"/>
            </a:endParaRPr>
          </a:p>
        </p:txBody>
      </p:sp>
      <p:pic>
        <p:nvPicPr>
          <p:cNvPr id="26" name="Elemento grafico 25" descr="Badge con riempimento a tinta unita">
            <a:extLst>
              <a:ext uri="{FF2B5EF4-FFF2-40B4-BE49-F238E27FC236}">
                <a16:creationId xmlns:a16="http://schemas.microsoft.com/office/drawing/2014/main" id="{FB5FD6EF-1267-437C-B8B2-C70A86368AC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93113" y="1593457"/>
            <a:ext cx="352800" cy="352800"/>
          </a:xfrm>
          <a:prstGeom prst="rect">
            <a:avLst/>
          </a:prstGeom>
        </p:spPr>
      </p:pic>
      <p:grpSp>
        <p:nvGrpSpPr>
          <p:cNvPr id="71" name="Gruppo 70">
            <a:extLst>
              <a:ext uri="{FF2B5EF4-FFF2-40B4-BE49-F238E27FC236}">
                <a16:creationId xmlns:a16="http://schemas.microsoft.com/office/drawing/2014/main" id="{9EC10A5A-1331-4758-867B-5DE79DB6E295}"/>
              </a:ext>
            </a:extLst>
          </p:cNvPr>
          <p:cNvGrpSpPr/>
          <p:nvPr/>
        </p:nvGrpSpPr>
        <p:grpSpPr>
          <a:xfrm>
            <a:off x="313332" y="2290234"/>
            <a:ext cx="4220568" cy="523220"/>
            <a:chOff x="351432" y="1237716"/>
            <a:chExt cx="4220568" cy="523220"/>
          </a:xfrm>
        </p:grpSpPr>
        <p:sp>
          <p:nvSpPr>
            <p:cNvPr id="73" name="CasellaDiTesto 72">
              <a:extLst>
                <a:ext uri="{FF2B5EF4-FFF2-40B4-BE49-F238E27FC236}">
                  <a16:creationId xmlns:a16="http://schemas.microsoft.com/office/drawing/2014/main" id="{3391B490-EDDC-44A7-AC95-4EDAD4EA16BE}"/>
                </a:ext>
              </a:extLst>
            </p:cNvPr>
            <p:cNvSpPr txBox="1"/>
            <p:nvPr/>
          </p:nvSpPr>
          <p:spPr>
            <a:xfrm>
              <a:off x="582081" y="1237716"/>
              <a:ext cx="398991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400" dirty="0">
                  <a:latin typeface="Tenorite" panose="00000500000000000000" pitchFamily="2" charset="0"/>
                </a:rPr>
                <a:t>L’impatto del COVID-19 e della guerra in Ucraina sul settore agricolo</a:t>
              </a:r>
            </a:p>
          </p:txBody>
        </p:sp>
        <p:pic>
          <p:nvPicPr>
            <p:cNvPr id="74" name="Immagine 73">
              <a:extLst>
                <a:ext uri="{FF2B5EF4-FFF2-40B4-BE49-F238E27FC236}">
                  <a16:creationId xmlns:a16="http://schemas.microsoft.com/office/drawing/2014/main" id="{4C6034F2-C16A-4B6B-95D9-3CD9F8A6CF5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51432" y="1314831"/>
              <a:ext cx="231009" cy="231009"/>
            </a:xfrm>
            <a:prstGeom prst="rect">
              <a:avLst/>
            </a:prstGeom>
          </p:spPr>
        </p:pic>
      </p:grpSp>
      <p:grpSp>
        <p:nvGrpSpPr>
          <p:cNvPr id="75" name="Gruppo 74">
            <a:extLst>
              <a:ext uri="{FF2B5EF4-FFF2-40B4-BE49-F238E27FC236}">
                <a16:creationId xmlns:a16="http://schemas.microsoft.com/office/drawing/2014/main" id="{2195DF6F-28CD-4C5E-BB2A-968C11A9A4A8}"/>
              </a:ext>
            </a:extLst>
          </p:cNvPr>
          <p:cNvGrpSpPr/>
          <p:nvPr/>
        </p:nvGrpSpPr>
        <p:grpSpPr>
          <a:xfrm>
            <a:off x="313362" y="2799091"/>
            <a:ext cx="4220538" cy="523220"/>
            <a:chOff x="351462" y="1590070"/>
            <a:chExt cx="3903008" cy="523220"/>
          </a:xfrm>
        </p:grpSpPr>
        <p:sp>
          <p:nvSpPr>
            <p:cNvPr id="76" name="CasellaDiTesto 75">
              <a:extLst>
                <a:ext uri="{FF2B5EF4-FFF2-40B4-BE49-F238E27FC236}">
                  <a16:creationId xmlns:a16="http://schemas.microsoft.com/office/drawing/2014/main" id="{49E14100-9007-472C-AA0C-E626E2BC4794}"/>
                </a:ext>
              </a:extLst>
            </p:cNvPr>
            <p:cNvSpPr txBox="1"/>
            <p:nvPr/>
          </p:nvSpPr>
          <p:spPr>
            <a:xfrm>
              <a:off x="582082" y="1590070"/>
              <a:ext cx="367238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400" dirty="0">
                  <a:latin typeface="Tenorite" panose="00000500000000000000" pitchFamily="2" charset="0"/>
                </a:rPr>
                <a:t>Principali caratteristiche del sistema agroalimentare e forestale</a:t>
              </a:r>
            </a:p>
          </p:txBody>
        </p:sp>
        <p:pic>
          <p:nvPicPr>
            <p:cNvPr id="77" name="Immagine 76">
              <a:extLst>
                <a:ext uri="{FF2B5EF4-FFF2-40B4-BE49-F238E27FC236}">
                  <a16:creationId xmlns:a16="http://schemas.microsoft.com/office/drawing/2014/main" id="{35DB1DE0-23E5-45E9-9B9E-3C73340A7C7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51462" y="1659920"/>
              <a:ext cx="230949" cy="230949"/>
            </a:xfrm>
            <a:prstGeom prst="rect">
              <a:avLst/>
            </a:prstGeom>
          </p:spPr>
        </p:pic>
      </p:grpSp>
      <p:grpSp>
        <p:nvGrpSpPr>
          <p:cNvPr id="78" name="Gruppo 77">
            <a:extLst>
              <a:ext uri="{FF2B5EF4-FFF2-40B4-BE49-F238E27FC236}">
                <a16:creationId xmlns:a16="http://schemas.microsoft.com/office/drawing/2014/main" id="{5B0D202C-5156-4356-8B5B-445D64D4EC9B}"/>
              </a:ext>
            </a:extLst>
          </p:cNvPr>
          <p:cNvGrpSpPr/>
          <p:nvPr/>
        </p:nvGrpSpPr>
        <p:grpSpPr>
          <a:xfrm>
            <a:off x="330482" y="3267874"/>
            <a:ext cx="3912905" cy="523220"/>
            <a:chOff x="368583" y="1979899"/>
            <a:chExt cx="3289016" cy="523220"/>
          </a:xfrm>
        </p:grpSpPr>
        <p:sp>
          <p:nvSpPr>
            <p:cNvPr id="79" name="CasellaDiTesto 78">
              <a:extLst>
                <a:ext uri="{FF2B5EF4-FFF2-40B4-BE49-F238E27FC236}">
                  <a16:creationId xmlns:a16="http://schemas.microsoft.com/office/drawing/2014/main" id="{45A7A7FE-9F38-466C-96A7-B9C223C7842A}"/>
                </a:ext>
              </a:extLst>
            </p:cNvPr>
            <p:cNvSpPr txBox="1"/>
            <p:nvPr/>
          </p:nvSpPr>
          <p:spPr>
            <a:xfrm>
              <a:off x="582080" y="1979899"/>
              <a:ext cx="307551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400" dirty="0">
                  <a:latin typeface="Tenorite" panose="00000500000000000000" pitchFamily="2" charset="0"/>
                </a:rPr>
                <a:t>Sintesi degli andamenti recenti del  settore</a:t>
              </a:r>
            </a:p>
          </p:txBody>
        </p:sp>
        <p:pic>
          <p:nvPicPr>
            <p:cNvPr id="80" name="Immagine 79">
              <a:extLst>
                <a:ext uri="{FF2B5EF4-FFF2-40B4-BE49-F238E27FC236}">
                  <a16:creationId xmlns:a16="http://schemas.microsoft.com/office/drawing/2014/main" id="{A8D47C4E-B09A-4053-94CA-AFE27C84C4F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68583" y="2012351"/>
              <a:ext cx="196707" cy="196707"/>
            </a:xfrm>
            <a:prstGeom prst="rect">
              <a:avLst/>
            </a:prstGeom>
          </p:spPr>
        </p:pic>
      </p:grpSp>
      <p:grpSp>
        <p:nvGrpSpPr>
          <p:cNvPr id="81" name="Gruppo 80">
            <a:extLst>
              <a:ext uri="{FF2B5EF4-FFF2-40B4-BE49-F238E27FC236}">
                <a16:creationId xmlns:a16="http://schemas.microsoft.com/office/drawing/2014/main" id="{11276AF2-A5DA-45AE-8187-BD3731436816}"/>
              </a:ext>
            </a:extLst>
          </p:cNvPr>
          <p:cNvGrpSpPr/>
          <p:nvPr/>
        </p:nvGrpSpPr>
        <p:grpSpPr>
          <a:xfrm>
            <a:off x="318105" y="3592065"/>
            <a:ext cx="4253895" cy="307777"/>
            <a:chOff x="356205" y="2302273"/>
            <a:chExt cx="4253895" cy="307777"/>
          </a:xfrm>
        </p:grpSpPr>
        <p:sp>
          <p:nvSpPr>
            <p:cNvPr id="82" name="CasellaDiTesto 81">
              <a:extLst>
                <a:ext uri="{FF2B5EF4-FFF2-40B4-BE49-F238E27FC236}">
                  <a16:creationId xmlns:a16="http://schemas.microsoft.com/office/drawing/2014/main" id="{A52134F8-4726-4A32-8BAE-13D73527FB59}"/>
                </a:ext>
              </a:extLst>
            </p:cNvPr>
            <p:cNvSpPr txBox="1"/>
            <p:nvPr/>
          </p:nvSpPr>
          <p:spPr>
            <a:xfrm>
              <a:off x="582082" y="2302273"/>
              <a:ext cx="40280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400" dirty="0">
                  <a:latin typeface="Tenorite" panose="00000500000000000000" pitchFamily="2" charset="0"/>
                </a:rPr>
                <a:t>Principali caratteristiche strutturali delle aziende</a:t>
              </a:r>
            </a:p>
          </p:txBody>
        </p:sp>
        <p:pic>
          <p:nvPicPr>
            <p:cNvPr id="83" name="Immagine 82">
              <a:extLst>
                <a:ext uri="{FF2B5EF4-FFF2-40B4-BE49-F238E27FC236}">
                  <a16:creationId xmlns:a16="http://schemas.microsoft.com/office/drawing/2014/main" id="{CCFD37D6-BF3C-4DB2-B28E-8B3456DCF7B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56205" y="2322347"/>
              <a:ext cx="221463" cy="221463"/>
            </a:xfrm>
            <a:prstGeom prst="rect">
              <a:avLst/>
            </a:prstGeom>
          </p:spPr>
        </p:pic>
      </p:grpSp>
      <p:grpSp>
        <p:nvGrpSpPr>
          <p:cNvPr id="114" name="Gruppo 113">
            <a:extLst>
              <a:ext uri="{FF2B5EF4-FFF2-40B4-BE49-F238E27FC236}">
                <a16:creationId xmlns:a16="http://schemas.microsoft.com/office/drawing/2014/main" id="{B311878C-D94C-4016-815C-AFEB4999128E}"/>
              </a:ext>
            </a:extLst>
          </p:cNvPr>
          <p:cNvGrpSpPr/>
          <p:nvPr/>
        </p:nvGrpSpPr>
        <p:grpSpPr>
          <a:xfrm>
            <a:off x="293113" y="4003191"/>
            <a:ext cx="3003705" cy="307777"/>
            <a:chOff x="351462" y="2647132"/>
            <a:chExt cx="3003705" cy="307777"/>
          </a:xfrm>
        </p:grpSpPr>
        <p:sp>
          <p:nvSpPr>
            <p:cNvPr id="115" name="CasellaDiTesto 114">
              <a:extLst>
                <a:ext uri="{FF2B5EF4-FFF2-40B4-BE49-F238E27FC236}">
                  <a16:creationId xmlns:a16="http://schemas.microsoft.com/office/drawing/2014/main" id="{2469C7F7-B8D6-44A1-97EA-CF1C52E2FA6E}"/>
                </a:ext>
              </a:extLst>
            </p:cNvPr>
            <p:cNvSpPr txBox="1"/>
            <p:nvPr/>
          </p:nvSpPr>
          <p:spPr>
            <a:xfrm>
              <a:off x="582081" y="2647132"/>
              <a:ext cx="277308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400" dirty="0">
                  <a:latin typeface="Tenorite" panose="00000500000000000000" pitchFamily="2" charset="0"/>
                </a:rPr>
                <a:t>La redditività delle aziende</a:t>
              </a:r>
            </a:p>
          </p:txBody>
        </p:sp>
        <p:pic>
          <p:nvPicPr>
            <p:cNvPr id="116" name="Immagine 115">
              <a:extLst>
                <a:ext uri="{FF2B5EF4-FFF2-40B4-BE49-F238E27FC236}">
                  <a16:creationId xmlns:a16="http://schemas.microsoft.com/office/drawing/2014/main" id="{0F13C89C-9B33-4A12-A409-B4524FCFE0B5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51462" y="2662463"/>
              <a:ext cx="230949" cy="230949"/>
            </a:xfrm>
            <a:prstGeom prst="rect">
              <a:avLst/>
            </a:prstGeom>
          </p:spPr>
        </p:pic>
      </p:grpSp>
      <p:grpSp>
        <p:nvGrpSpPr>
          <p:cNvPr id="117" name="Gruppo 116">
            <a:extLst>
              <a:ext uri="{FF2B5EF4-FFF2-40B4-BE49-F238E27FC236}">
                <a16:creationId xmlns:a16="http://schemas.microsoft.com/office/drawing/2014/main" id="{86FABBB8-AF4D-45C9-8DBA-CBECA26C3507}"/>
              </a:ext>
            </a:extLst>
          </p:cNvPr>
          <p:cNvGrpSpPr/>
          <p:nvPr/>
        </p:nvGrpSpPr>
        <p:grpSpPr>
          <a:xfrm>
            <a:off x="5157914" y="2342824"/>
            <a:ext cx="3704269" cy="523220"/>
            <a:chOff x="351462" y="3002136"/>
            <a:chExt cx="3306137" cy="523220"/>
          </a:xfrm>
        </p:grpSpPr>
        <p:sp>
          <p:nvSpPr>
            <p:cNvPr id="118" name="CasellaDiTesto 117">
              <a:extLst>
                <a:ext uri="{FF2B5EF4-FFF2-40B4-BE49-F238E27FC236}">
                  <a16:creationId xmlns:a16="http://schemas.microsoft.com/office/drawing/2014/main" id="{A33DE3C8-5B55-44BF-A35A-6EC0740155B3}"/>
                </a:ext>
              </a:extLst>
            </p:cNvPr>
            <p:cNvSpPr txBox="1"/>
            <p:nvPr/>
          </p:nvSpPr>
          <p:spPr>
            <a:xfrm>
              <a:off x="582081" y="3002136"/>
              <a:ext cx="307551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400" dirty="0">
                  <a:latin typeface="Tenorite" panose="00000500000000000000" pitchFamily="2" charset="0"/>
                </a:rPr>
                <a:t>Innovazione, digitalizzazione, formazione</a:t>
              </a:r>
            </a:p>
          </p:txBody>
        </p:sp>
        <p:pic>
          <p:nvPicPr>
            <p:cNvPr id="119" name="Immagine 118">
              <a:extLst>
                <a:ext uri="{FF2B5EF4-FFF2-40B4-BE49-F238E27FC236}">
                  <a16:creationId xmlns:a16="http://schemas.microsoft.com/office/drawing/2014/main" id="{239419F5-5E4E-40D5-A039-F857B099DBFD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351462" y="3017467"/>
              <a:ext cx="230949" cy="230949"/>
            </a:xfrm>
            <a:prstGeom prst="rect">
              <a:avLst/>
            </a:prstGeom>
          </p:spPr>
        </p:pic>
      </p:grpSp>
      <p:grpSp>
        <p:nvGrpSpPr>
          <p:cNvPr id="120" name="Gruppo 119">
            <a:extLst>
              <a:ext uri="{FF2B5EF4-FFF2-40B4-BE49-F238E27FC236}">
                <a16:creationId xmlns:a16="http://schemas.microsoft.com/office/drawing/2014/main" id="{6E813EF1-BCE0-48BD-881B-0461B9C2E3E5}"/>
              </a:ext>
            </a:extLst>
          </p:cNvPr>
          <p:cNvGrpSpPr/>
          <p:nvPr/>
        </p:nvGrpSpPr>
        <p:grpSpPr>
          <a:xfrm>
            <a:off x="5146366" y="2667015"/>
            <a:ext cx="3015253" cy="307777"/>
            <a:chOff x="339914" y="3370734"/>
            <a:chExt cx="3015253" cy="307777"/>
          </a:xfrm>
        </p:grpSpPr>
        <p:sp>
          <p:nvSpPr>
            <p:cNvPr id="121" name="CasellaDiTesto 120">
              <a:extLst>
                <a:ext uri="{FF2B5EF4-FFF2-40B4-BE49-F238E27FC236}">
                  <a16:creationId xmlns:a16="http://schemas.microsoft.com/office/drawing/2014/main" id="{1B19CECC-BB52-4641-865A-A55DCC65AAD5}"/>
                </a:ext>
              </a:extLst>
            </p:cNvPr>
            <p:cNvSpPr txBox="1"/>
            <p:nvPr/>
          </p:nvSpPr>
          <p:spPr>
            <a:xfrm>
              <a:off x="582081" y="3370734"/>
              <a:ext cx="277308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400" dirty="0">
                  <a:latin typeface="Tenorite" panose="00000500000000000000" pitchFamily="2" charset="0"/>
                </a:rPr>
                <a:t>Giovani e ricambio generazionale</a:t>
              </a:r>
            </a:p>
          </p:txBody>
        </p:sp>
        <p:pic>
          <p:nvPicPr>
            <p:cNvPr id="122" name="Immagine 121">
              <a:extLst>
                <a:ext uri="{FF2B5EF4-FFF2-40B4-BE49-F238E27FC236}">
                  <a16:creationId xmlns:a16="http://schemas.microsoft.com/office/drawing/2014/main" id="{E986C6E4-1DE7-4FE6-A428-872A5614DCE9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339914" y="3374517"/>
              <a:ext cx="254044" cy="254044"/>
            </a:xfrm>
            <a:prstGeom prst="rect">
              <a:avLst/>
            </a:prstGeom>
          </p:spPr>
        </p:pic>
      </p:grpSp>
      <p:grpSp>
        <p:nvGrpSpPr>
          <p:cNvPr id="123" name="Gruppo 122">
            <a:extLst>
              <a:ext uri="{FF2B5EF4-FFF2-40B4-BE49-F238E27FC236}">
                <a16:creationId xmlns:a16="http://schemas.microsoft.com/office/drawing/2014/main" id="{B614211A-6DE1-49EA-B39A-FDBC92227DB2}"/>
              </a:ext>
            </a:extLst>
          </p:cNvPr>
          <p:cNvGrpSpPr/>
          <p:nvPr/>
        </p:nvGrpSpPr>
        <p:grpSpPr>
          <a:xfrm>
            <a:off x="5157914" y="2991206"/>
            <a:ext cx="3818634" cy="523220"/>
            <a:chOff x="351462" y="3756659"/>
            <a:chExt cx="3818634" cy="523220"/>
          </a:xfrm>
        </p:grpSpPr>
        <p:sp>
          <p:nvSpPr>
            <p:cNvPr id="124" name="CasellaDiTesto 123">
              <a:extLst>
                <a:ext uri="{FF2B5EF4-FFF2-40B4-BE49-F238E27FC236}">
                  <a16:creationId xmlns:a16="http://schemas.microsoft.com/office/drawing/2014/main" id="{83FD1CA9-53A7-4451-9033-1C29AC7A3091}"/>
                </a:ext>
              </a:extLst>
            </p:cNvPr>
            <p:cNvSpPr txBox="1"/>
            <p:nvPr/>
          </p:nvSpPr>
          <p:spPr>
            <a:xfrm>
              <a:off x="582080" y="3756659"/>
              <a:ext cx="358801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400" dirty="0">
                  <a:latin typeface="Tenorite" panose="00000500000000000000" pitchFamily="2" charset="0"/>
                </a:rPr>
                <a:t>L’orientamento al mercato e gli scambi con l’estero</a:t>
              </a:r>
            </a:p>
          </p:txBody>
        </p:sp>
        <p:pic>
          <p:nvPicPr>
            <p:cNvPr id="125" name="Immagine 124" descr="Immagine che contiene giocattolo, grafica vettoriale&#10;&#10;Descrizione generata automaticamente">
              <a:extLst>
                <a:ext uri="{FF2B5EF4-FFF2-40B4-BE49-F238E27FC236}">
                  <a16:creationId xmlns:a16="http://schemas.microsoft.com/office/drawing/2014/main" id="{AD47F96D-8F12-4192-8BC2-57CF33DFEDEE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351462" y="3814854"/>
              <a:ext cx="230949" cy="230949"/>
            </a:xfrm>
            <a:prstGeom prst="rect">
              <a:avLst/>
            </a:prstGeom>
          </p:spPr>
        </p:pic>
      </p:grpSp>
      <p:grpSp>
        <p:nvGrpSpPr>
          <p:cNvPr id="126" name="Gruppo 125">
            <a:extLst>
              <a:ext uri="{FF2B5EF4-FFF2-40B4-BE49-F238E27FC236}">
                <a16:creationId xmlns:a16="http://schemas.microsoft.com/office/drawing/2014/main" id="{0958F4B7-FDB4-4EC2-A192-C865F0C89138}"/>
              </a:ext>
            </a:extLst>
          </p:cNvPr>
          <p:cNvGrpSpPr/>
          <p:nvPr/>
        </p:nvGrpSpPr>
        <p:grpSpPr>
          <a:xfrm>
            <a:off x="5119692" y="3503521"/>
            <a:ext cx="3041927" cy="330668"/>
            <a:chOff x="313240" y="4075621"/>
            <a:chExt cx="3041927" cy="330668"/>
          </a:xfrm>
        </p:grpSpPr>
        <p:sp>
          <p:nvSpPr>
            <p:cNvPr id="127" name="CasellaDiTesto 126">
              <a:extLst>
                <a:ext uri="{FF2B5EF4-FFF2-40B4-BE49-F238E27FC236}">
                  <a16:creationId xmlns:a16="http://schemas.microsoft.com/office/drawing/2014/main" id="{A04A9C08-C3E5-4A63-BA17-202396E66C7E}"/>
                </a:ext>
              </a:extLst>
            </p:cNvPr>
            <p:cNvSpPr txBox="1"/>
            <p:nvPr/>
          </p:nvSpPr>
          <p:spPr>
            <a:xfrm>
              <a:off x="582081" y="4098512"/>
              <a:ext cx="277308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400" dirty="0">
                  <a:latin typeface="Tenorite" panose="00000500000000000000" pitchFamily="2" charset="0"/>
                </a:rPr>
                <a:t>Il contesto ambientale</a:t>
              </a:r>
            </a:p>
          </p:txBody>
        </p:sp>
        <p:pic>
          <p:nvPicPr>
            <p:cNvPr id="128" name="Immagine 127">
              <a:extLst>
                <a:ext uri="{FF2B5EF4-FFF2-40B4-BE49-F238E27FC236}">
                  <a16:creationId xmlns:a16="http://schemas.microsoft.com/office/drawing/2014/main" id="{8A88DF7F-5EA1-42CC-9AF0-250CB2C18036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313240" y="4075621"/>
              <a:ext cx="307393" cy="307393"/>
            </a:xfrm>
            <a:prstGeom prst="rect">
              <a:avLst/>
            </a:prstGeom>
          </p:spPr>
        </p:pic>
      </p:grpSp>
      <p:grpSp>
        <p:nvGrpSpPr>
          <p:cNvPr id="129" name="Gruppo 128">
            <a:extLst>
              <a:ext uri="{FF2B5EF4-FFF2-40B4-BE49-F238E27FC236}">
                <a16:creationId xmlns:a16="http://schemas.microsoft.com/office/drawing/2014/main" id="{B6528225-EEC2-4D92-B2CF-C8A8A273E5CE}"/>
              </a:ext>
            </a:extLst>
          </p:cNvPr>
          <p:cNvGrpSpPr/>
          <p:nvPr/>
        </p:nvGrpSpPr>
        <p:grpSpPr>
          <a:xfrm>
            <a:off x="5172202" y="3943827"/>
            <a:ext cx="3003705" cy="307777"/>
            <a:chOff x="351462" y="4570487"/>
            <a:chExt cx="3003705" cy="307777"/>
          </a:xfrm>
        </p:grpSpPr>
        <p:sp>
          <p:nvSpPr>
            <p:cNvPr id="131" name="CasellaDiTesto 130">
              <a:extLst>
                <a:ext uri="{FF2B5EF4-FFF2-40B4-BE49-F238E27FC236}">
                  <a16:creationId xmlns:a16="http://schemas.microsoft.com/office/drawing/2014/main" id="{563C9CEE-EEBB-4F84-B570-02366303044C}"/>
                </a:ext>
              </a:extLst>
            </p:cNvPr>
            <p:cNvSpPr txBox="1"/>
            <p:nvPr/>
          </p:nvSpPr>
          <p:spPr>
            <a:xfrm>
              <a:off x="582081" y="4570487"/>
              <a:ext cx="277308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400" dirty="0">
                  <a:latin typeface="Tenorite" panose="00000500000000000000" pitchFamily="2" charset="0"/>
                </a:rPr>
                <a:t>Zonizzazione</a:t>
              </a:r>
            </a:p>
          </p:txBody>
        </p:sp>
        <p:pic>
          <p:nvPicPr>
            <p:cNvPr id="132" name="Immagine 131" descr="Immagine che contiene testo, esterni, grafica vettoriale&#10;&#10;Descrizione generata automaticamente">
              <a:extLst>
                <a:ext uri="{FF2B5EF4-FFF2-40B4-BE49-F238E27FC236}">
                  <a16:creationId xmlns:a16="http://schemas.microsoft.com/office/drawing/2014/main" id="{9B2EEED3-9B38-4FE4-9754-6F900A819B38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351462" y="4585818"/>
              <a:ext cx="230949" cy="23094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226533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7">
            <a:extLst>
              <a:ext uri="{FF2B5EF4-FFF2-40B4-BE49-F238E27FC236}">
                <a16:creationId xmlns:a16="http://schemas.microsoft.com/office/drawing/2014/main" id="{FAA3A6C5-A06D-8542-6927-1F3139299467}"/>
              </a:ext>
            </a:extLst>
          </p:cNvPr>
          <p:cNvSpPr/>
          <p:nvPr/>
        </p:nvSpPr>
        <p:spPr>
          <a:xfrm>
            <a:off x="8484433" y="599607"/>
            <a:ext cx="377750" cy="110854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4B4BB220-D069-2B70-1EBA-618573CE090C}"/>
              </a:ext>
            </a:extLst>
          </p:cNvPr>
          <p:cNvSpPr txBox="1"/>
          <p:nvPr/>
        </p:nvSpPr>
        <p:spPr>
          <a:xfrm>
            <a:off x="582796" y="1469786"/>
            <a:ext cx="46107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>
                <a:solidFill>
                  <a:srgbClr val="297A38"/>
                </a:solidFill>
                <a:latin typeface="Tenorite" panose="00000500000000000000" pitchFamily="2" charset="0"/>
              </a:rPr>
              <a:t>Fabbisogni regionali e esigenze nazionali</a:t>
            </a:r>
          </a:p>
        </p:txBody>
      </p:sp>
      <p:sp>
        <p:nvSpPr>
          <p:cNvPr id="31" name="Rettangolo con angoli arrotondati 30">
            <a:extLst>
              <a:ext uri="{FF2B5EF4-FFF2-40B4-BE49-F238E27FC236}">
                <a16:creationId xmlns:a16="http://schemas.microsoft.com/office/drawing/2014/main" id="{2CB27297-5EA8-4D34-8DDD-946F18B97AE9}"/>
              </a:ext>
            </a:extLst>
          </p:cNvPr>
          <p:cNvSpPr/>
          <p:nvPr/>
        </p:nvSpPr>
        <p:spPr>
          <a:xfrm>
            <a:off x="399182" y="378618"/>
            <a:ext cx="8172931" cy="978695"/>
          </a:xfrm>
          <a:prstGeom prst="roundRect">
            <a:avLst/>
          </a:prstGeom>
          <a:noFill/>
          <a:ln w="28575">
            <a:solidFill>
              <a:srgbClr val="297A38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32" name="Immagine 31">
            <a:extLst>
              <a:ext uri="{FF2B5EF4-FFF2-40B4-BE49-F238E27FC236}">
                <a16:creationId xmlns:a16="http://schemas.microsoft.com/office/drawing/2014/main" id="{A8EBDBF2-1215-40F2-9CA4-1413C8632D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318" y="445380"/>
            <a:ext cx="802633" cy="802633"/>
          </a:xfrm>
          <a:prstGeom prst="flowChartConnector">
            <a:avLst/>
          </a:prstGeom>
        </p:spPr>
      </p:pic>
      <p:sp>
        <p:nvSpPr>
          <p:cNvPr id="33" name="Titolo 1">
            <a:extLst>
              <a:ext uri="{FF2B5EF4-FFF2-40B4-BE49-F238E27FC236}">
                <a16:creationId xmlns:a16="http://schemas.microsoft.com/office/drawing/2014/main" id="{9131DC45-6387-4524-88EA-D28FE5063B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61102" y="644620"/>
            <a:ext cx="6619335" cy="455390"/>
          </a:xfrm>
        </p:spPr>
        <p:txBody>
          <a:bodyPr>
            <a:noAutofit/>
          </a:bodyPr>
          <a:lstStyle/>
          <a:p>
            <a:r>
              <a:rPr lang="it-IT" sz="2000" dirty="0">
                <a:solidFill>
                  <a:srgbClr val="297A38"/>
                </a:solidFill>
                <a:latin typeface="Tenorite" panose="00000500000000000000" pitchFamily="2" charset="0"/>
              </a:rPr>
              <a:t>Complemento per lo Sviluppo Rurale del Piano Strategico Nazionale della PAC 2023-2027 della Regione Lombardia</a:t>
            </a:r>
            <a:endParaRPr lang="it-IT" sz="2000" b="0" dirty="0">
              <a:latin typeface="Tenorite" panose="00000500000000000000" pitchFamily="2" charset="0"/>
            </a:endParaRPr>
          </a:p>
        </p:txBody>
      </p:sp>
      <p:pic>
        <p:nvPicPr>
          <p:cNvPr id="9" name="Elemento grafico 8" descr="Badge 3 con riempimento a tinta unita">
            <a:extLst>
              <a:ext uri="{FF2B5EF4-FFF2-40B4-BE49-F238E27FC236}">
                <a16:creationId xmlns:a16="http://schemas.microsoft.com/office/drawing/2014/main" id="{7FBF5D94-F4A6-4427-A1D4-2EE9CBEEEF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24918" y="1493282"/>
            <a:ext cx="352800" cy="352800"/>
          </a:xfrm>
          <a:prstGeom prst="rect">
            <a:avLst/>
          </a:prstGeom>
        </p:spPr>
      </p:pic>
      <p:pic>
        <p:nvPicPr>
          <p:cNvPr id="11" name="Immagine 10" descr="Immagine che contiene testo&#10;&#10;Descrizione generata automaticamente">
            <a:extLst>
              <a:ext uri="{FF2B5EF4-FFF2-40B4-BE49-F238E27FC236}">
                <a16:creationId xmlns:a16="http://schemas.microsoft.com/office/drawing/2014/main" id="{6D63B947-EA4D-4DCE-B9B7-804FDC9982E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2564" y="2023759"/>
            <a:ext cx="1427278" cy="1800905"/>
          </a:xfrm>
          <a:prstGeom prst="rect">
            <a:avLst/>
          </a:prstGeom>
        </p:spPr>
      </p:pic>
      <p:sp>
        <p:nvSpPr>
          <p:cNvPr id="12" name="Rettangolo 11">
            <a:extLst>
              <a:ext uri="{FF2B5EF4-FFF2-40B4-BE49-F238E27FC236}">
                <a16:creationId xmlns:a16="http://schemas.microsoft.com/office/drawing/2014/main" id="{D98C58EB-AF35-439D-A608-85B9215863D2}"/>
              </a:ext>
            </a:extLst>
          </p:cNvPr>
          <p:cNvSpPr/>
          <p:nvPr/>
        </p:nvSpPr>
        <p:spPr>
          <a:xfrm>
            <a:off x="529054" y="2161465"/>
            <a:ext cx="1599937" cy="21072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3" name="Immagine 12">
            <a:extLst>
              <a:ext uri="{FF2B5EF4-FFF2-40B4-BE49-F238E27FC236}">
                <a16:creationId xmlns:a16="http://schemas.microsoft.com/office/drawing/2014/main" id="{45B9293E-D520-4AE2-A993-8EEE197AD08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787" y="2197311"/>
            <a:ext cx="1465191" cy="2026243"/>
          </a:xfrm>
          <a:prstGeom prst="rect">
            <a:avLst/>
          </a:prstGeom>
          <a:noFill/>
        </p:spPr>
      </p:pic>
      <p:sp>
        <p:nvSpPr>
          <p:cNvPr id="14" name="Rettangolo 13">
            <a:extLst>
              <a:ext uri="{FF2B5EF4-FFF2-40B4-BE49-F238E27FC236}">
                <a16:creationId xmlns:a16="http://schemas.microsoft.com/office/drawing/2014/main" id="{01C59EF7-3112-4934-AE59-BE8AE17CD057}"/>
              </a:ext>
            </a:extLst>
          </p:cNvPr>
          <p:cNvSpPr/>
          <p:nvPr/>
        </p:nvSpPr>
        <p:spPr>
          <a:xfrm>
            <a:off x="807705" y="2386947"/>
            <a:ext cx="1528404" cy="21072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5" name="Immagine 14" descr="Immagine che contiene testo&#10;&#10;Descrizione generata automaticamente">
            <a:extLst>
              <a:ext uri="{FF2B5EF4-FFF2-40B4-BE49-F238E27FC236}">
                <a16:creationId xmlns:a16="http://schemas.microsoft.com/office/drawing/2014/main" id="{0C12B4D6-B33A-44BF-A970-FB222FE85DF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6923" y="2460518"/>
            <a:ext cx="1427278" cy="1991114"/>
          </a:xfrm>
          <a:prstGeom prst="rect">
            <a:avLst/>
          </a:prstGeom>
        </p:spPr>
      </p:pic>
      <p:sp>
        <p:nvSpPr>
          <p:cNvPr id="16" name="Rettangolo 15">
            <a:extLst>
              <a:ext uri="{FF2B5EF4-FFF2-40B4-BE49-F238E27FC236}">
                <a16:creationId xmlns:a16="http://schemas.microsoft.com/office/drawing/2014/main" id="{C70DF679-BFF7-423E-9CB5-954E73B39A21}"/>
              </a:ext>
            </a:extLst>
          </p:cNvPr>
          <p:cNvSpPr/>
          <p:nvPr/>
        </p:nvSpPr>
        <p:spPr>
          <a:xfrm>
            <a:off x="1093296" y="2749341"/>
            <a:ext cx="1528404" cy="18510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7" name="Immagine 16" descr="Immagine che contiene testo&#10;&#10;Descrizione generata automaticamente">
            <a:extLst>
              <a:ext uri="{FF2B5EF4-FFF2-40B4-BE49-F238E27FC236}">
                <a16:creationId xmlns:a16="http://schemas.microsoft.com/office/drawing/2014/main" id="{C1A02EC2-F4CB-4F0D-8D6D-8A1D371360F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27001" y="2754729"/>
            <a:ext cx="1494699" cy="1779656"/>
          </a:xfrm>
          <a:prstGeom prst="rect">
            <a:avLst/>
          </a:prstGeom>
        </p:spPr>
      </p:pic>
      <p:grpSp>
        <p:nvGrpSpPr>
          <p:cNvPr id="18" name="Gruppo 17">
            <a:extLst>
              <a:ext uri="{FF2B5EF4-FFF2-40B4-BE49-F238E27FC236}">
                <a16:creationId xmlns:a16="http://schemas.microsoft.com/office/drawing/2014/main" id="{323F0017-393E-4D6E-8124-C774E678F92F}"/>
              </a:ext>
            </a:extLst>
          </p:cNvPr>
          <p:cNvGrpSpPr/>
          <p:nvPr/>
        </p:nvGrpSpPr>
        <p:grpSpPr>
          <a:xfrm>
            <a:off x="152650" y="1964643"/>
            <a:ext cx="238016" cy="238016"/>
            <a:chOff x="-255190" y="1668967"/>
            <a:chExt cx="288000" cy="288000"/>
          </a:xfrm>
        </p:grpSpPr>
        <p:sp>
          <p:nvSpPr>
            <p:cNvPr id="19" name="Connettore 18">
              <a:extLst>
                <a:ext uri="{FF2B5EF4-FFF2-40B4-BE49-F238E27FC236}">
                  <a16:creationId xmlns:a16="http://schemas.microsoft.com/office/drawing/2014/main" id="{CF1A3F59-AC14-4C50-89F1-0B7B4D86413B}"/>
                </a:ext>
              </a:extLst>
            </p:cNvPr>
            <p:cNvSpPr/>
            <p:nvPr/>
          </p:nvSpPr>
          <p:spPr>
            <a:xfrm>
              <a:off x="-255190" y="1668967"/>
              <a:ext cx="288000" cy="288000"/>
            </a:xfrm>
            <a:prstGeom prst="flowChartConnector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20" name="Immagine 19">
              <a:extLst>
                <a:ext uri="{FF2B5EF4-FFF2-40B4-BE49-F238E27FC236}">
                  <a16:creationId xmlns:a16="http://schemas.microsoft.com/office/drawing/2014/main" id="{38D4BFBE-67DE-4B3B-9635-D91DD2A18B8F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-216167" y="1707990"/>
              <a:ext cx="209954" cy="209954"/>
            </a:xfrm>
            <a:prstGeom prst="rect">
              <a:avLst/>
            </a:prstGeom>
          </p:spPr>
        </p:pic>
      </p:grpSp>
      <p:grpSp>
        <p:nvGrpSpPr>
          <p:cNvPr id="21" name="Gruppo 20">
            <a:extLst>
              <a:ext uri="{FF2B5EF4-FFF2-40B4-BE49-F238E27FC236}">
                <a16:creationId xmlns:a16="http://schemas.microsoft.com/office/drawing/2014/main" id="{45D06B6B-A370-4C9E-BED3-E9F0DC070F1A}"/>
              </a:ext>
            </a:extLst>
          </p:cNvPr>
          <p:cNvGrpSpPr/>
          <p:nvPr/>
        </p:nvGrpSpPr>
        <p:grpSpPr>
          <a:xfrm>
            <a:off x="991141" y="2665624"/>
            <a:ext cx="238016" cy="238016"/>
            <a:chOff x="-311216" y="2638275"/>
            <a:chExt cx="288000" cy="288000"/>
          </a:xfrm>
        </p:grpSpPr>
        <p:sp>
          <p:nvSpPr>
            <p:cNvPr id="22" name="Connettore 21">
              <a:extLst>
                <a:ext uri="{FF2B5EF4-FFF2-40B4-BE49-F238E27FC236}">
                  <a16:creationId xmlns:a16="http://schemas.microsoft.com/office/drawing/2014/main" id="{BEAA9E44-99F0-47EC-B0BF-24D4B20FBDC7}"/>
                </a:ext>
              </a:extLst>
            </p:cNvPr>
            <p:cNvSpPr/>
            <p:nvPr/>
          </p:nvSpPr>
          <p:spPr>
            <a:xfrm>
              <a:off x="-311216" y="2638275"/>
              <a:ext cx="288000" cy="288000"/>
            </a:xfrm>
            <a:prstGeom prst="flowChartConnector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24" name="Immagine 23">
              <a:extLst>
                <a:ext uri="{FF2B5EF4-FFF2-40B4-BE49-F238E27FC236}">
                  <a16:creationId xmlns:a16="http://schemas.microsoft.com/office/drawing/2014/main" id="{5A961814-D417-4AD4-9A4D-69704B1D40F2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-272836" y="2676655"/>
              <a:ext cx="211240" cy="211240"/>
            </a:xfrm>
            <a:prstGeom prst="rect">
              <a:avLst/>
            </a:prstGeom>
          </p:spPr>
        </p:pic>
      </p:grpSp>
      <p:grpSp>
        <p:nvGrpSpPr>
          <p:cNvPr id="25" name="Gruppo 24">
            <a:extLst>
              <a:ext uri="{FF2B5EF4-FFF2-40B4-BE49-F238E27FC236}">
                <a16:creationId xmlns:a16="http://schemas.microsoft.com/office/drawing/2014/main" id="{1B3DEC84-70F1-4595-B79A-7A11D1D4ABB8}"/>
              </a:ext>
            </a:extLst>
          </p:cNvPr>
          <p:cNvGrpSpPr/>
          <p:nvPr/>
        </p:nvGrpSpPr>
        <p:grpSpPr>
          <a:xfrm>
            <a:off x="713306" y="2372210"/>
            <a:ext cx="238016" cy="238016"/>
            <a:chOff x="-242876" y="2313321"/>
            <a:chExt cx="288000" cy="288000"/>
          </a:xfrm>
        </p:grpSpPr>
        <p:sp>
          <p:nvSpPr>
            <p:cNvPr id="26" name="Connettore 25">
              <a:extLst>
                <a:ext uri="{FF2B5EF4-FFF2-40B4-BE49-F238E27FC236}">
                  <a16:creationId xmlns:a16="http://schemas.microsoft.com/office/drawing/2014/main" id="{6CFD162E-888D-4401-900D-67995B83129C}"/>
                </a:ext>
              </a:extLst>
            </p:cNvPr>
            <p:cNvSpPr/>
            <p:nvPr/>
          </p:nvSpPr>
          <p:spPr>
            <a:xfrm>
              <a:off x="-242876" y="2313321"/>
              <a:ext cx="288000" cy="288000"/>
            </a:xfrm>
            <a:prstGeom prst="flowChartConnector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27" name="Immagine 26">
              <a:extLst>
                <a:ext uri="{FF2B5EF4-FFF2-40B4-BE49-F238E27FC236}">
                  <a16:creationId xmlns:a16="http://schemas.microsoft.com/office/drawing/2014/main" id="{FCB5C43F-C3B0-4F87-B474-890B70E96ED1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-204496" y="2351701"/>
              <a:ext cx="211240" cy="211240"/>
            </a:xfrm>
            <a:prstGeom prst="rect">
              <a:avLst/>
            </a:prstGeom>
          </p:spPr>
        </p:pic>
      </p:grpSp>
      <p:grpSp>
        <p:nvGrpSpPr>
          <p:cNvPr id="28" name="Gruppo 27">
            <a:extLst>
              <a:ext uri="{FF2B5EF4-FFF2-40B4-BE49-F238E27FC236}">
                <a16:creationId xmlns:a16="http://schemas.microsoft.com/office/drawing/2014/main" id="{9727F612-CFA8-4F85-A319-241ECFEE4491}"/>
              </a:ext>
            </a:extLst>
          </p:cNvPr>
          <p:cNvGrpSpPr/>
          <p:nvPr/>
        </p:nvGrpSpPr>
        <p:grpSpPr>
          <a:xfrm>
            <a:off x="421572" y="2121461"/>
            <a:ext cx="238016" cy="238016"/>
            <a:chOff x="-267754" y="1984697"/>
            <a:chExt cx="288000" cy="288000"/>
          </a:xfrm>
        </p:grpSpPr>
        <p:sp>
          <p:nvSpPr>
            <p:cNvPr id="29" name="Connettore 28">
              <a:extLst>
                <a:ext uri="{FF2B5EF4-FFF2-40B4-BE49-F238E27FC236}">
                  <a16:creationId xmlns:a16="http://schemas.microsoft.com/office/drawing/2014/main" id="{F8EDBBD6-7931-44EA-8904-9BCE1787FF5C}"/>
                </a:ext>
              </a:extLst>
            </p:cNvPr>
            <p:cNvSpPr/>
            <p:nvPr/>
          </p:nvSpPr>
          <p:spPr>
            <a:xfrm>
              <a:off x="-267754" y="1984697"/>
              <a:ext cx="288000" cy="288000"/>
            </a:xfrm>
            <a:prstGeom prst="flowChartConnector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30" name="Immagine 29">
              <a:extLst>
                <a:ext uri="{FF2B5EF4-FFF2-40B4-BE49-F238E27FC236}">
                  <a16:creationId xmlns:a16="http://schemas.microsoft.com/office/drawing/2014/main" id="{6F1A910B-EF94-4341-B06D-E25D524BDF72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-229374" y="2023077"/>
              <a:ext cx="211240" cy="211240"/>
            </a:xfrm>
            <a:prstGeom prst="rect">
              <a:avLst/>
            </a:prstGeom>
          </p:spPr>
        </p:pic>
      </p:grpSp>
      <p:sp>
        <p:nvSpPr>
          <p:cNvPr id="34" name="Freccia a gallone 33">
            <a:extLst>
              <a:ext uri="{FF2B5EF4-FFF2-40B4-BE49-F238E27FC236}">
                <a16:creationId xmlns:a16="http://schemas.microsoft.com/office/drawing/2014/main" id="{77446443-96E1-4E94-B486-1B82B94DC8EB}"/>
              </a:ext>
            </a:extLst>
          </p:cNvPr>
          <p:cNvSpPr/>
          <p:nvPr/>
        </p:nvSpPr>
        <p:spPr>
          <a:xfrm>
            <a:off x="2978241" y="2781324"/>
            <a:ext cx="173614" cy="497972"/>
          </a:xfrm>
          <a:prstGeom prst="chevron">
            <a:avLst/>
          </a:prstGeom>
          <a:solidFill>
            <a:srgbClr val="297A38"/>
          </a:solidFill>
          <a:ln w="3175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35" name="Freccia a gallone 34">
            <a:extLst>
              <a:ext uri="{FF2B5EF4-FFF2-40B4-BE49-F238E27FC236}">
                <a16:creationId xmlns:a16="http://schemas.microsoft.com/office/drawing/2014/main" id="{B1A77EA9-230F-421F-A460-F80A1463400C}"/>
              </a:ext>
            </a:extLst>
          </p:cNvPr>
          <p:cNvSpPr/>
          <p:nvPr/>
        </p:nvSpPr>
        <p:spPr>
          <a:xfrm>
            <a:off x="3108364" y="2781324"/>
            <a:ext cx="223497" cy="497972"/>
          </a:xfrm>
          <a:prstGeom prst="chevron">
            <a:avLst/>
          </a:prstGeom>
          <a:solidFill>
            <a:srgbClr val="297A38"/>
          </a:solidFill>
          <a:ln w="3175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36" name="Rettangolo con angoli arrotondati 35">
            <a:extLst>
              <a:ext uri="{FF2B5EF4-FFF2-40B4-BE49-F238E27FC236}">
                <a16:creationId xmlns:a16="http://schemas.microsoft.com/office/drawing/2014/main" id="{FF0AF9B5-D9FB-4F46-A87B-02E06E31DD5C}"/>
              </a:ext>
            </a:extLst>
          </p:cNvPr>
          <p:cNvSpPr/>
          <p:nvPr/>
        </p:nvSpPr>
        <p:spPr>
          <a:xfrm>
            <a:off x="3612006" y="2035918"/>
            <a:ext cx="5028757" cy="2321237"/>
          </a:xfrm>
          <a:prstGeom prst="roundRect">
            <a:avLst>
              <a:gd name="adj" fmla="val 10850"/>
            </a:avLst>
          </a:prstGeom>
          <a:solidFill>
            <a:schemeClr val="accent3">
              <a:lumMod val="20000"/>
              <a:lumOff val="80000"/>
            </a:schemeClr>
          </a:solidFill>
          <a:ln w="19050">
            <a:solidFill>
              <a:srgbClr val="297A3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7" name="CasellaDiTesto 36">
            <a:extLst>
              <a:ext uri="{FF2B5EF4-FFF2-40B4-BE49-F238E27FC236}">
                <a16:creationId xmlns:a16="http://schemas.microsoft.com/office/drawing/2014/main" id="{73A61EF3-964B-488C-A5FC-38518E1DB29F}"/>
              </a:ext>
            </a:extLst>
          </p:cNvPr>
          <p:cNvSpPr txBox="1"/>
          <p:nvPr/>
        </p:nvSpPr>
        <p:spPr>
          <a:xfrm>
            <a:off x="3666253" y="1802036"/>
            <a:ext cx="4974510" cy="24776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sz="1800" dirty="0">
              <a:latin typeface="Tenorite" panose="00000500000000000000" pitchFamily="2" charset="0"/>
            </a:endParaRPr>
          </a:p>
          <a:p>
            <a:pPr algn="just">
              <a:spcAft>
                <a:spcPts val="600"/>
              </a:spcAft>
            </a:pPr>
            <a:r>
              <a:rPr lang="it-IT" sz="1100" dirty="0">
                <a:latin typeface="Tenorite" panose="00000500000000000000" pitchFamily="2" charset="0"/>
              </a:rPr>
              <a:t>«Si registrano alcune esigenze individuate a livello nazionale che </a:t>
            </a:r>
            <a:r>
              <a:rPr lang="it-IT" sz="1100" b="1" dirty="0">
                <a:solidFill>
                  <a:srgbClr val="297A38"/>
                </a:solidFill>
                <a:latin typeface="Tenorite" panose="00000500000000000000" pitchFamily="2" charset="0"/>
              </a:rPr>
              <a:t>non hanno ricevuto un livello di priorità significativo</a:t>
            </a:r>
            <a:r>
              <a:rPr lang="it-IT" sz="1100" dirty="0">
                <a:latin typeface="Tenorite" panose="00000500000000000000" pitchFamily="2" charset="0"/>
              </a:rPr>
              <a:t> nell’ambito dei tavoli tematici condotti a livello regionale o non sono stati approfonditi perché a livello nazionale erano collegati a </a:t>
            </a:r>
            <a:r>
              <a:rPr lang="it-IT" sz="1100" b="1" dirty="0">
                <a:solidFill>
                  <a:srgbClr val="297A38"/>
                </a:solidFill>
                <a:latin typeface="Tenorite" panose="00000500000000000000" pitchFamily="2" charset="0"/>
              </a:rPr>
              <a:t>strumenti diversi dal FEASR</a:t>
            </a:r>
            <a:r>
              <a:rPr lang="it-IT" sz="1100" dirty="0">
                <a:latin typeface="Tenorite" panose="00000500000000000000" pitchFamily="2" charset="0"/>
              </a:rPr>
              <a:t> e pertanto, in corrispondenza di tali esigenze nazionali </a:t>
            </a:r>
            <a:r>
              <a:rPr lang="it-IT" sz="1100" b="1" dirty="0">
                <a:solidFill>
                  <a:srgbClr val="056633"/>
                </a:solidFill>
                <a:latin typeface="Tenorite" panose="00000500000000000000" pitchFamily="2" charset="0"/>
              </a:rPr>
              <a:t>non saranno attivati interventi a livello regionale</a:t>
            </a:r>
            <a:r>
              <a:rPr lang="it-IT" sz="1100" dirty="0">
                <a:latin typeface="Tenorite" panose="00000500000000000000" pitchFamily="2" charset="0"/>
              </a:rPr>
              <a:t>. Nello specifico si tratta di:</a:t>
            </a:r>
          </a:p>
          <a:p>
            <a:pPr marL="342900" lvl="0" indent="-342900" algn="just">
              <a:buClr>
                <a:srgbClr val="297A38"/>
              </a:buClr>
              <a:buFont typeface="Symbol" panose="05050102010706020507" pitchFamily="18" charset="2"/>
              <a:buChar char=""/>
            </a:pPr>
            <a:r>
              <a:rPr lang="it-IT" sz="1100" dirty="0">
                <a:effectLst/>
                <a:latin typeface="Tenorite" panose="00000500000000000000" pitchFamily="2" charset="0"/>
                <a:ea typeface="MS Mincho" panose="02020609040205080304" pitchFamily="49" charset="-128"/>
                <a:cs typeface="Arial" panose="020B0604020202020204" pitchFamily="34" charset="0"/>
              </a:rPr>
              <a:t>E1.12 – Promuovere la legalità e il rispetto dei diritti in agricoltura</a:t>
            </a:r>
          </a:p>
          <a:p>
            <a:pPr marL="342900" lvl="0" indent="-342900" algn="just">
              <a:buClr>
                <a:srgbClr val="297A38"/>
              </a:buClr>
              <a:buFont typeface="Symbol" panose="05050102010706020507" pitchFamily="18" charset="2"/>
              <a:buChar char=""/>
            </a:pPr>
            <a:r>
              <a:rPr lang="it-IT" sz="1100" dirty="0">
                <a:effectLst/>
                <a:latin typeface="Tenorite" panose="00000500000000000000" pitchFamily="2" charset="0"/>
                <a:ea typeface="MS Mincho" panose="02020609040205080304" pitchFamily="49" charset="-128"/>
                <a:cs typeface="Arial" panose="020B0604020202020204" pitchFamily="34" charset="0"/>
              </a:rPr>
              <a:t>E1.13 - Rafforzamento della logistica per il settore agroalimentare, forestale e florovivaistico</a:t>
            </a:r>
          </a:p>
          <a:p>
            <a:pPr marL="342900" lvl="0" indent="-342900" algn="just">
              <a:buClr>
                <a:srgbClr val="297A38"/>
              </a:buClr>
              <a:buFont typeface="Symbol" panose="05050102010706020507" pitchFamily="18" charset="2"/>
              <a:buChar char=""/>
            </a:pPr>
            <a:r>
              <a:rPr lang="it-IT" sz="1100" dirty="0">
                <a:effectLst/>
                <a:latin typeface="Tenorite" panose="00000500000000000000" pitchFamily="2" charset="0"/>
                <a:ea typeface="MS Mincho" panose="02020609040205080304" pitchFamily="49" charset="-128"/>
                <a:cs typeface="Arial" panose="020B0604020202020204" pitchFamily="34" charset="0"/>
              </a:rPr>
              <a:t>E2.5 - Rafforzare i servizi agrometeorologici e lo sviluppo di sistemi di monitoraggio e allerta:</a:t>
            </a:r>
          </a:p>
          <a:p>
            <a:pPr marL="342900" lvl="0" indent="-342900" algn="just">
              <a:spcAft>
                <a:spcPts val="600"/>
              </a:spcAft>
              <a:buClr>
                <a:srgbClr val="297A38"/>
              </a:buClr>
              <a:buFont typeface="Symbol" panose="05050102010706020507" pitchFamily="18" charset="2"/>
              <a:buChar char=""/>
            </a:pPr>
            <a:r>
              <a:rPr lang="it-IT" sz="1100" dirty="0">
                <a:effectLst/>
                <a:latin typeface="Tenorite" panose="00000500000000000000" pitchFamily="2" charset="0"/>
                <a:ea typeface="MS Mincho" panose="02020609040205080304" pitchFamily="49" charset="-128"/>
                <a:cs typeface="Arial" panose="020B0604020202020204" pitchFamily="34" charset="0"/>
              </a:rPr>
              <a:t>E3.2 - Implementare e/o potenziare l'infrastruttura telematica e digitale».</a:t>
            </a:r>
          </a:p>
        </p:txBody>
      </p:sp>
    </p:spTree>
    <p:extLst>
      <p:ext uri="{BB962C8B-B14F-4D97-AF65-F5344CB8AC3E}">
        <p14:creationId xmlns:p14="http://schemas.microsoft.com/office/powerpoint/2010/main" val="31374450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7">
            <a:extLst>
              <a:ext uri="{FF2B5EF4-FFF2-40B4-BE49-F238E27FC236}">
                <a16:creationId xmlns:a16="http://schemas.microsoft.com/office/drawing/2014/main" id="{FAA3A6C5-A06D-8542-6927-1F3139299467}"/>
              </a:ext>
            </a:extLst>
          </p:cNvPr>
          <p:cNvSpPr/>
          <p:nvPr/>
        </p:nvSpPr>
        <p:spPr>
          <a:xfrm>
            <a:off x="8484433" y="599607"/>
            <a:ext cx="377750" cy="110854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21" name="Connettore diritto 20">
            <a:extLst>
              <a:ext uri="{FF2B5EF4-FFF2-40B4-BE49-F238E27FC236}">
                <a16:creationId xmlns:a16="http://schemas.microsoft.com/office/drawing/2014/main" id="{9CD32204-B821-CF46-860D-01066EFC14F7}"/>
              </a:ext>
            </a:extLst>
          </p:cNvPr>
          <p:cNvCxnSpPr>
            <a:cxnSpLocks/>
          </p:cNvCxnSpPr>
          <p:nvPr/>
        </p:nvCxnSpPr>
        <p:spPr>
          <a:xfrm flipH="1">
            <a:off x="374989" y="1970572"/>
            <a:ext cx="0" cy="2338699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Connettore 22">
            <a:extLst>
              <a:ext uri="{FF2B5EF4-FFF2-40B4-BE49-F238E27FC236}">
                <a16:creationId xmlns:a16="http://schemas.microsoft.com/office/drawing/2014/main" id="{76BE7234-3763-7AE9-1D95-FA8F483799E6}"/>
              </a:ext>
            </a:extLst>
          </p:cNvPr>
          <p:cNvSpPr/>
          <p:nvPr/>
        </p:nvSpPr>
        <p:spPr>
          <a:xfrm>
            <a:off x="294361" y="2182148"/>
            <a:ext cx="162568" cy="162568"/>
          </a:xfrm>
          <a:prstGeom prst="flowChartConnector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1D4BBEF0-8938-4079-FD9B-E62FF23A265C}"/>
              </a:ext>
            </a:extLst>
          </p:cNvPr>
          <p:cNvSpPr txBox="1"/>
          <p:nvPr/>
        </p:nvSpPr>
        <p:spPr>
          <a:xfrm>
            <a:off x="438301" y="2128088"/>
            <a:ext cx="41337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dirty="0">
                <a:latin typeface="Tenorite" panose="00000500000000000000" pitchFamily="2" charset="0"/>
              </a:rPr>
              <a:t>Accrescere la redditività delle aziende agricole</a:t>
            </a:r>
          </a:p>
        </p:txBody>
      </p: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B96B149A-1F9E-D0AF-80BF-F8F65783EF57}"/>
              </a:ext>
            </a:extLst>
          </p:cNvPr>
          <p:cNvSpPr txBox="1"/>
          <p:nvPr/>
        </p:nvSpPr>
        <p:spPr>
          <a:xfrm>
            <a:off x="438300" y="2421979"/>
            <a:ext cx="41336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dirty="0">
                <a:latin typeface="Tenorite" panose="00000500000000000000" pitchFamily="2" charset="0"/>
              </a:rPr>
              <a:t>Promuovere i processi di integrazione e aggregazione dell’offerta</a:t>
            </a:r>
          </a:p>
        </p:txBody>
      </p:sp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62B2A5B6-53C5-4CC8-5166-BE178ADD2DC3}"/>
              </a:ext>
            </a:extLst>
          </p:cNvPr>
          <p:cNvSpPr txBox="1"/>
          <p:nvPr/>
        </p:nvSpPr>
        <p:spPr>
          <a:xfrm>
            <a:off x="438300" y="2707710"/>
            <a:ext cx="506286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dirty="0">
                <a:latin typeface="Tenorite" panose="00000500000000000000" pitchFamily="2" charset="0"/>
              </a:rPr>
              <a:t>Sostenere la redditività delle aziende</a:t>
            </a:r>
          </a:p>
        </p:txBody>
      </p:sp>
      <p:sp>
        <p:nvSpPr>
          <p:cNvPr id="29" name="CasellaDiTesto 28">
            <a:extLst>
              <a:ext uri="{FF2B5EF4-FFF2-40B4-BE49-F238E27FC236}">
                <a16:creationId xmlns:a16="http://schemas.microsoft.com/office/drawing/2014/main" id="{5E679F06-2111-5EB4-2C9B-2DBC269333D3}"/>
              </a:ext>
            </a:extLst>
          </p:cNvPr>
          <p:cNvSpPr txBox="1"/>
          <p:nvPr/>
        </p:nvSpPr>
        <p:spPr>
          <a:xfrm>
            <a:off x="438301" y="3007681"/>
            <a:ext cx="409273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dirty="0">
                <a:latin typeface="Tenorite" panose="00000500000000000000" pitchFamily="2" charset="0"/>
              </a:rPr>
              <a:t>Sostenere l'agricoltura e la zootecnia biologica</a:t>
            </a:r>
          </a:p>
        </p:txBody>
      </p:sp>
      <p:sp>
        <p:nvSpPr>
          <p:cNvPr id="32" name="CasellaDiTesto 31">
            <a:extLst>
              <a:ext uri="{FF2B5EF4-FFF2-40B4-BE49-F238E27FC236}">
                <a16:creationId xmlns:a16="http://schemas.microsoft.com/office/drawing/2014/main" id="{3D59DF14-2364-3617-2F7C-3148EEDAD06B}"/>
              </a:ext>
            </a:extLst>
          </p:cNvPr>
          <p:cNvSpPr txBox="1"/>
          <p:nvPr/>
        </p:nvSpPr>
        <p:spPr>
          <a:xfrm>
            <a:off x="438300" y="3302572"/>
            <a:ext cx="506286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dirty="0">
                <a:latin typeface="Tenorite" panose="00000500000000000000" pitchFamily="2" charset="0"/>
              </a:rPr>
              <a:t>Promuovere l’uso sostenibile dei prodotti fitosanitari</a:t>
            </a:r>
          </a:p>
        </p:txBody>
      </p:sp>
      <p:sp>
        <p:nvSpPr>
          <p:cNvPr id="35" name="CasellaDiTesto 34">
            <a:extLst>
              <a:ext uri="{FF2B5EF4-FFF2-40B4-BE49-F238E27FC236}">
                <a16:creationId xmlns:a16="http://schemas.microsoft.com/office/drawing/2014/main" id="{240C07EE-EE24-DD35-2971-8ACBCDF825B4}"/>
              </a:ext>
            </a:extLst>
          </p:cNvPr>
          <p:cNvSpPr txBox="1"/>
          <p:nvPr/>
        </p:nvSpPr>
        <p:spPr>
          <a:xfrm>
            <a:off x="438300" y="3592383"/>
            <a:ext cx="506286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dirty="0">
                <a:latin typeface="Tenorite" panose="00000500000000000000" pitchFamily="2" charset="0"/>
              </a:rPr>
              <a:t>Promuovere l'imprenditorialità nelle aree rurali</a:t>
            </a:r>
          </a:p>
        </p:txBody>
      </p:sp>
      <p:sp>
        <p:nvSpPr>
          <p:cNvPr id="36" name="CasellaDiTesto 35">
            <a:extLst>
              <a:ext uri="{FF2B5EF4-FFF2-40B4-BE49-F238E27FC236}">
                <a16:creationId xmlns:a16="http://schemas.microsoft.com/office/drawing/2014/main" id="{1D72252B-BAA1-33C4-0C4A-02481C0558F9}"/>
              </a:ext>
            </a:extLst>
          </p:cNvPr>
          <p:cNvSpPr txBox="1"/>
          <p:nvPr/>
        </p:nvSpPr>
        <p:spPr>
          <a:xfrm>
            <a:off x="438300" y="3861874"/>
            <a:ext cx="506286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dirty="0">
                <a:latin typeface="Tenorite" panose="00000500000000000000" pitchFamily="2" charset="0"/>
              </a:rPr>
              <a:t>Implementare e/o potenziare l'infrastruttura telematica e digitale</a:t>
            </a:r>
          </a:p>
        </p:txBody>
      </p:sp>
      <p:sp>
        <p:nvSpPr>
          <p:cNvPr id="37" name="CasellaDiTesto 36">
            <a:extLst>
              <a:ext uri="{FF2B5EF4-FFF2-40B4-BE49-F238E27FC236}">
                <a16:creationId xmlns:a16="http://schemas.microsoft.com/office/drawing/2014/main" id="{8CCC47CC-9320-0AD4-8427-F5CA682E6243}"/>
              </a:ext>
            </a:extLst>
          </p:cNvPr>
          <p:cNvSpPr txBox="1"/>
          <p:nvPr/>
        </p:nvSpPr>
        <p:spPr>
          <a:xfrm>
            <a:off x="438301" y="4166928"/>
            <a:ext cx="41337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dirty="0">
                <a:latin typeface="Tenorite" panose="00000500000000000000" pitchFamily="2" charset="0"/>
              </a:rPr>
              <a:t>Favorire l'evoluzione degli allevamenti verso un modello più sostenibile ed etico</a:t>
            </a:r>
          </a:p>
        </p:txBody>
      </p:sp>
      <p:sp>
        <p:nvSpPr>
          <p:cNvPr id="39" name="Connettore 38">
            <a:extLst>
              <a:ext uri="{FF2B5EF4-FFF2-40B4-BE49-F238E27FC236}">
                <a16:creationId xmlns:a16="http://schemas.microsoft.com/office/drawing/2014/main" id="{870A7191-5711-8DF6-706A-1B1F2851A8C3}"/>
              </a:ext>
            </a:extLst>
          </p:cNvPr>
          <p:cNvSpPr/>
          <p:nvPr/>
        </p:nvSpPr>
        <p:spPr>
          <a:xfrm>
            <a:off x="294361" y="2472740"/>
            <a:ext cx="162568" cy="162568"/>
          </a:xfrm>
          <a:prstGeom prst="flowChartConnector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40" name="Connettore 39">
            <a:extLst>
              <a:ext uri="{FF2B5EF4-FFF2-40B4-BE49-F238E27FC236}">
                <a16:creationId xmlns:a16="http://schemas.microsoft.com/office/drawing/2014/main" id="{D8C97073-1C57-5E9D-BD69-23AAEBC64808}"/>
              </a:ext>
            </a:extLst>
          </p:cNvPr>
          <p:cNvSpPr/>
          <p:nvPr/>
        </p:nvSpPr>
        <p:spPr>
          <a:xfrm>
            <a:off x="294361" y="2763332"/>
            <a:ext cx="162568" cy="162568"/>
          </a:xfrm>
          <a:prstGeom prst="flowChartConnector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41" name="Connettore 40">
            <a:extLst>
              <a:ext uri="{FF2B5EF4-FFF2-40B4-BE49-F238E27FC236}">
                <a16:creationId xmlns:a16="http://schemas.microsoft.com/office/drawing/2014/main" id="{47997711-CD29-B9B9-92D3-1396B6DE378A}"/>
              </a:ext>
            </a:extLst>
          </p:cNvPr>
          <p:cNvSpPr/>
          <p:nvPr/>
        </p:nvSpPr>
        <p:spPr>
          <a:xfrm>
            <a:off x="294361" y="3053924"/>
            <a:ext cx="162568" cy="162568"/>
          </a:xfrm>
          <a:prstGeom prst="flowChartConnector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42" name="Connettore 41">
            <a:extLst>
              <a:ext uri="{FF2B5EF4-FFF2-40B4-BE49-F238E27FC236}">
                <a16:creationId xmlns:a16="http://schemas.microsoft.com/office/drawing/2014/main" id="{7CD69F2F-0509-8CB0-95EC-DAE6CEA8A886}"/>
              </a:ext>
            </a:extLst>
          </p:cNvPr>
          <p:cNvSpPr/>
          <p:nvPr/>
        </p:nvSpPr>
        <p:spPr>
          <a:xfrm>
            <a:off x="294361" y="3344516"/>
            <a:ext cx="162568" cy="162568"/>
          </a:xfrm>
          <a:prstGeom prst="flowChartConnector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43" name="Connettore 42">
            <a:extLst>
              <a:ext uri="{FF2B5EF4-FFF2-40B4-BE49-F238E27FC236}">
                <a16:creationId xmlns:a16="http://schemas.microsoft.com/office/drawing/2014/main" id="{9B6F3210-46CF-C92F-6304-8E4E4A88BCA1}"/>
              </a:ext>
            </a:extLst>
          </p:cNvPr>
          <p:cNvSpPr/>
          <p:nvPr/>
        </p:nvSpPr>
        <p:spPr>
          <a:xfrm>
            <a:off x="294361" y="3618038"/>
            <a:ext cx="162568" cy="196708"/>
          </a:xfrm>
          <a:prstGeom prst="flowChartConnector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44" name="Connettore 43">
            <a:extLst>
              <a:ext uri="{FF2B5EF4-FFF2-40B4-BE49-F238E27FC236}">
                <a16:creationId xmlns:a16="http://schemas.microsoft.com/office/drawing/2014/main" id="{F2A69F1A-A377-BEF4-4D5F-4A9A4BD61D41}"/>
              </a:ext>
            </a:extLst>
          </p:cNvPr>
          <p:cNvSpPr/>
          <p:nvPr/>
        </p:nvSpPr>
        <p:spPr>
          <a:xfrm>
            <a:off x="294361" y="3925700"/>
            <a:ext cx="162568" cy="162568"/>
          </a:xfrm>
          <a:prstGeom prst="flowChartConnector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45" name="Connettore 44">
            <a:extLst>
              <a:ext uri="{FF2B5EF4-FFF2-40B4-BE49-F238E27FC236}">
                <a16:creationId xmlns:a16="http://schemas.microsoft.com/office/drawing/2014/main" id="{BB420B1E-0E7D-BF65-01BB-291D12CC4E3B}"/>
              </a:ext>
            </a:extLst>
          </p:cNvPr>
          <p:cNvSpPr/>
          <p:nvPr/>
        </p:nvSpPr>
        <p:spPr>
          <a:xfrm>
            <a:off x="294361" y="4216292"/>
            <a:ext cx="162568" cy="162568"/>
          </a:xfrm>
          <a:prstGeom prst="flowChartConnector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pic>
        <p:nvPicPr>
          <p:cNvPr id="47" name="Immagine 46">
            <a:extLst>
              <a:ext uri="{FF2B5EF4-FFF2-40B4-BE49-F238E27FC236}">
                <a16:creationId xmlns:a16="http://schemas.microsoft.com/office/drawing/2014/main" id="{DF3F952D-6048-A928-51FC-A6A91BB96E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386" y="2716779"/>
            <a:ext cx="230949" cy="230949"/>
          </a:xfrm>
          <a:prstGeom prst="rect">
            <a:avLst/>
          </a:prstGeom>
        </p:spPr>
      </p:pic>
      <p:pic>
        <p:nvPicPr>
          <p:cNvPr id="49" name="Immagine 48">
            <a:extLst>
              <a:ext uri="{FF2B5EF4-FFF2-40B4-BE49-F238E27FC236}">
                <a16:creationId xmlns:a16="http://schemas.microsoft.com/office/drawing/2014/main" id="{F6DCAAE1-07B1-7516-8DBD-8DE76C5219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1349" y="2413662"/>
            <a:ext cx="279448" cy="279448"/>
          </a:xfrm>
          <a:prstGeom prst="rect">
            <a:avLst/>
          </a:prstGeom>
        </p:spPr>
      </p:pic>
      <p:pic>
        <p:nvPicPr>
          <p:cNvPr id="50" name="Immagine 49">
            <a:extLst>
              <a:ext uri="{FF2B5EF4-FFF2-40B4-BE49-F238E27FC236}">
                <a16:creationId xmlns:a16="http://schemas.microsoft.com/office/drawing/2014/main" id="{DD947BE7-B9D8-0C9F-28DC-998D1A5F35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4478" y="2144434"/>
            <a:ext cx="229903" cy="229903"/>
          </a:xfrm>
          <a:prstGeom prst="rect">
            <a:avLst/>
          </a:prstGeom>
        </p:spPr>
      </p:pic>
      <p:pic>
        <p:nvPicPr>
          <p:cNvPr id="52" name="Immagine 51">
            <a:extLst>
              <a:ext uri="{FF2B5EF4-FFF2-40B4-BE49-F238E27FC236}">
                <a16:creationId xmlns:a16="http://schemas.microsoft.com/office/drawing/2014/main" id="{23194CE5-BBBA-9D49-9A89-112649B82FF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43186"/>
          <a:stretch/>
        </p:blipFill>
        <p:spPr>
          <a:xfrm>
            <a:off x="273225" y="3079704"/>
            <a:ext cx="209954" cy="119284"/>
          </a:xfrm>
          <a:prstGeom prst="rect">
            <a:avLst/>
          </a:prstGeom>
        </p:spPr>
      </p:pic>
      <p:pic>
        <p:nvPicPr>
          <p:cNvPr id="54" name="Immagine 53">
            <a:extLst>
              <a:ext uri="{FF2B5EF4-FFF2-40B4-BE49-F238E27FC236}">
                <a16:creationId xmlns:a16="http://schemas.microsoft.com/office/drawing/2014/main" id="{F3C52514-49B3-3C67-8F09-B097E994785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3798" y="3301748"/>
            <a:ext cx="230949" cy="230949"/>
          </a:xfrm>
          <a:prstGeom prst="rect">
            <a:avLst/>
          </a:prstGeom>
        </p:spPr>
      </p:pic>
      <p:pic>
        <p:nvPicPr>
          <p:cNvPr id="55" name="Immagine 54" descr="Immagine che contiene grafica vettoriale&#10;&#10;Descrizione generata automaticamente">
            <a:extLst>
              <a:ext uri="{FF2B5EF4-FFF2-40B4-BE49-F238E27FC236}">
                <a16:creationId xmlns:a16="http://schemas.microsoft.com/office/drawing/2014/main" id="{9AC85695-2249-32FA-4616-CD3046908DB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1402" y="3604947"/>
            <a:ext cx="209003" cy="209003"/>
          </a:xfrm>
          <a:prstGeom prst="rect">
            <a:avLst/>
          </a:prstGeom>
        </p:spPr>
      </p:pic>
      <p:pic>
        <p:nvPicPr>
          <p:cNvPr id="57" name="Immagine 56">
            <a:extLst>
              <a:ext uri="{FF2B5EF4-FFF2-40B4-BE49-F238E27FC236}">
                <a16:creationId xmlns:a16="http://schemas.microsoft.com/office/drawing/2014/main" id="{D0146505-7223-5353-8AFA-08ADB9B9B6B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64191" y="3906653"/>
            <a:ext cx="210008" cy="210008"/>
          </a:xfrm>
          <a:prstGeom prst="rect">
            <a:avLst/>
          </a:prstGeom>
        </p:spPr>
      </p:pic>
      <p:pic>
        <p:nvPicPr>
          <p:cNvPr id="59" name="Immagine 58">
            <a:extLst>
              <a:ext uri="{FF2B5EF4-FFF2-40B4-BE49-F238E27FC236}">
                <a16:creationId xmlns:a16="http://schemas.microsoft.com/office/drawing/2014/main" id="{5621B8B5-1585-3BC4-BDB8-797E192C29F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64828" y="4195590"/>
            <a:ext cx="209954" cy="209954"/>
          </a:xfrm>
          <a:prstGeom prst="rect">
            <a:avLst/>
          </a:prstGeom>
        </p:spPr>
      </p:pic>
      <p:sp>
        <p:nvSpPr>
          <p:cNvPr id="60" name="CasellaDiTesto 59">
            <a:extLst>
              <a:ext uri="{FF2B5EF4-FFF2-40B4-BE49-F238E27FC236}">
                <a16:creationId xmlns:a16="http://schemas.microsoft.com/office/drawing/2014/main" id="{4F89B017-FD82-6062-31D2-FE0657139CCE}"/>
              </a:ext>
            </a:extLst>
          </p:cNvPr>
          <p:cNvSpPr txBox="1"/>
          <p:nvPr/>
        </p:nvSpPr>
        <p:spPr>
          <a:xfrm>
            <a:off x="4572000" y="1783542"/>
            <a:ext cx="38888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b="1" dirty="0">
                <a:solidFill>
                  <a:srgbClr val="297A38"/>
                </a:solidFill>
                <a:latin typeface="Tenorite" panose="00000500000000000000" pitchFamily="2" charset="0"/>
              </a:rPr>
              <a:t>AGGIUNTE DA REGIONE LOMBARDIA</a:t>
            </a:r>
          </a:p>
        </p:txBody>
      </p:sp>
      <p:sp>
        <p:nvSpPr>
          <p:cNvPr id="61" name="CasellaDiTesto 60">
            <a:extLst>
              <a:ext uri="{FF2B5EF4-FFF2-40B4-BE49-F238E27FC236}">
                <a16:creationId xmlns:a16="http://schemas.microsoft.com/office/drawing/2014/main" id="{59C8A918-A5F8-317F-7026-28ABE35170BD}"/>
              </a:ext>
            </a:extLst>
          </p:cNvPr>
          <p:cNvSpPr txBox="1"/>
          <p:nvPr/>
        </p:nvSpPr>
        <p:spPr>
          <a:xfrm>
            <a:off x="817722" y="1783542"/>
            <a:ext cx="38888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b="1" dirty="0">
                <a:solidFill>
                  <a:srgbClr val="297A38"/>
                </a:solidFill>
                <a:latin typeface="Tenorite" panose="00000500000000000000" pitchFamily="2" charset="0"/>
              </a:rPr>
              <a:t>LIVELLO NAZIONALE CONFERMATO DA REGIONE LOMBARDIA</a:t>
            </a:r>
          </a:p>
        </p:txBody>
      </p:sp>
      <p:cxnSp>
        <p:nvCxnSpPr>
          <p:cNvPr id="62" name="Connettore diritto 61">
            <a:extLst>
              <a:ext uri="{FF2B5EF4-FFF2-40B4-BE49-F238E27FC236}">
                <a16:creationId xmlns:a16="http://schemas.microsoft.com/office/drawing/2014/main" id="{D8E01CE0-E667-C3E6-3C74-EF59CE0129B3}"/>
              </a:ext>
            </a:extLst>
          </p:cNvPr>
          <p:cNvCxnSpPr>
            <a:cxnSpLocks/>
          </p:cNvCxnSpPr>
          <p:nvPr/>
        </p:nvCxnSpPr>
        <p:spPr>
          <a:xfrm flipH="1">
            <a:off x="4572000" y="2142623"/>
            <a:ext cx="0" cy="2338699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3" name="Connettore 62">
            <a:extLst>
              <a:ext uri="{FF2B5EF4-FFF2-40B4-BE49-F238E27FC236}">
                <a16:creationId xmlns:a16="http://schemas.microsoft.com/office/drawing/2014/main" id="{A885860F-1A27-BC4C-BA3A-D1E0F949CC5F}"/>
              </a:ext>
            </a:extLst>
          </p:cNvPr>
          <p:cNvSpPr/>
          <p:nvPr/>
        </p:nvSpPr>
        <p:spPr>
          <a:xfrm>
            <a:off x="4491372" y="2234932"/>
            <a:ext cx="162568" cy="162568"/>
          </a:xfrm>
          <a:prstGeom prst="flowChartConnector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64" name="CasellaDiTesto 63">
            <a:extLst>
              <a:ext uri="{FF2B5EF4-FFF2-40B4-BE49-F238E27FC236}">
                <a16:creationId xmlns:a16="http://schemas.microsoft.com/office/drawing/2014/main" id="{72DBD66A-05C2-A5EA-37FC-80B589A83CAB}"/>
              </a:ext>
            </a:extLst>
          </p:cNvPr>
          <p:cNvSpPr txBox="1"/>
          <p:nvPr/>
        </p:nvSpPr>
        <p:spPr>
          <a:xfrm>
            <a:off x="4612970" y="2180872"/>
            <a:ext cx="41337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dirty="0">
                <a:latin typeface="Tenorite" panose="00000500000000000000" pitchFamily="2" charset="0"/>
              </a:rPr>
              <a:t>Favorire la riduzione delle emissioni di gas climalteranti</a:t>
            </a:r>
          </a:p>
        </p:txBody>
      </p:sp>
      <p:sp>
        <p:nvSpPr>
          <p:cNvPr id="65" name="CasellaDiTesto 64">
            <a:extLst>
              <a:ext uri="{FF2B5EF4-FFF2-40B4-BE49-F238E27FC236}">
                <a16:creationId xmlns:a16="http://schemas.microsoft.com/office/drawing/2014/main" id="{53AA02D6-2915-11DD-C931-808B29BAE316}"/>
              </a:ext>
            </a:extLst>
          </p:cNvPr>
          <p:cNvSpPr txBox="1"/>
          <p:nvPr/>
        </p:nvSpPr>
        <p:spPr>
          <a:xfrm>
            <a:off x="4612970" y="2650344"/>
            <a:ext cx="41337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dirty="0">
                <a:latin typeface="Tenorite" panose="00000500000000000000" pitchFamily="2" charset="0"/>
              </a:rPr>
              <a:t>Efficientare e rendere sostenibile l’uso delle risorse idriche</a:t>
            </a:r>
          </a:p>
        </p:txBody>
      </p:sp>
      <p:sp>
        <p:nvSpPr>
          <p:cNvPr id="67" name="Connettore 66">
            <a:extLst>
              <a:ext uri="{FF2B5EF4-FFF2-40B4-BE49-F238E27FC236}">
                <a16:creationId xmlns:a16="http://schemas.microsoft.com/office/drawing/2014/main" id="{A4639C58-E553-EDE9-5CA3-CC26E35F79F5}"/>
              </a:ext>
            </a:extLst>
          </p:cNvPr>
          <p:cNvSpPr/>
          <p:nvPr/>
        </p:nvSpPr>
        <p:spPr>
          <a:xfrm>
            <a:off x="4491372" y="2677924"/>
            <a:ext cx="162568" cy="162568"/>
          </a:xfrm>
          <a:prstGeom prst="flowChartConnector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68" name="Connettore 67">
            <a:extLst>
              <a:ext uri="{FF2B5EF4-FFF2-40B4-BE49-F238E27FC236}">
                <a16:creationId xmlns:a16="http://schemas.microsoft.com/office/drawing/2014/main" id="{E4CC7A4E-944A-864F-781C-219C5A68F035}"/>
              </a:ext>
            </a:extLst>
          </p:cNvPr>
          <p:cNvSpPr/>
          <p:nvPr/>
        </p:nvSpPr>
        <p:spPr>
          <a:xfrm>
            <a:off x="4491372" y="3178066"/>
            <a:ext cx="162568" cy="162568"/>
          </a:xfrm>
          <a:prstGeom prst="flowChartConnector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73" name="Connettore 72">
            <a:extLst>
              <a:ext uri="{FF2B5EF4-FFF2-40B4-BE49-F238E27FC236}">
                <a16:creationId xmlns:a16="http://schemas.microsoft.com/office/drawing/2014/main" id="{7A107545-F343-17C1-5ED6-816273A66E57}"/>
              </a:ext>
            </a:extLst>
          </p:cNvPr>
          <p:cNvSpPr/>
          <p:nvPr/>
        </p:nvSpPr>
        <p:spPr>
          <a:xfrm>
            <a:off x="4491372" y="4294476"/>
            <a:ext cx="162568" cy="162568"/>
          </a:xfrm>
          <a:prstGeom prst="flowChartConnector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82" name="Connettore 81">
            <a:extLst>
              <a:ext uri="{FF2B5EF4-FFF2-40B4-BE49-F238E27FC236}">
                <a16:creationId xmlns:a16="http://schemas.microsoft.com/office/drawing/2014/main" id="{9FA583AE-F2AE-567D-8256-3F7649014E45}"/>
              </a:ext>
            </a:extLst>
          </p:cNvPr>
          <p:cNvSpPr/>
          <p:nvPr/>
        </p:nvSpPr>
        <p:spPr>
          <a:xfrm>
            <a:off x="4490716" y="3702760"/>
            <a:ext cx="162568" cy="162568"/>
          </a:xfrm>
          <a:prstGeom prst="flowChartConnector">
            <a:avLst/>
          </a:prstGeom>
          <a:solidFill>
            <a:schemeClr val="bg1">
              <a:lumMod val="65000"/>
            </a:schemeClr>
          </a:solidFill>
          <a:ln w="28575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85" name="CasellaDiTesto 84">
            <a:extLst>
              <a:ext uri="{FF2B5EF4-FFF2-40B4-BE49-F238E27FC236}">
                <a16:creationId xmlns:a16="http://schemas.microsoft.com/office/drawing/2014/main" id="{2CCF5627-872E-8BFD-D738-BCDBEA13722A}"/>
              </a:ext>
            </a:extLst>
          </p:cNvPr>
          <p:cNvSpPr txBox="1"/>
          <p:nvPr/>
        </p:nvSpPr>
        <p:spPr>
          <a:xfrm>
            <a:off x="4612970" y="3119816"/>
            <a:ext cx="41337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dirty="0">
                <a:latin typeface="Tenorite" panose="00000500000000000000" pitchFamily="2" charset="0"/>
              </a:rPr>
              <a:t>Tutelare le acque superficiali e profonde dall'inquinamento</a:t>
            </a:r>
          </a:p>
        </p:txBody>
      </p:sp>
      <p:sp>
        <p:nvSpPr>
          <p:cNvPr id="86" name="CasellaDiTesto 85">
            <a:extLst>
              <a:ext uri="{FF2B5EF4-FFF2-40B4-BE49-F238E27FC236}">
                <a16:creationId xmlns:a16="http://schemas.microsoft.com/office/drawing/2014/main" id="{7B0B72D8-8EC6-19C8-CE21-7513519A94CA}"/>
              </a:ext>
            </a:extLst>
          </p:cNvPr>
          <p:cNvSpPr txBox="1"/>
          <p:nvPr/>
        </p:nvSpPr>
        <p:spPr>
          <a:xfrm>
            <a:off x="4612970" y="3589288"/>
            <a:ext cx="41337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dirty="0">
                <a:latin typeface="Tenorite" panose="00000500000000000000" pitchFamily="2" charset="0"/>
              </a:rPr>
              <a:t>Ridurre le emissioni di ammoniaca e dei gas da agricoltura e zootecnia</a:t>
            </a:r>
          </a:p>
        </p:txBody>
      </p:sp>
      <p:sp>
        <p:nvSpPr>
          <p:cNvPr id="87" name="CasellaDiTesto 86">
            <a:extLst>
              <a:ext uri="{FF2B5EF4-FFF2-40B4-BE49-F238E27FC236}">
                <a16:creationId xmlns:a16="http://schemas.microsoft.com/office/drawing/2014/main" id="{187ABEF1-CFD3-0304-7604-D3BDEDBFA70E}"/>
              </a:ext>
            </a:extLst>
          </p:cNvPr>
          <p:cNvSpPr txBox="1"/>
          <p:nvPr/>
        </p:nvSpPr>
        <p:spPr>
          <a:xfrm>
            <a:off x="4612970" y="4228038"/>
            <a:ext cx="41337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dirty="0">
                <a:latin typeface="Tenorite" panose="00000500000000000000" pitchFamily="2" charset="0"/>
              </a:rPr>
              <a:t>Rafforzare la produzione di cibi sani e nutrienti</a:t>
            </a:r>
          </a:p>
        </p:txBody>
      </p:sp>
      <p:cxnSp>
        <p:nvCxnSpPr>
          <p:cNvPr id="88" name="Connettore diritto 87">
            <a:extLst>
              <a:ext uri="{FF2B5EF4-FFF2-40B4-BE49-F238E27FC236}">
                <a16:creationId xmlns:a16="http://schemas.microsoft.com/office/drawing/2014/main" id="{FB0FBA89-0932-6F6A-916E-F60AE9FA1AC1}"/>
              </a:ext>
            </a:extLst>
          </p:cNvPr>
          <p:cNvCxnSpPr>
            <a:cxnSpLocks/>
            <a:endCxn id="8" idx="2"/>
          </p:cNvCxnSpPr>
          <p:nvPr/>
        </p:nvCxnSpPr>
        <p:spPr>
          <a:xfrm>
            <a:off x="777967" y="1708150"/>
            <a:ext cx="7895341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3D6DB59D-3CA4-EB10-45ED-6745F95C056E}"/>
              </a:ext>
            </a:extLst>
          </p:cNvPr>
          <p:cNvSpPr txBox="1"/>
          <p:nvPr/>
        </p:nvSpPr>
        <p:spPr>
          <a:xfrm>
            <a:off x="2762251" y="1529895"/>
            <a:ext cx="361950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1200" b="1" dirty="0">
                <a:latin typeface="Tenorite" panose="00000500000000000000" pitchFamily="2" charset="0"/>
              </a:rPr>
              <a:t>Esigenze con livello di priorità di tipo «</a:t>
            </a:r>
            <a:r>
              <a:rPr lang="it-IT" sz="1200" b="1" dirty="0">
                <a:solidFill>
                  <a:srgbClr val="297A38"/>
                </a:solidFill>
                <a:latin typeface="Tenorite" panose="00000500000000000000" pitchFamily="2" charset="0"/>
              </a:rPr>
              <a:t>Strategico</a:t>
            </a:r>
            <a:r>
              <a:rPr lang="it-IT" sz="1200" b="1" dirty="0">
                <a:latin typeface="Tenorite" panose="00000500000000000000" pitchFamily="2" charset="0"/>
              </a:rPr>
              <a:t>»</a:t>
            </a:r>
          </a:p>
        </p:txBody>
      </p:sp>
      <p:pic>
        <p:nvPicPr>
          <p:cNvPr id="19" name="Immagine 18" descr="Immagine che contiene lampada&#10;&#10;Descrizione generata automaticamente">
            <a:extLst>
              <a:ext uri="{FF2B5EF4-FFF2-40B4-BE49-F238E27FC236}">
                <a16:creationId xmlns:a16="http://schemas.microsoft.com/office/drawing/2014/main" id="{DF422BC8-01E3-B8A0-610A-BC10579250D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4156" y="1422308"/>
            <a:ext cx="658923" cy="658923"/>
          </a:xfrm>
          <a:prstGeom prst="rect">
            <a:avLst/>
          </a:prstGeom>
        </p:spPr>
      </p:pic>
      <p:pic>
        <p:nvPicPr>
          <p:cNvPr id="92" name="Immagine 91">
            <a:extLst>
              <a:ext uri="{FF2B5EF4-FFF2-40B4-BE49-F238E27FC236}">
                <a16:creationId xmlns:a16="http://schemas.microsoft.com/office/drawing/2014/main" id="{2A503DBA-557C-4656-195B-B4EB5009ED7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50140" y="1786275"/>
            <a:ext cx="255745" cy="255745"/>
          </a:xfrm>
          <a:prstGeom prst="flowChartConnector">
            <a:avLst/>
          </a:prstGeom>
        </p:spPr>
      </p:pic>
      <p:pic>
        <p:nvPicPr>
          <p:cNvPr id="91" name="Immagine 90" descr="Immagine che contiene testo, clipart, grafica vettoriale&#10;&#10;Descrizione generata automaticamente">
            <a:extLst>
              <a:ext uri="{FF2B5EF4-FFF2-40B4-BE49-F238E27FC236}">
                <a16:creationId xmlns:a16="http://schemas.microsoft.com/office/drawing/2014/main" id="{0119EA59-77F7-DE10-8342-8A48453E3E4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09342" y="1821028"/>
            <a:ext cx="171249" cy="171249"/>
          </a:xfrm>
          <a:prstGeom prst="rect">
            <a:avLst/>
          </a:prstGeom>
        </p:spPr>
      </p:pic>
      <p:pic>
        <p:nvPicPr>
          <p:cNvPr id="93" name="Immagine 92">
            <a:extLst>
              <a:ext uri="{FF2B5EF4-FFF2-40B4-BE49-F238E27FC236}">
                <a16:creationId xmlns:a16="http://schemas.microsoft.com/office/drawing/2014/main" id="{C836E121-3CF1-54EF-FF67-9138CB9BFDF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401404" y="1778780"/>
            <a:ext cx="255745" cy="255745"/>
          </a:xfrm>
          <a:prstGeom prst="flowChartConnector">
            <a:avLst/>
          </a:prstGeom>
        </p:spPr>
      </p:pic>
      <p:pic>
        <p:nvPicPr>
          <p:cNvPr id="95" name="Immagine 94">
            <a:extLst>
              <a:ext uri="{FF2B5EF4-FFF2-40B4-BE49-F238E27FC236}">
                <a16:creationId xmlns:a16="http://schemas.microsoft.com/office/drawing/2014/main" id="{A23DDD2D-E15A-B66C-89DC-BA1D38198AC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462057" y="2207473"/>
            <a:ext cx="230949" cy="230949"/>
          </a:xfrm>
          <a:prstGeom prst="rect">
            <a:avLst/>
          </a:prstGeom>
        </p:spPr>
      </p:pic>
      <p:pic>
        <p:nvPicPr>
          <p:cNvPr id="99" name="Immagine 98">
            <a:extLst>
              <a:ext uri="{FF2B5EF4-FFF2-40B4-BE49-F238E27FC236}">
                <a16:creationId xmlns:a16="http://schemas.microsoft.com/office/drawing/2014/main" id="{502E8D5A-8853-ECEC-3108-959EA457795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461269" y="2650136"/>
            <a:ext cx="221463" cy="221463"/>
          </a:xfrm>
          <a:prstGeom prst="rect">
            <a:avLst/>
          </a:prstGeom>
        </p:spPr>
      </p:pic>
      <p:pic>
        <p:nvPicPr>
          <p:cNvPr id="101" name="Immagine 100">
            <a:extLst>
              <a:ext uri="{FF2B5EF4-FFF2-40B4-BE49-F238E27FC236}">
                <a16:creationId xmlns:a16="http://schemas.microsoft.com/office/drawing/2014/main" id="{EDD8DA35-9BFC-0215-4C71-F0912D5EEA9B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461269" y="3158136"/>
            <a:ext cx="221463" cy="221463"/>
          </a:xfrm>
          <a:prstGeom prst="rect">
            <a:avLst/>
          </a:prstGeom>
        </p:spPr>
      </p:pic>
      <p:pic>
        <p:nvPicPr>
          <p:cNvPr id="103" name="Immagine 102">
            <a:extLst>
              <a:ext uri="{FF2B5EF4-FFF2-40B4-BE49-F238E27FC236}">
                <a16:creationId xmlns:a16="http://schemas.microsoft.com/office/drawing/2014/main" id="{E86A7B74-FDD7-3EC7-DDE5-4350772879D9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432239" y="3637106"/>
            <a:ext cx="279521" cy="279521"/>
          </a:xfrm>
          <a:prstGeom prst="rect">
            <a:avLst/>
          </a:prstGeom>
        </p:spPr>
      </p:pic>
      <p:pic>
        <p:nvPicPr>
          <p:cNvPr id="105" name="Immagine 104" descr="Immagine che contiene grafica vettoriale&#10;&#10;Descrizione generata automaticamente">
            <a:extLst>
              <a:ext uri="{FF2B5EF4-FFF2-40B4-BE49-F238E27FC236}">
                <a16:creationId xmlns:a16="http://schemas.microsoft.com/office/drawing/2014/main" id="{AB92FDCE-CBAD-7243-4D09-63BD1D0395AB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4432276" y="4221343"/>
            <a:ext cx="279448" cy="279448"/>
          </a:xfrm>
          <a:prstGeom prst="rect">
            <a:avLst/>
          </a:prstGeom>
        </p:spPr>
      </p:pic>
      <p:sp>
        <p:nvSpPr>
          <p:cNvPr id="2" name="Rettangolo 1">
            <a:extLst>
              <a:ext uri="{FF2B5EF4-FFF2-40B4-BE49-F238E27FC236}">
                <a16:creationId xmlns:a16="http://schemas.microsoft.com/office/drawing/2014/main" id="{763DDFDF-A450-03ED-E8FE-70C3BBDC44F1}"/>
              </a:ext>
            </a:extLst>
          </p:cNvPr>
          <p:cNvSpPr/>
          <p:nvPr/>
        </p:nvSpPr>
        <p:spPr>
          <a:xfrm>
            <a:off x="8590569" y="599607"/>
            <a:ext cx="377750" cy="110854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6" name="Rettangolo 65">
            <a:extLst>
              <a:ext uri="{FF2B5EF4-FFF2-40B4-BE49-F238E27FC236}">
                <a16:creationId xmlns:a16="http://schemas.microsoft.com/office/drawing/2014/main" id="{EDB91ADF-0983-418B-814F-67128ED2448A}"/>
              </a:ext>
            </a:extLst>
          </p:cNvPr>
          <p:cNvSpPr/>
          <p:nvPr/>
        </p:nvSpPr>
        <p:spPr>
          <a:xfrm>
            <a:off x="8484433" y="228129"/>
            <a:ext cx="377750" cy="110854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9" name="CasellaDiTesto 68">
            <a:extLst>
              <a:ext uri="{FF2B5EF4-FFF2-40B4-BE49-F238E27FC236}">
                <a16:creationId xmlns:a16="http://schemas.microsoft.com/office/drawing/2014/main" id="{C20C4189-0B27-4077-BCEC-78818967C789}"/>
              </a:ext>
            </a:extLst>
          </p:cNvPr>
          <p:cNvSpPr txBox="1"/>
          <p:nvPr/>
        </p:nvSpPr>
        <p:spPr>
          <a:xfrm>
            <a:off x="495191" y="1181813"/>
            <a:ext cx="34388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>
                <a:solidFill>
                  <a:srgbClr val="297A38"/>
                </a:solidFill>
                <a:latin typeface="Tenorite" panose="00000500000000000000" pitchFamily="2" charset="0"/>
              </a:rPr>
              <a:t>Priorità e scelte strategiche</a:t>
            </a:r>
          </a:p>
        </p:txBody>
      </p:sp>
      <p:sp>
        <p:nvSpPr>
          <p:cNvPr id="70" name="Rettangolo con angoli arrotondati 69">
            <a:extLst>
              <a:ext uri="{FF2B5EF4-FFF2-40B4-BE49-F238E27FC236}">
                <a16:creationId xmlns:a16="http://schemas.microsoft.com/office/drawing/2014/main" id="{08F2CCFC-D46E-4A79-89EA-E3218360D623}"/>
              </a:ext>
            </a:extLst>
          </p:cNvPr>
          <p:cNvSpPr/>
          <p:nvPr/>
        </p:nvSpPr>
        <p:spPr>
          <a:xfrm>
            <a:off x="399182" y="92868"/>
            <a:ext cx="8172931" cy="978695"/>
          </a:xfrm>
          <a:prstGeom prst="roundRect">
            <a:avLst/>
          </a:prstGeom>
          <a:noFill/>
          <a:ln w="28575">
            <a:solidFill>
              <a:srgbClr val="297A38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71" name="Immagine 70">
            <a:extLst>
              <a:ext uri="{FF2B5EF4-FFF2-40B4-BE49-F238E27FC236}">
                <a16:creationId xmlns:a16="http://schemas.microsoft.com/office/drawing/2014/main" id="{3E0A37D2-46DB-426C-9528-B821351742C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01318" y="159630"/>
            <a:ext cx="802633" cy="802633"/>
          </a:xfrm>
          <a:prstGeom prst="flowChartConnector">
            <a:avLst/>
          </a:prstGeom>
        </p:spPr>
      </p:pic>
      <p:sp>
        <p:nvSpPr>
          <p:cNvPr id="72" name="Titolo 1">
            <a:extLst>
              <a:ext uri="{FF2B5EF4-FFF2-40B4-BE49-F238E27FC236}">
                <a16:creationId xmlns:a16="http://schemas.microsoft.com/office/drawing/2014/main" id="{38E7EB60-707A-426B-B2E2-FBAE205959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61102" y="358870"/>
            <a:ext cx="6619335" cy="455390"/>
          </a:xfrm>
        </p:spPr>
        <p:txBody>
          <a:bodyPr>
            <a:noAutofit/>
          </a:bodyPr>
          <a:lstStyle/>
          <a:p>
            <a:r>
              <a:rPr lang="it-IT" sz="2000" dirty="0">
                <a:solidFill>
                  <a:srgbClr val="297A38"/>
                </a:solidFill>
                <a:latin typeface="Tenorite" panose="00000500000000000000" pitchFamily="2" charset="0"/>
              </a:rPr>
              <a:t>Complemento per lo Sviluppo Rurale del Piano Strategico Nazionale della PAC 2023-2027 della Regione Lombardia</a:t>
            </a:r>
            <a:endParaRPr lang="it-IT" sz="2000" b="0" dirty="0">
              <a:latin typeface="Tenorite" panose="00000500000000000000" pitchFamily="2" charset="0"/>
            </a:endParaRPr>
          </a:p>
        </p:txBody>
      </p:sp>
      <p:pic>
        <p:nvPicPr>
          <p:cNvPr id="74" name="Elemento grafico 73" descr="Badge 4 con riempimento a tinta unita">
            <a:extLst>
              <a:ext uri="{FF2B5EF4-FFF2-40B4-BE49-F238E27FC236}">
                <a16:creationId xmlns:a16="http://schemas.microsoft.com/office/drawing/2014/main" id="{A3025E21-46A0-443B-AAE9-E49CFB5F36A6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318791" y="1205468"/>
            <a:ext cx="352800" cy="35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95543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7">
            <a:extLst>
              <a:ext uri="{FF2B5EF4-FFF2-40B4-BE49-F238E27FC236}">
                <a16:creationId xmlns:a16="http://schemas.microsoft.com/office/drawing/2014/main" id="{FAA3A6C5-A06D-8542-6927-1F3139299467}"/>
              </a:ext>
            </a:extLst>
          </p:cNvPr>
          <p:cNvSpPr/>
          <p:nvPr/>
        </p:nvSpPr>
        <p:spPr>
          <a:xfrm>
            <a:off x="8484433" y="599607"/>
            <a:ext cx="377750" cy="110854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4B4BB220-D069-2B70-1EBA-618573CE090C}"/>
              </a:ext>
            </a:extLst>
          </p:cNvPr>
          <p:cNvSpPr txBox="1"/>
          <p:nvPr/>
        </p:nvSpPr>
        <p:spPr>
          <a:xfrm>
            <a:off x="501318" y="1575123"/>
            <a:ext cx="34388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b="1" dirty="0">
                <a:solidFill>
                  <a:srgbClr val="297A38"/>
                </a:solidFill>
                <a:latin typeface="Tenorite" panose="00000500000000000000" pitchFamily="2" charset="0"/>
              </a:rPr>
              <a:t>La progettazione integrata</a:t>
            </a:r>
          </a:p>
        </p:txBody>
      </p:sp>
      <p:sp>
        <p:nvSpPr>
          <p:cNvPr id="31" name="Rettangolo con angoli arrotondati 30">
            <a:extLst>
              <a:ext uri="{FF2B5EF4-FFF2-40B4-BE49-F238E27FC236}">
                <a16:creationId xmlns:a16="http://schemas.microsoft.com/office/drawing/2014/main" id="{2CB27297-5EA8-4D34-8DDD-946F18B97AE9}"/>
              </a:ext>
            </a:extLst>
          </p:cNvPr>
          <p:cNvSpPr/>
          <p:nvPr/>
        </p:nvSpPr>
        <p:spPr>
          <a:xfrm>
            <a:off x="399182" y="378618"/>
            <a:ext cx="8172931" cy="978695"/>
          </a:xfrm>
          <a:prstGeom prst="roundRect">
            <a:avLst/>
          </a:prstGeom>
          <a:noFill/>
          <a:ln w="28575">
            <a:solidFill>
              <a:srgbClr val="297A38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32" name="Immagine 31">
            <a:extLst>
              <a:ext uri="{FF2B5EF4-FFF2-40B4-BE49-F238E27FC236}">
                <a16:creationId xmlns:a16="http://schemas.microsoft.com/office/drawing/2014/main" id="{A8EBDBF2-1215-40F2-9CA4-1413C8632D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318" y="445380"/>
            <a:ext cx="802633" cy="802633"/>
          </a:xfrm>
          <a:prstGeom prst="flowChartConnector">
            <a:avLst/>
          </a:prstGeom>
        </p:spPr>
      </p:pic>
      <p:sp>
        <p:nvSpPr>
          <p:cNvPr id="33" name="Titolo 1">
            <a:extLst>
              <a:ext uri="{FF2B5EF4-FFF2-40B4-BE49-F238E27FC236}">
                <a16:creationId xmlns:a16="http://schemas.microsoft.com/office/drawing/2014/main" id="{9131DC45-6387-4524-88EA-D28FE5063B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61102" y="644620"/>
            <a:ext cx="6619335" cy="455390"/>
          </a:xfrm>
        </p:spPr>
        <p:txBody>
          <a:bodyPr>
            <a:noAutofit/>
          </a:bodyPr>
          <a:lstStyle/>
          <a:p>
            <a:r>
              <a:rPr lang="it-IT" sz="2000" dirty="0">
                <a:solidFill>
                  <a:srgbClr val="297A38"/>
                </a:solidFill>
                <a:latin typeface="Tenorite" panose="00000500000000000000" pitchFamily="2" charset="0"/>
              </a:rPr>
              <a:t>Complemento per lo Sviluppo Rurale del Piano Strategico Nazionale della PAC 2023-2027 della Regione Lombardia</a:t>
            </a:r>
            <a:endParaRPr lang="it-IT" sz="2000" b="0" dirty="0">
              <a:latin typeface="Tenorite" panose="00000500000000000000" pitchFamily="2" charset="0"/>
            </a:endParaRPr>
          </a:p>
        </p:txBody>
      </p:sp>
      <p:pic>
        <p:nvPicPr>
          <p:cNvPr id="9" name="Elemento grafico 8" descr="Badge 5 con riempimento a tinta unita">
            <a:extLst>
              <a:ext uri="{FF2B5EF4-FFF2-40B4-BE49-F238E27FC236}">
                <a16:creationId xmlns:a16="http://schemas.microsoft.com/office/drawing/2014/main" id="{3F935D5B-A97A-4980-A72C-2FC68380A0E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25047" y="1593586"/>
            <a:ext cx="352541" cy="352541"/>
          </a:xfrm>
          <a:prstGeom prst="rect">
            <a:avLst/>
          </a:prstGeom>
        </p:spPr>
      </p:pic>
      <p:sp>
        <p:nvSpPr>
          <p:cNvPr id="14" name="Rettangolo 13">
            <a:extLst>
              <a:ext uri="{FF2B5EF4-FFF2-40B4-BE49-F238E27FC236}">
                <a16:creationId xmlns:a16="http://schemas.microsoft.com/office/drawing/2014/main" id="{6290DB2E-8EB8-40D0-80E5-AB3B50D5903D}"/>
              </a:ext>
            </a:extLst>
          </p:cNvPr>
          <p:cNvSpPr/>
          <p:nvPr/>
        </p:nvSpPr>
        <p:spPr>
          <a:xfrm>
            <a:off x="215204" y="3680864"/>
            <a:ext cx="8457796" cy="66606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16" name="Connettore 15">
            <a:extLst>
              <a:ext uri="{FF2B5EF4-FFF2-40B4-BE49-F238E27FC236}">
                <a16:creationId xmlns:a16="http://schemas.microsoft.com/office/drawing/2014/main" id="{1F6CEBD6-1367-4563-B7BC-98B2F31661E3}"/>
              </a:ext>
            </a:extLst>
          </p:cNvPr>
          <p:cNvSpPr/>
          <p:nvPr/>
        </p:nvSpPr>
        <p:spPr>
          <a:xfrm>
            <a:off x="6127920" y="3530741"/>
            <a:ext cx="360000" cy="360000"/>
          </a:xfrm>
          <a:prstGeom prst="flowChartConnector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Connettore 16">
            <a:extLst>
              <a:ext uri="{FF2B5EF4-FFF2-40B4-BE49-F238E27FC236}">
                <a16:creationId xmlns:a16="http://schemas.microsoft.com/office/drawing/2014/main" id="{2588D2D7-5A46-4356-A4FE-F740F220FD07}"/>
              </a:ext>
            </a:extLst>
          </p:cNvPr>
          <p:cNvSpPr/>
          <p:nvPr/>
        </p:nvSpPr>
        <p:spPr>
          <a:xfrm>
            <a:off x="1506582" y="3530741"/>
            <a:ext cx="360000" cy="360000"/>
          </a:xfrm>
          <a:prstGeom prst="flowChartConnector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9" name="Connettore 18">
            <a:extLst>
              <a:ext uri="{FF2B5EF4-FFF2-40B4-BE49-F238E27FC236}">
                <a16:creationId xmlns:a16="http://schemas.microsoft.com/office/drawing/2014/main" id="{FCF624C0-F44F-4F35-9C4F-C13D0B7E5082}"/>
              </a:ext>
            </a:extLst>
          </p:cNvPr>
          <p:cNvSpPr/>
          <p:nvPr/>
        </p:nvSpPr>
        <p:spPr>
          <a:xfrm>
            <a:off x="4016303" y="3530741"/>
            <a:ext cx="360000" cy="360000"/>
          </a:xfrm>
          <a:prstGeom prst="flowChartConnector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" name="Connettore 19">
            <a:extLst>
              <a:ext uri="{FF2B5EF4-FFF2-40B4-BE49-F238E27FC236}">
                <a16:creationId xmlns:a16="http://schemas.microsoft.com/office/drawing/2014/main" id="{647ECBC3-8E3D-45E8-AB51-D1B4F1287C1C}"/>
              </a:ext>
            </a:extLst>
          </p:cNvPr>
          <p:cNvSpPr/>
          <p:nvPr/>
        </p:nvSpPr>
        <p:spPr>
          <a:xfrm>
            <a:off x="7767347" y="3530741"/>
            <a:ext cx="360000" cy="360000"/>
          </a:xfrm>
          <a:prstGeom prst="flowChartConnector">
            <a:avLst/>
          </a:prstGeom>
          <a:solidFill>
            <a:schemeClr val="bg1">
              <a:lumMod val="85000"/>
            </a:schemeClr>
          </a:solidFill>
          <a:ln w="28575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FA6D112D-1126-4D11-90A7-838E3EE169FB}"/>
              </a:ext>
            </a:extLst>
          </p:cNvPr>
          <p:cNvSpPr txBox="1"/>
          <p:nvPr/>
        </p:nvSpPr>
        <p:spPr>
          <a:xfrm>
            <a:off x="461266" y="2090414"/>
            <a:ext cx="26566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dirty="0">
                <a:latin typeface="Tenorite" panose="00000500000000000000" pitchFamily="2" charset="0"/>
              </a:rPr>
              <a:t>Consolidare l’esperienza dei progetti di cooperazione a </a:t>
            </a:r>
            <a:r>
              <a:rPr lang="it-IT" sz="1600" b="1" dirty="0">
                <a:latin typeface="Tenorite" panose="00000500000000000000" pitchFamily="2" charset="0"/>
              </a:rPr>
              <a:t>sostegno dell’innovazione e promozione prodotti di qualità</a:t>
            </a:r>
          </a:p>
        </p:txBody>
      </p:sp>
      <p:pic>
        <p:nvPicPr>
          <p:cNvPr id="24" name="Immagine 23">
            <a:extLst>
              <a:ext uri="{FF2B5EF4-FFF2-40B4-BE49-F238E27FC236}">
                <a16:creationId xmlns:a16="http://schemas.microsoft.com/office/drawing/2014/main" id="{71DC20C3-0649-469C-8B22-1E4268CF8E6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98530" y="3536619"/>
            <a:ext cx="338220" cy="338220"/>
          </a:xfrm>
          <a:prstGeom prst="rect">
            <a:avLst/>
          </a:prstGeom>
        </p:spPr>
      </p:pic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8B315832-D8DC-4B5F-98FC-E1A448475918}"/>
              </a:ext>
            </a:extLst>
          </p:cNvPr>
          <p:cNvSpPr txBox="1"/>
          <p:nvPr/>
        </p:nvSpPr>
        <p:spPr>
          <a:xfrm>
            <a:off x="3326187" y="2213524"/>
            <a:ext cx="180699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dirty="0">
                <a:latin typeface="Tenorite" panose="00000500000000000000" pitchFamily="2" charset="0"/>
              </a:rPr>
              <a:t>Integrazione tra interventi di </a:t>
            </a:r>
            <a:r>
              <a:rPr lang="it-IT" sz="1600" b="1" dirty="0">
                <a:latin typeface="Tenorite" panose="00000500000000000000" pitchFamily="2" charset="0"/>
              </a:rPr>
              <a:t>cooperazione</a:t>
            </a:r>
            <a:r>
              <a:rPr lang="it-IT" sz="1600" dirty="0">
                <a:latin typeface="Tenorite" panose="00000500000000000000" pitchFamily="2" charset="0"/>
              </a:rPr>
              <a:t> (SRG) e </a:t>
            </a:r>
            <a:r>
              <a:rPr lang="it-IT" sz="1600" b="1" dirty="0">
                <a:latin typeface="Tenorite" panose="00000500000000000000" pitchFamily="2" charset="0"/>
              </a:rPr>
              <a:t>AKIS</a:t>
            </a:r>
            <a:r>
              <a:rPr lang="it-IT" sz="1600" dirty="0">
                <a:latin typeface="Tenorite" panose="00000500000000000000" pitchFamily="2" charset="0"/>
              </a:rPr>
              <a:t> (SRH)</a:t>
            </a:r>
          </a:p>
        </p:txBody>
      </p:sp>
      <p:pic>
        <p:nvPicPr>
          <p:cNvPr id="28" name="Immagine 27">
            <a:extLst>
              <a:ext uri="{FF2B5EF4-FFF2-40B4-BE49-F238E27FC236}">
                <a16:creationId xmlns:a16="http://schemas.microsoft.com/office/drawing/2014/main" id="{6DDA4F11-39E4-4A06-A68D-61D728BB42E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31521" y="3519756"/>
            <a:ext cx="371945" cy="371945"/>
          </a:xfrm>
          <a:prstGeom prst="rect">
            <a:avLst/>
          </a:prstGeom>
        </p:spPr>
      </p:pic>
      <p:pic>
        <p:nvPicPr>
          <p:cNvPr id="30" name="Immagine 29">
            <a:extLst>
              <a:ext uri="{FF2B5EF4-FFF2-40B4-BE49-F238E27FC236}">
                <a16:creationId xmlns:a16="http://schemas.microsoft.com/office/drawing/2014/main" id="{AA807DA0-ABDD-4434-B1B6-AA35925CAE7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35529" y="3490734"/>
            <a:ext cx="371945" cy="371945"/>
          </a:xfrm>
          <a:prstGeom prst="rect">
            <a:avLst/>
          </a:prstGeom>
        </p:spPr>
      </p:pic>
      <p:sp>
        <p:nvSpPr>
          <p:cNvPr id="34" name="CasellaDiTesto 33">
            <a:extLst>
              <a:ext uri="{FF2B5EF4-FFF2-40B4-BE49-F238E27FC236}">
                <a16:creationId xmlns:a16="http://schemas.microsoft.com/office/drawing/2014/main" id="{1CE17247-8595-43B1-9DCD-3F9870A78244}"/>
              </a:ext>
            </a:extLst>
          </p:cNvPr>
          <p:cNvSpPr txBox="1"/>
          <p:nvPr/>
        </p:nvSpPr>
        <p:spPr>
          <a:xfrm>
            <a:off x="5442702" y="2336635"/>
            <a:ext cx="16939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dirty="0">
                <a:latin typeface="Tenorite" panose="00000500000000000000" pitchFamily="2" charset="0"/>
              </a:rPr>
              <a:t>Promuovere gli </a:t>
            </a:r>
            <a:r>
              <a:rPr lang="it-IT" sz="1600" b="1" dirty="0">
                <a:latin typeface="Tenorite" panose="00000500000000000000" pitchFamily="2" charset="0"/>
              </a:rPr>
              <a:t>smart villages</a:t>
            </a:r>
            <a:r>
              <a:rPr lang="it-IT" sz="1600" dirty="0">
                <a:latin typeface="Tenorite" panose="00000500000000000000" pitchFamily="2" charset="0"/>
              </a:rPr>
              <a:t> nelle SSL</a:t>
            </a:r>
          </a:p>
        </p:txBody>
      </p:sp>
      <p:pic>
        <p:nvPicPr>
          <p:cNvPr id="35" name="Immagine 34" descr="Immagine che contiene testo, segnale, orologio&#10;&#10;Descrizione generata automaticamente">
            <a:extLst>
              <a:ext uri="{FF2B5EF4-FFF2-40B4-BE49-F238E27FC236}">
                <a16:creationId xmlns:a16="http://schemas.microsoft.com/office/drawing/2014/main" id="{F65F034E-284E-4E11-8BFF-BF8C1F16292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800162" y="3574247"/>
            <a:ext cx="294767" cy="294767"/>
          </a:xfrm>
          <a:prstGeom prst="rect">
            <a:avLst/>
          </a:prstGeom>
        </p:spPr>
      </p:pic>
      <p:sp>
        <p:nvSpPr>
          <p:cNvPr id="36" name="CasellaDiTesto 35">
            <a:extLst>
              <a:ext uri="{FF2B5EF4-FFF2-40B4-BE49-F238E27FC236}">
                <a16:creationId xmlns:a16="http://schemas.microsoft.com/office/drawing/2014/main" id="{765464BC-F7D7-40AA-80E1-3CF96D5D8AF1}"/>
              </a:ext>
            </a:extLst>
          </p:cNvPr>
          <p:cNvSpPr txBox="1"/>
          <p:nvPr/>
        </p:nvSpPr>
        <p:spPr>
          <a:xfrm>
            <a:off x="6923980" y="2459746"/>
            <a:ext cx="19382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dirty="0">
                <a:latin typeface="Tenorite" panose="00000500000000000000" pitchFamily="2" charset="0"/>
              </a:rPr>
              <a:t>Sostegno a </a:t>
            </a:r>
          </a:p>
          <a:p>
            <a:pPr algn="ctr"/>
            <a:r>
              <a:rPr lang="it-IT" sz="1600" b="1" dirty="0">
                <a:latin typeface="Tenorite" panose="00000500000000000000" pitchFamily="2" charset="0"/>
              </a:rPr>
              <a:t>LEADER</a:t>
            </a:r>
          </a:p>
        </p:txBody>
      </p:sp>
    </p:spTree>
    <p:extLst>
      <p:ext uri="{BB962C8B-B14F-4D97-AF65-F5344CB8AC3E}">
        <p14:creationId xmlns:p14="http://schemas.microsoft.com/office/powerpoint/2010/main" val="106652617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FB5FABF15D55F4448355840C1EB32076" ma:contentTypeVersion="10" ma:contentTypeDescription="Creare un nuovo documento." ma:contentTypeScope="" ma:versionID="aaff918c3e8125d6ef07f0a81333aafb">
  <xsd:schema xmlns:xsd="http://www.w3.org/2001/XMLSchema" xmlns:xs="http://www.w3.org/2001/XMLSchema" xmlns:p="http://schemas.microsoft.com/office/2006/metadata/properties" xmlns:ns2="a16531ac-38ed-429d-b9ed-0265025defa8" targetNamespace="http://schemas.microsoft.com/office/2006/metadata/properties" ma:root="true" ma:fieldsID="85921013beed68ea1720e2fa1d638fae" ns2:_="">
    <xsd:import namespace="a16531ac-38ed-429d-b9ed-0265025defa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16531ac-38ed-429d-b9ed-0265025defa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3" nillable="true" ma:taxonomy="true" ma:internalName="lcf76f155ced4ddcb4097134ff3c332f" ma:taxonomyFieldName="MediaServiceImageTags" ma:displayName="Tag immagine" ma:readOnly="false" ma:fieldId="{5cf76f15-5ced-4ddc-b409-7134ff3c332f}" ma:taxonomyMulti="true" ma:sspId="34f371fd-2ecf-4312-bad1-fbb43e1cdc3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16531ac-38ed-429d-b9ed-0265025defa8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13F3264-9BC3-4303-823D-1A34378035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16531ac-38ed-429d-b9ed-0265025defa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79E3B14-DF5A-4600-B2B7-E5AE46369C94}">
  <ds:schemaRefs>
    <ds:schemaRef ds:uri="a16531ac-38ed-429d-b9ed-0265025defa8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schemas.microsoft.com/office/infopath/2007/PartnerControls"/>
    <ds:schemaRef ds:uri="http://purl.org/dc/dcmitype/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9D182C11-8919-4021-B9B0-B3C4126E254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14403</TotalTime>
  <Words>1827</Words>
  <Application>Microsoft Office PowerPoint</Application>
  <PresentationFormat>Presentazione su schermo (16:9)</PresentationFormat>
  <Paragraphs>209</Paragraphs>
  <Slides>18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9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18</vt:i4>
      </vt:variant>
    </vt:vector>
  </HeadingPairs>
  <TitlesOfParts>
    <vt:vector size="28" baseType="lpstr">
      <vt:lpstr>Arial</vt:lpstr>
      <vt:lpstr>Calibri</vt:lpstr>
      <vt:lpstr>Helvetica</vt:lpstr>
      <vt:lpstr>Helvetica Light</vt:lpstr>
      <vt:lpstr>Segoe UI</vt:lpstr>
      <vt:lpstr>Symbol</vt:lpstr>
      <vt:lpstr>Tahoma</vt:lpstr>
      <vt:lpstr>Tenorite</vt:lpstr>
      <vt:lpstr>Wingdings</vt:lpstr>
      <vt:lpstr>Tema di Office</vt:lpstr>
      <vt:lpstr>COMPLEMENTO PER LO SVILUPPO RURALE  DEL PIANO STRATEGICO NAZIONALE DELLA PAC 2023-2027  DELLA REGIONE LOMBARDIA  Rita Cristina De Ponti  </vt:lpstr>
      <vt:lpstr>Presentazione standard di PowerPoint</vt:lpstr>
      <vt:lpstr>Presentazione standard di PowerPoint</vt:lpstr>
      <vt:lpstr>Complemento per lo Sviluppo Rurale del Piano Strategico Nazionale della PAC 2023-2027 della Regione Lombardia</vt:lpstr>
      <vt:lpstr>Complemento per lo Sviluppo Rurale del Piano Strategico Nazionale della PAC 2023-2027 della Regione Lombardia</vt:lpstr>
      <vt:lpstr>Complemento per lo Sviluppo Rurale del Piano Strategico Nazionale della PAC 2023-2027 della Regione Lombardia</vt:lpstr>
      <vt:lpstr>Complemento per lo Sviluppo Rurale del Piano Strategico Nazionale della PAC 2023-2027 della Regione Lombardia</vt:lpstr>
      <vt:lpstr>Complemento per lo Sviluppo Rurale del Piano Strategico Nazionale della PAC 2023-2027 della Regione Lombardia</vt:lpstr>
      <vt:lpstr>Complemento per lo Sviluppo Rurale del Piano Strategico Nazionale della PAC 2023-2027 della Regione Lombardia</vt:lpstr>
      <vt:lpstr>Complemento per lo Sviluppo Rurale del Piano Strategico Nazionale della PAC 2023-2027 della Regione Lombardia</vt:lpstr>
      <vt:lpstr>Complemento per lo Sviluppo Rurale del Piano Strategico Nazionale della PAC 2023-2027 della Regione Lombardia</vt:lpstr>
      <vt:lpstr>Complemento per lo Sviluppo Rurale del Piano Strategico Nazionale della PAC 2023-2027 della Regione Lombardia</vt:lpstr>
      <vt:lpstr>Complemento per lo Sviluppo Rurale del Piano Strategico Nazionale della PAC 2023-2027 della Regione Lombardia</vt:lpstr>
      <vt:lpstr>Complemento per lo Sviluppo Rurale del Piano Strategico Nazionale della PAC 2023-2027 della Regione Lombardia</vt:lpstr>
      <vt:lpstr>Complemento per lo Sviluppo Rurale del Piano Strategico Nazionale della PAC 2023-2027 della Regione Lombardia</vt:lpstr>
      <vt:lpstr>Complemento per lo Sviluppo Rurale del Piano Strategico Nazionale della PAC 2023-2027 della Regione Lombardia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FC</dc:creator>
  <cp:lastModifiedBy>Rita Cristina De Ponti</cp:lastModifiedBy>
  <cp:revision>621</cp:revision>
  <cp:lastPrinted>2022-05-31T15:09:29Z</cp:lastPrinted>
  <dcterms:created xsi:type="dcterms:W3CDTF">2017-12-04T13:54:02Z</dcterms:created>
  <dcterms:modified xsi:type="dcterms:W3CDTF">2023-02-06T18:06:22Z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0x010100FB5FABF15D55F4448355840C1EB32076</vt:lpwstr>
  </property>
  <property fmtid="{D5CDD505-2E9C-101B-9397-08002B2CF9AE}" pid="3" name="MediaServiceImageTags">
    <vt:lpwstr/>
  </property>
</Properties>
</file>