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317" r:id="rId3"/>
    <p:sldId id="318" r:id="rId4"/>
    <p:sldId id="326" r:id="rId5"/>
    <p:sldId id="319" r:id="rId6"/>
    <p:sldId id="320" r:id="rId7"/>
    <p:sldId id="321" r:id="rId8"/>
    <p:sldId id="322" r:id="rId9"/>
    <p:sldId id="323" r:id="rId10"/>
    <p:sldId id="324" r:id="rId11"/>
    <p:sldId id="325" r:id="rId12"/>
    <p:sldId id="328" r:id="rId13"/>
    <p:sldId id="337" r:id="rId14"/>
    <p:sldId id="331" r:id="rId15"/>
    <p:sldId id="330" r:id="rId16"/>
    <p:sldId id="329" r:id="rId17"/>
    <p:sldId id="334" r:id="rId18"/>
    <p:sldId id="335" r:id="rId19"/>
    <p:sldId id="332" r:id="rId20"/>
    <p:sldId id="336" r:id="rId21"/>
  </p:sldIdLst>
  <p:sldSz cx="9144000" cy="5143500" type="screen16x9"/>
  <p:notesSz cx="6858000" cy="9144000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5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52" autoAdjust="0"/>
    <p:restoredTop sz="94684" autoAdjust="0"/>
  </p:normalViewPr>
  <p:slideViewPr>
    <p:cSldViewPr snapToGrid="0" snapToObjects="1">
      <p:cViewPr varScale="1">
        <p:scale>
          <a:sx n="142" d="100"/>
          <a:sy n="142" d="100"/>
        </p:scale>
        <p:origin x="714" y="126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  <p:sld r:id="rId2" collapse="1"/>
      <p:sld r:id="rId3" collapse="1"/>
      <p:sld r:id="rId4" collapse="1"/>
      <p:sld r:id="rId5" collapse="1"/>
      <p:sld r:id="rId6" collapse="1"/>
      <p:sld r:id="rId7" collapse="1"/>
      <p:sld r:id="rId8" collapse="1"/>
      <p:sld r:id="rId9" collapse="1"/>
      <p:sld r:id="rId10" collapse="1"/>
      <p:sld r:id="rId11" collapse="1"/>
      <p:sld r:id="rId12" collapse="1"/>
      <p:sld r:id="rId13" collapse="1"/>
      <p:sld r:id="rId14" collapse="1"/>
      <p:sld r:id="rId15" collapse="1"/>
      <p:sld r:id="rId16" collapse="1"/>
      <p:sld r:id="rId17" collapse="1"/>
      <p:sld r:id="rId18" collapse="1"/>
      <p:sld r:id="rId19" collapse="1"/>
    </p:sldLst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_rels/viewProps.xml.rels><?xml version="1.0" encoding="UTF-8" standalone="yes"?>
<Relationships xmlns="http://schemas.openxmlformats.org/package/2006/relationships"><Relationship Id="rId8" Type="http://schemas.openxmlformats.org/officeDocument/2006/relationships/slide" Target="slides/slide9.xml"/><Relationship Id="rId13" Type="http://schemas.openxmlformats.org/officeDocument/2006/relationships/slide" Target="slides/slide14.xml"/><Relationship Id="rId18" Type="http://schemas.openxmlformats.org/officeDocument/2006/relationships/slide" Target="slides/slide19.xml"/><Relationship Id="rId3" Type="http://schemas.openxmlformats.org/officeDocument/2006/relationships/slide" Target="slides/slide4.xml"/><Relationship Id="rId7" Type="http://schemas.openxmlformats.org/officeDocument/2006/relationships/slide" Target="slides/slide8.xml"/><Relationship Id="rId12" Type="http://schemas.openxmlformats.org/officeDocument/2006/relationships/slide" Target="slides/slide13.xml"/><Relationship Id="rId17" Type="http://schemas.openxmlformats.org/officeDocument/2006/relationships/slide" Target="slides/slide18.xml"/><Relationship Id="rId2" Type="http://schemas.openxmlformats.org/officeDocument/2006/relationships/slide" Target="slides/slide3.xml"/><Relationship Id="rId16" Type="http://schemas.openxmlformats.org/officeDocument/2006/relationships/slide" Target="slides/slide17.xml"/><Relationship Id="rId1" Type="http://schemas.openxmlformats.org/officeDocument/2006/relationships/slide" Target="slides/slide2.xml"/><Relationship Id="rId6" Type="http://schemas.openxmlformats.org/officeDocument/2006/relationships/slide" Target="slides/slide7.xml"/><Relationship Id="rId11" Type="http://schemas.openxmlformats.org/officeDocument/2006/relationships/slide" Target="slides/slide12.xml"/><Relationship Id="rId5" Type="http://schemas.openxmlformats.org/officeDocument/2006/relationships/slide" Target="slides/slide6.xml"/><Relationship Id="rId15" Type="http://schemas.openxmlformats.org/officeDocument/2006/relationships/slide" Target="slides/slide16.xml"/><Relationship Id="rId10" Type="http://schemas.openxmlformats.org/officeDocument/2006/relationships/slide" Target="slides/slide11.xml"/><Relationship Id="rId19" Type="http://schemas.openxmlformats.org/officeDocument/2006/relationships/slide" Target="slides/slide20.xml"/><Relationship Id="rId4" Type="http://schemas.openxmlformats.org/officeDocument/2006/relationships/slide" Target="slides/slide5.xml"/><Relationship Id="rId9" Type="http://schemas.openxmlformats.org/officeDocument/2006/relationships/slide" Target="slides/slide10.xml"/><Relationship Id="rId14" Type="http://schemas.openxmlformats.org/officeDocument/2006/relationships/slide" Target="slides/slide15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RL_coperti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 hasCustomPrompt="1"/>
          </p:nvPr>
        </p:nvSpPr>
        <p:spPr>
          <a:xfrm>
            <a:off x="0" y="306553"/>
            <a:ext cx="9144000" cy="3031733"/>
          </a:xfrm>
        </p:spPr>
        <p:txBody>
          <a:bodyPr/>
          <a:lstStyle/>
          <a:p>
            <a:r>
              <a:rPr lang="it-IT" dirty="0"/>
              <a:t>Titolo presentazione</a:t>
            </a:r>
          </a:p>
        </p:txBody>
      </p:sp>
    </p:spTree>
    <p:extLst>
      <p:ext uri="{BB962C8B-B14F-4D97-AF65-F5344CB8AC3E}">
        <p14:creationId xmlns:p14="http://schemas.microsoft.com/office/powerpoint/2010/main" val="35937113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RL_interno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Immagine 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3" y="0"/>
            <a:ext cx="9143193" cy="5143349"/>
          </a:xfrm>
          <a:prstGeom prst="rect">
            <a:avLst/>
          </a:prstGeom>
        </p:spPr>
      </p:pic>
      <p:sp>
        <p:nvSpPr>
          <p:cNvPr id="9" name="Titolo 1"/>
          <p:cNvSpPr>
            <a:spLocks noGrp="1"/>
          </p:cNvSpPr>
          <p:nvPr>
            <p:ph type="ctrTitle" hasCustomPrompt="1"/>
          </p:nvPr>
        </p:nvSpPr>
        <p:spPr>
          <a:xfrm>
            <a:off x="685800" y="329222"/>
            <a:ext cx="7772400" cy="660502"/>
          </a:xfrm>
        </p:spPr>
        <p:txBody>
          <a:bodyPr>
            <a:normAutofit/>
          </a:bodyPr>
          <a:lstStyle>
            <a:lvl1pPr algn="l">
              <a:defRPr sz="3000">
                <a:solidFill>
                  <a:srgbClr val="056633"/>
                </a:solidFill>
              </a:defRPr>
            </a:lvl1pPr>
          </a:lstStyle>
          <a:p>
            <a:r>
              <a:rPr lang="it-IT" dirty="0"/>
              <a:t>Titolo</a:t>
            </a:r>
          </a:p>
        </p:txBody>
      </p:sp>
      <p:sp>
        <p:nvSpPr>
          <p:cNvPr id="10" name="Sottotitolo 2"/>
          <p:cNvSpPr>
            <a:spLocks noGrp="1"/>
          </p:cNvSpPr>
          <p:nvPr>
            <p:ph type="subTitle" idx="1" hasCustomPrompt="1"/>
          </p:nvPr>
        </p:nvSpPr>
        <p:spPr>
          <a:xfrm>
            <a:off x="685800" y="1401379"/>
            <a:ext cx="7772400" cy="3310759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800">
                <a:solidFill>
                  <a:schemeClr val="tx1"/>
                </a:solidFill>
                <a:latin typeface="Helvetica"/>
                <a:cs typeface="Helvetica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dirty="0"/>
              <a:t>Testo</a:t>
            </a:r>
          </a:p>
        </p:txBody>
      </p:sp>
      <p:sp>
        <p:nvSpPr>
          <p:cNvPr id="11" name="CasellaDiTesto 10"/>
          <p:cNvSpPr txBox="1"/>
          <p:nvPr userDrawn="1"/>
        </p:nvSpPr>
        <p:spPr>
          <a:xfrm>
            <a:off x="-87586" y="1488966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426618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magine 6"/>
          <p:cNvPicPr>
            <a:picLocks noChangeAspect="1"/>
          </p:cNvPicPr>
          <p:nvPr userDrawn="1"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2" y="0"/>
            <a:ext cx="9143355" cy="5143440"/>
          </a:xfrm>
          <a:prstGeom prst="rect">
            <a:avLst/>
          </a:prstGeom>
        </p:spPr>
      </p:pic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306553"/>
            <a:ext cx="8229600" cy="415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dirty="0"/>
              <a:t>Titolo presentazione</a:t>
            </a:r>
          </a:p>
        </p:txBody>
      </p:sp>
    </p:spTree>
    <p:extLst>
      <p:ext uri="{BB962C8B-B14F-4D97-AF65-F5344CB8AC3E}">
        <p14:creationId xmlns:p14="http://schemas.microsoft.com/office/powerpoint/2010/main" val="22849151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49" r:id="rId2"/>
  </p:sldLayoutIdLst>
  <p:txStyles>
    <p:titleStyle>
      <a:lvl1pPr algn="ctr" defTabSz="457200" rtl="0" eaLnBrk="1" latinLnBrk="0" hangingPunct="1">
        <a:spcBef>
          <a:spcPct val="0"/>
        </a:spcBef>
        <a:buNone/>
        <a:defRPr sz="4400" b="1" kern="1200">
          <a:solidFill>
            <a:srgbClr val="056633"/>
          </a:solidFill>
          <a:latin typeface="Helvetica"/>
          <a:ea typeface="+mj-ea"/>
          <a:cs typeface="Helvetica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title"/>
          </p:nvPr>
        </p:nvSpPr>
        <p:spPr>
          <a:xfrm>
            <a:off x="291993" y="1633818"/>
            <a:ext cx="8560014" cy="1151854"/>
          </a:xfrm>
        </p:spPr>
        <p:txBody>
          <a:bodyPr>
            <a:noAutofit/>
          </a:bodyPr>
          <a:lstStyle/>
          <a:p>
            <a:pPr>
              <a:spcBef>
                <a:spcPts val="600"/>
              </a:spcBef>
              <a:spcAft>
                <a:spcPts val="1000"/>
              </a:spcAft>
            </a:pP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r>
              <a:rPr lang="it-IT" sz="1800" i="1" dirty="0">
                <a:latin typeface="Helvetica" panose="020B0604020202030204" pitchFamily="34" charset="0"/>
              </a:rPr>
              <a:t> </a:t>
            </a:r>
            <a:br>
              <a:rPr lang="it-IT" sz="1800" i="1" dirty="0">
                <a:latin typeface="Helvetica" panose="020B0604020202030204" pitchFamily="34" charset="0"/>
              </a:rPr>
            </a:br>
            <a:br>
              <a:rPr lang="it-IT" sz="2200" dirty="0"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br>
              <a:rPr lang="it-IT" sz="2000" dirty="0">
                <a:solidFill>
                  <a:srgbClr val="00642D"/>
                </a:solidFill>
                <a:latin typeface="Helvetica" panose="020B0604020202030204" pitchFamily="34" charset="0"/>
              </a:rPr>
            </a:br>
            <a:endParaRPr lang="it-IT" sz="2000" dirty="0"/>
          </a:p>
        </p:txBody>
      </p:sp>
      <p:sp>
        <p:nvSpPr>
          <p:cNvPr id="3" name="CasellaDiTesto 2"/>
          <p:cNvSpPr txBox="1"/>
          <p:nvPr/>
        </p:nvSpPr>
        <p:spPr>
          <a:xfrm>
            <a:off x="291994" y="2785671"/>
            <a:ext cx="8560014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it-IT" i="1" dirty="0">
                <a:latin typeface="Helvetica" panose="020B0604020202030204" pitchFamily="34" charset="0"/>
              </a:rPr>
              <a:t>AIUTI DI STATO</a:t>
            </a:r>
          </a:p>
          <a:p>
            <a:pPr algn="ctr">
              <a:spcAft>
                <a:spcPts val="600"/>
              </a:spcAft>
            </a:pPr>
            <a:r>
              <a:rPr lang="it-IT" altLang="it-IT" b="1" i="1" dirty="0">
                <a:latin typeface="Helvetica Light" pitchFamily="50" charset="0"/>
              </a:rPr>
              <a:t>Cristiana Trudu – Struttura Aiuti di stato e interventi per lo sviluppo locale</a:t>
            </a:r>
          </a:p>
          <a:p>
            <a:pPr algn="ctr">
              <a:spcAft>
                <a:spcPts val="600"/>
              </a:spcAft>
            </a:pPr>
            <a:r>
              <a:rPr lang="it-IT" altLang="it-IT" b="1" i="1" dirty="0">
                <a:latin typeface="Helvetica Light" pitchFamily="50" charset="0"/>
              </a:rPr>
              <a:t> D. G. Agricoltura, Alimentazione e Sistemi Verdi</a:t>
            </a:r>
          </a:p>
        </p:txBody>
      </p:sp>
    </p:spTree>
    <p:extLst>
      <p:ext uri="{BB962C8B-B14F-4D97-AF65-F5344CB8AC3E}">
        <p14:creationId xmlns:p14="http://schemas.microsoft.com/office/powerpoint/2010/main" val="85045452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1147383"/>
            <a:ext cx="7772400" cy="3310759"/>
          </a:xfrm>
        </p:spPr>
        <p:txBody>
          <a:bodyPr/>
          <a:lstStyle/>
          <a:p>
            <a:pPr algn="just"/>
            <a:endParaRPr lang="it-IT" dirty="0"/>
          </a:p>
          <a:p>
            <a:pPr algn="just"/>
            <a:r>
              <a:rPr lang="it-IT" dirty="0"/>
              <a:t>Dal punto di vista operativo quindi, se nel Piano Strategico della PAC è prevista una scheda di intervento, e se questa non riguarda il settore agricolo, deve essere «inquadrata» anche secondo la norma aiuti di stato perché possano essere erogati dei contributi, con la modalità e secondo la procedura del caso.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De </a:t>
            </a:r>
            <a:r>
              <a:rPr lang="it-IT" dirty="0" err="1"/>
              <a:t>minimis</a:t>
            </a:r>
            <a:r>
              <a:rPr lang="it-IT" dirty="0"/>
              <a:t> a 200.000 €</a:t>
            </a:r>
          </a:p>
          <a:p>
            <a:pPr algn="just"/>
            <a:r>
              <a:rPr lang="it-IT" dirty="0"/>
              <a:t>Esenzione da notifica</a:t>
            </a:r>
          </a:p>
          <a:p>
            <a:pPr algn="just"/>
            <a:r>
              <a:rPr lang="it-IT" dirty="0"/>
              <a:t>Notifica ordinaria</a:t>
            </a:r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1735674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299783"/>
            <a:ext cx="7772400" cy="3310759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it-IT" dirty="0"/>
              <a:t>Quale impatto economico hanno gli aiuti di stato?</a:t>
            </a:r>
          </a:p>
          <a:p>
            <a:pPr algn="just"/>
            <a:r>
              <a:rPr lang="it-IT" dirty="0"/>
              <a:t>Nel PSR 2014 – 2022 sono state </a:t>
            </a:r>
            <a:r>
              <a:rPr lang="it-IT" b="1" dirty="0"/>
              <a:t>assegnate</a:t>
            </a:r>
            <a:r>
              <a:rPr lang="it-IT" dirty="0"/>
              <a:t> </a:t>
            </a:r>
            <a:r>
              <a:rPr lang="it-IT" u="sng" dirty="0"/>
              <a:t>fino ad oggi </a:t>
            </a:r>
            <a:r>
              <a:rPr lang="it-IT" dirty="0"/>
              <a:t>risorse in aiuti di stato per </a:t>
            </a:r>
            <a:r>
              <a:rPr lang="it-IT" dirty="0">
                <a:solidFill>
                  <a:srgbClr val="FF0000"/>
                </a:solidFill>
              </a:rPr>
              <a:t>270 milioni di € circa</a:t>
            </a:r>
            <a:endParaRPr lang="it-IT" dirty="0"/>
          </a:p>
          <a:p>
            <a:pPr marL="285750" indent="-285750" algn="just">
              <a:buFontTx/>
              <a:buChar char="-"/>
            </a:pPr>
            <a:r>
              <a:rPr lang="it-IT" dirty="0">
                <a:solidFill>
                  <a:srgbClr val="FF0000"/>
                </a:solidFill>
              </a:rPr>
              <a:t>Misura 4 </a:t>
            </a:r>
            <a:r>
              <a:rPr lang="it-IT" dirty="0"/>
              <a:t>= assegnati 38 mil. € - 576 beneficiari</a:t>
            </a:r>
          </a:p>
          <a:p>
            <a:pPr marL="285750" indent="-285750" algn="just">
              <a:buFontTx/>
              <a:buChar char="-"/>
            </a:pPr>
            <a:r>
              <a:rPr lang="it-IT" dirty="0">
                <a:solidFill>
                  <a:srgbClr val="FF0000"/>
                </a:solidFill>
              </a:rPr>
              <a:t>Misura 6</a:t>
            </a:r>
            <a:r>
              <a:rPr lang="it-IT" dirty="0"/>
              <a:t> = assegnati 36 mil. € - 492 beneficiari</a:t>
            </a:r>
          </a:p>
          <a:p>
            <a:pPr marL="285750" indent="-285750" algn="just">
              <a:buFontTx/>
              <a:buChar char="-"/>
            </a:pPr>
            <a:r>
              <a:rPr lang="it-IT" dirty="0">
                <a:solidFill>
                  <a:srgbClr val="FF0000"/>
                </a:solidFill>
              </a:rPr>
              <a:t>Misura 7</a:t>
            </a:r>
            <a:r>
              <a:rPr lang="it-IT" dirty="0"/>
              <a:t> = assegnati 112 mil. € - 1066 beneficiari</a:t>
            </a:r>
          </a:p>
          <a:p>
            <a:pPr marL="285750" indent="-285750" algn="just">
              <a:buFontTx/>
              <a:buChar char="-"/>
            </a:pPr>
            <a:r>
              <a:rPr lang="it-IT" dirty="0">
                <a:solidFill>
                  <a:srgbClr val="FF0000"/>
                </a:solidFill>
              </a:rPr>
              <a:t>Misura 8 </a:t>
            </a:r>
            <a:r>
              <a:rPr lang="it-IT" dirty="0"/>
              <a:t>= assegnati 80 mil. € - 1228 beneficiari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Più contributi non agricoli su 4.4.01 4.4.02, misura 10 e 16.2.01</a:t>
            </a:r>
          </a:p>
          <a:p>
            <a:pPr algn="just"/>
            <a:endParaRPr lang="it-IT" sz="1100" b="1" dirty="0">
              <a:solidFill>
                <a:srgbClr val="FF0000"/>
              </a:solidFill>
            </a:endParaRPr>
          </a:p>
          <a:p>
            <a:pPr algn="just"/>
            <a:r>
              <a:rPr lang="it-IT" sz="1100" b="1" dirty="0">
                <a:solidFill>
                  <a:srgbClr val="FF0000"/>
                </a:solidFill>
              </a:rPr>
              <a:t>Fonte dati : SISCO </a:t>
            </a:r>
          </a:p>
        </p:txBody>
      </p:sp>
    </p:spTree>
    <p:extLst>
      <p:ext uri="{BB962C8B-B14F-4D97-AF65-F5344CB8AC3E}">
        <p14:creationId xmlns:p14="http://schemas.microsoft.com/office/powerpoint/2010/main" val="203626390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169895"/>
            <a:ext cx="7772400" cy="3440648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it-IT" dirty="0"/>
              <a:t>Quale impatto economico hanno gli aiuti di stato?</a:t>
            </a:r>
          </a:p>
          <a:p>
            <a:pPr algn="just"/>
            <a:r>
              <a:rPr lang="it-IT" dirty="0"/>
              <a:t>Nel PSR 2014 – 2022 sono state </a:t>
            </a:r>
            <a:r>
              <a:rPr lang="it-IT" b="1" dirty="0"/>
              <a:t>erogate</a:t>
            </a:r>
            <a:r>
              <a:rPr lang="it-IT" dirty="0"/>
              <a:t> </a:t>
            </a:r>
            <a:r>
              <a:rPr lang="it-IT" u="sng" dirty="0"/>
              <a:t>fino ad oggi </a:t>
            </a:r>
            <a:r>
              <a:rPr lang="it-IT" dirty="0"/>
              <a:t>risorse in aiuti di stato per </a:t>
            </a:r>
            <a:r>
              <a:rPr lang="it-IT" dirty="0">
                <a:solidFill>
                  <a:srgbClr val="FF0000"/>
                </a:solidFill>
              </a:rPr>
              <a:t>102 milioni di € circa</a:t>
            </a:r>
            <a:endParaRPr lang="it-IT" dirty="0"/>
          </a:p>
          <a:p>
            <a:pPr marL="285750" indent="-285750" algn="just">
              <a:buFontTx/>
              <a:buChar char="-"/>
            </a:pPr>
            <a:r>
              <a:rPr lang="it-IT" dirty="0">
                <a:solidFill>
                  <a:srgbClr val="FF0000"/>
                </a:solidFill>
              </a:rPr>
              <a:t>Misura 4 </a:t>
            </a:r>
            <a:r>
              <a:rPr lang="it-IT" dirty="0"/>
              <a:t>= erogati 15,5 mil. € a 168 beneficiari</a:t>
            </a:r>
          </a:p>
          <a:p>
            <a:pPr marL="285750" indent="-285750" algn="just">
              <a:buFontTx/>
              <a:buChar char="-"/>
            </a:pPr>
            <a:r>
              <a:rPr lang="it-IT" dirty="0">
                <a:solidFill>
                  <a:srgbClr val="FF0000"/>
                </a:solidFill>
              </a:rPr>
              <a:t>Misura 6</a:t>
            </a:r>
            <a:r>
              <a:rPr lang="it-IT" dirty="0"/>
              <a:t> = erogati 14,5 mil. € a 171beneficari</a:t>
            </a:r>
          </a:p>
          <a:p>
            <a:pPr marL="285750" indent="-285750" algn="just">
              <a:buFontTx/>
              <a:buChar char="-"/>
            </a:pPr>
            <a:r>
              <a:rPr lang="it-IT" dirty="0">
                <a:solidFill>
                  <a:srgbClr val="FF0000"/>
                </a:solidFill>
              </a:rPr>
              <a:t>Misura 7</a:t>
            </a:r>
            <a:r>
              <a:rPr lang="it-IT" dirty="0"/>
              <a:t> = erogati 42 mil. €  a  263 beneficiari</a:t>
            </a:r>
          </a:p>
          <a:p>
            <a:pPr marL="285750" indent="-285750" algn="just">
              <a:buFontTx/>
              <a:buChar char="-"/>
            </a:pPr>
            <a:r>
              <a:rPr lang="it-IT" dirty="0">
                <a:solidFill>
                  <a:srgbClr val="FF0000"/>
                </a:solidFill>
              </a:rPr>
              <a:t>Misura 8 </a:t>
            </a:r>
            <a:r>
              <a:rPr lang="it-IT" dirty="0"/>
              <a:t>=</a:t>
            </a:r>
            <a:r>
              <a:rPr lang="it-IT" dirty="0">
                <a:solidFill>
                  <a:srgbClr val="FF0000"/>
                </a:solidFill>
              </a:rPr>
              <a:t> </a:t>
            </a:r>
            <a:r>
              <a:rPr lang="it-IT" dirty="0"/>
              <a:t>erogati 30 mil. € a 571 beneficiari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Più contributi non agricoli su 4.4.01 4.4.02, misura 10 e operazione 16.10.02</a:t>
            </a:r>
          </a:p>
          <a:p>
            <a:pPr algn="just"/>
            <a:r>
              <a:rPr lang="it-IT" sz="1100" b="1" dirty="0">
                <a:solidFill>
                  <a:srgbClr val="FF0000"/>
                </a:solidFill>
              </a:rPr>
              <a:t>Fonte dati : SISCO </a:t>
            </a:r>
          </a:p>
          <a:p>
            <a:pPr algn="just"/>
            <a:endParaRPr lang="it-IT" sz="11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51328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299783"/>
            <a:ext cx="7772400" cy="3310759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it-IT" dirty="0"/>
              <a:t>Quale impatto potenzialmente avranno gli aiuti di stato per la programmazione 2023 – 2027?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13 (+ qualche intervento, 8, che potrebbe incorrere per la natura del beneficiario o dell’attività) interventi sicuramente incorreranno nella norma aiuti, di questi, complessivi 167.5 </a:t>
            </a:r>
            <a:r>
              <a:rPr lang="it-IT" dirty="0" err="1"/>
              <a:t>mil</a:t>
            </a:r>
            <a:r>
              <a:rPr lang="it-IT" dirty="0"/>
              <a:t> . di €</a:t>
            </a:r>
          </a:p>
          <a:p>
            <a:pPr marL="285750" indent="-285750" algn="just">
              <a:buFontTx/>
              <a:buChar char="-"/>
            </a:pPr>
            <a:r>
              <a:rPr lang="it-IT" dirty="0"/>
              <a:t>1 misura in trascinamento la TRLOM-8.1.02 (per la parte 8.1.02 e la ex misura 221)</a:t>
            </a:r>
          </a:p>
          <a:p>
            <a:pPr marL="285750" indent="-285750" algn="just">
              <a:buFontTx/>
              <a:buChar char="-"/>
            </a:pPr>
            <a:r>
              <a:rPr lang="it-IT" dirty="0"/>
              <a:t>le altre ricalcano i settori non agricoli già affrontati nella scorsa programmazione (foreste, agriturismo, servizi zone rurali…. Etc)</a:t>
            </a:r>
          </a:p>
          <a:p>
            <a:pPr marL="285750" indent="-285750" algn="just">
              <a:buFontTx/>
              <a:buChar char="-"/>
            </a:pPr>
            <a:r>
              <a:rPr lang="it-IT" dirty="0"/>
              <a:t>Più e/o con qualche novità</a:t>
            </a:r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r>
              <a:rPr lang="it-IT" dirty="0"/>
              <a:t> </a:t>
            </a:r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35885104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299783"/>
            <a:ext cx="7772400" cy="3310759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it-IT" dirty="0"/>
              <a:t>Quali sono le novità?</a:t>
            </a:r>
          </a:p>
          <a:p>
            <a:pPr algn="just"/>
            <a:r>
              <a:rPr lang="it-IT" dirty="0"/>
              <a:t>Contro</a:t>
            </a:r>
          </a:p>
          <a:p>
            <a:pPr marL="285750" indent="-285750" algn="just">
              <a:buFontTx/>
              <a:buChar char="-"/>
            </a:pPr>
            <a:r>
              <a:rPr lang="it-IT" dirty="0"/>
              <a:t>Essendoci una ADG Nazionale e un Piano strategico nazionale, per modificare e poi notificare un intervento i tempi si allungheranno.</a:t>
            </a:r>
          </a:p>
          <a:p>
            <a:pPr marL="285750" indent="-285750" algn="just">
              <a:buFontTx/>
              <a:buChar char="-"/>
            </a:pPr>
            <a:r>
              <a:rPr lang="it-IT" dirty="0"/>
              <a:t>Richiesta di scenario controfattuale per i Comuni con più di 5000 abitanti e un bilancio &gt; 10.000.000,00 € anche per il settore forestale e anche in caso di esenzione da notifica.</a:t>
            </a:r>
          </a:p>
          <a:p>
            <a:pPr marL="285750" indent="-285750" algn="just">
              <a:buFontTx/>
              <a:buChar char="-"/>
            </a:pPr>
            <a:r>
              <a:rPr lang="it-IT" dirty="0"/>
              <a:t>Tutta la Ex Misura 19 (Leader) potenzialmente incorre nella normativa aiuti.</a:t>
            </a:r>
          </a:p>
          <a:p>
            <a:pPr algn="just"/>
            <a:r>
              <a:rPr lang="it-IT" dirty="0"/>
              <a:t> </a:t>
            </a:r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2029684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299783"/>
            <a:ext cx="7772400" cy="3310759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it-IT" dirty="0"/>
              <a:t>Pro</a:t>
            </a:r>
          </a:p>
          <a:p>
            <a:pPr algn="just"/>
            <a:endParaRPr lang="it-IT" dirty="0"/>
          </a:p>
          <a:p>
            <a:pPr marL="285750" indent="-285750" algn="just">
              <a:buFontTx/>
              <a:buChar char="-"/>
            </a:pPr>
            <a:r>
              <a:rPr lang="it-IT" dirty="0"/>
              <a:t>Ampliamento delle categorie in esenzione (ad esempio i servizi nelle zone rurali e la cooperazione sono state traslate dalla notifica ordinaria all’esenzione).</a:t>
            </a:r>
          </a:p>
          <a:p>
            <a:pPr marL="285750" indent="-285750" algn="just">
              <a:buFontTx/>
              <a:buChar char="-"/>
            </a:pPr>
            <a:r>
              <a:rPr lang="it-IT" dirty="0"/>
              <a:t>Aumento delle intensità di aiuto</a:t>
            </a:r>
          </a:p>
          <a:p>
            <a:pPr marL="285750" indent="-285750" algn="just">
              <a:buFontTx/>
              <a:buChar char="-"/>
            </a:pPr>
            <a:r>
              <a:rPr lang="it-IT" dirty="0"/>
              <a:t>Procedura di approvazione delle esenzioni più veloce </a:t>
            </a:r>
          </a:p>
        </p:txBody>
      </p:sp>
    </p:spTree>
    <p:extLst>
      <p:ext uri="{BB962C8B-B14F-4D97-AF65-F5344CB8AC3E}">
        <p14:creationId xmlns:p14="http://schemas.microsoft.com/office/powerpoint/2010/main" val="40019951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062319"/>
            <a:ext cx="7772400" cy="3548224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it-IT" dirty="0"/>
              <a:t>Dal punto di vista dell’operatore?</a:t>
            </a:r>
          </a:p>
          <a:p>
            <a:pPr algn="just"/>
            <a:r>
              <a:rPr lang="it-IT" dirty="0"/>
              <a:t>Per capire se un intervento incorre o non incorre nella normativa aiuti, e di conseguenza il suo bando: nel complemento regionale in ogni scheda intervento, alla fine c’è una sezione «gamma del sostegno» in cui sono specificati:</a:t>
            </a:r>
          </a:p>
          <a:p>
            <a:pPr algn="just"/>
            <a:r>
              <a:rPr lang="it-IT" dirty="0"/>
              <a:t>- Forma di sostegno (sovvenzione, garanzia </a:t>
            </a:r>
            <a:r>
              <a:rPr lang="it-IT" dirty="0" err="1"/>
              <a:t>etc</a:t>
            </a:r>
            <a:r>
              <a:rPr lang="it-IT" dirty="0"/>
              <a:t>)</a:t>
            </a:r>
          </a:p>
          <a:p>
            <a:pPr algn="just"/>
            <a:r>
              <a:rPr lang="it-IT" dirty="0"/>
              <a:t>- Tipo di sostegno (rimborso, costo unitario..)</a:t>
            </a:r>
          </a:p>
          <a:p>
            <a:pPr algn="just"/>
            <a:r>
              <a:rPr lang="it-IT" dirty="0"/>
              <a:t>- Intensità di aiuto (percentuale di finanziamento pubblico massimo)</a:t>
            </a:r>
          </a:p>
          <a:p>
            <a:pPr algn="just"/>
            <a:r>
              <a:rPr lang="it-IT" b="1" dirty="0">
                <a:solidFill>
                  <a:srgbClr val="FF0000"/>
                </a:solidFill>
              </a:rPr>
              <a:t>- Aiuti di stato (riferimento all’inquadramento: de </a:t>
            </a:r>
            <a:r>
              <a:rPr lang="it-IT" b="1" dirty="0" err="1">
                <a:solidFill>
                  <a:srgbClr val="FF0000"/>
                </a:solidFill>
              </a:rPr>
              <a:t>minimis</a:t>
            </a:r>
            <a:r>
              <a:rPr lang="it-IT" b="1" dirty="0">
                <a:solidFill>
                  <a:srgbClr val="FF0000"/>
                </a:solidFill>
              </a:rPr>
              <a:t>, GBER, ABER, notifica)</a:t>
            </a:r>
          </a:p>
          <a:p>
            <a:pPr algn="just"/>
            <a:r>
              <a:rPr lang="it-IT" dirty="0"/>
              <a:t>- Anticipo (percentuale di anticipazione)</a:t>
            </a:r>
          </a:p>
        </p:txBody>
      </p:sp>
    </p:spTree>
    <p:extLst>
      <p:ext uri="{BB962C8B-B14F-4D97-AF65-F5344CB8AC3E}">
        <p14:creationId xmlns:p14="http://schemas.microsoft.com/office/powerpoint/2010/main" val="381058803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062319"/>
            <a:ext cx="7772400" cy="3548224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it-IT" dirty="0"/>
              <a:t>Dal punto di vista dell’operatore?</a:t>
            </a:r>
          </a:p>
          <a:p>
            <a:pPr algn="just"/>
            <a:r>
              <a:rPr lang="it-IT" dirty="0"/>
              <a:t>Anche sul Sito della Regione Lombardia ci sono queste informazioni</a:t>
            </a:r>
          </a:p>
          <a:p>
            <a:pPr algn="just"/>
            <a:r>
              <a:rPr lang="it-IT" dirty="0"/>
              <a:t>Quando parte la procedura di notifica, sia essa ordinaria che in esenzione</a:t>
            </a:r>
          </a:p>
          <a:p>
            <a:pPr algn="just"/>
            <a:r>
              <a:rPr lang="it-IT" dirty="0"/>
              <a:t>Deve essere pubblicata la base giuridica notificata.</a:t>
            </a:r>
          </a:p>
          <a:p>
            <a:pPr algn="just"/>
            <a:r>
              <a:rPr lang="it-IT" dirty="0"/>
              <a:t>Per la nostra Direzione c’è una sezione: Istituzione /Regione/Aiuti di stato/</a:t>
            </a:r>
          </a:p>
          <a:p>
            <a:pPr algn="just"/>
            <a:endParaRPr lang="it-IT" dirty="0"/>
          </a:p>
        </p:txBody>
      </p:sp>
      <p:pic>
        <p:nvPicPr>
          <p:cNvPr id="3" name="Immagine 2">
            <a:extLst>
              <a:ext uri="{FF2B5EF4-FFF2-40B4-BE49-F238E27FC236}">
                <a16:creationId xmlns:a16="http://schemas.microsoft.com/office/drawing/2014/main" id="{75D10E6F-211A-4C90-B88E-60BAE762610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2927" t="38170" r="24259" b="26667"/>
          <a:stretch/>
        </p:blipFill>
        <p:spPr>
          <a:xfrm>
            <a:off x="1001806" y="2867586"/>
            <a:ext cx="5553635" cy="180863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6830010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062319"/>
            <a:ext cx="7772400" cy="3548224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it-IT" dirty="0"/>
              <a:t>Dal punto di vista dell’operatore?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Anche nella pagina web del bando viene riportata l’indicazione dell’inquadramento prescelto</a:t>
            </a:r>
          </a:p>
          <a:p>
            <a:pPr algn="just"/>
            <a:endParaRPr lang="it-IT" dirty="0"/>
          </a:p>
        </p:txBody>
      </p:sp>
      <p:pic>
        <p:nvPicPr>
          <p:cNvPr id="3" name="Immagine 2">
            <a:extLst>
              <a:ext uri="{FF2B5EF4-FFF2-40B4-BE49-F238E27FC236}">
                <a16:creationId xmlns:a16="http://schemas.microsoft.com/office/drawing/2014/main" id="{2017DE4D-662E-44AC-A582-BF3AE502B5A2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b="24420"/>
          <a:stretch/>
        </p:blipFill>
        <p:spPr>
          <a:xfrm>
            <a:off x="1559859" y="2529610"/>
            <a:ext cx="4894729" cy="2080933"/>
          </a:xfrm>
          <a:prstGeom prst="rect">
            <a:avLst/>
          </a:prstGeom>
        </p:spPr>
      </p:pic>
      <p:sp>
        <p:nvSpPr>
          <p:cNvPr id="5" name="Ovale 4">
            <a:extLst>
              <a:ext uri="{FF2B5EF4-FFF2-40B4-BE49-F238E27FC236}">
                <a16:creationId xmlns:a16="http://schemas.microsoft.com/office/drawing/2014/main" id="{AB97D2F5-3E47-4169-9E5A-C883A6BA0BC9}"/>
              </a:ext>
            </a:extLst>
          </p:cNvPr>
          <p:cNvSpPr/>
          <p:nvPr/>
        </p:nvSpPr>
        <p:spPr>
          <a:xfrm>
            <a:off x="3079376" y="4101353"/>
            <a:ext cx="806824" cy="329453"/>
          </a:xfrm>
          <a:prstGeom prst="ellipse">
            <a:avLst/>
          </a:prstGeom>
          <a:noFill/>
          <a:ln w="19050"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42571018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062319"/>
            <a:ext cx="7772400" cy="3548224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it-IT" dirty="0"/>
              <a:t>Sui Registri sostanzialmente sarà tutto uguale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I Ministeri (ex MISE ora MIMIT e ex MIPAAF ora MASAF) si sono divisi le competenze dei REGISTRI, SIAN e RNA, nel seguente modo: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Sul SIAN tutte le agevolazioni concesse in forza del reg. (UE) n. 2022/2472 (nuovo ABER) e degli Orientamenti 2023 per il settore agricolo, forestale e le zone rurali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Su RNA tutte le agevolazioni concesse in forza del reg. (UE) n. 651/2014 (c.d. GBER) e del reg. (UE) n. 1407/2013 (de </a:t>
            </a:r>
            <a:r>
              <a:rPr lang="it-IT" dirty="0" err="1"/>
              <a:t>minimis</a:t>
            </a:r>
            <a:r>
              <a:rPr lang="it-IT" dirty="0"/>
              <a:t> generale) </a:t>
            </a:r>
          </a:p>
          <a:p>
            <a:pPr algn="just"/>
            <a:r>
              <a:rPr lang="it-IT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0721698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1147383"/>
            <a:ext cx="7772400" cy="3310759"/>
          </a:xfrm>
        </p:spPr>
        <p:txBody>
          <a:bodyPr/>
          <a:lstStyle/>
          <a:p>
            <a:pPr algn="just"/>
            <a:r>
              <a:rPr lang="it-IT" dirty="0"/>
              <a:t>Riferimento</a:t>
            </a:r>
          </a:p>
          <a:p>
            <a:pPr algn="just"/>
            <a:r>
              <a:rPr lang="it-IT" dirty="0"/>
              <a:t>Trattato sul funzionamento dell’Unione Europea (TFUE), articoli 107,108,109</a:t>
            </a:r>
          </a:p>
          <a:p>
            <a:pPr algn="just"/>
            <a:endParaRPr lang="it-IT" sz="900" dirty="0"/>
          </a:p>
          <a:p>
            <a:pPr algn="just"/>
            <a:r>
              <a:rPr lang="it-IT" dirty="0"/>
              <a:t>Comunicazione della Commissione sulla nozione di aiuto di Stato di cui all'articolo 107, paragrafo 1, del Trattato sul funzionamento dell'Unione europea (2016/C 262/01) </a:t>
            </a:r>
          </a:p>
          <a:p>
            <a:pPr algn="just"/>
            <a:endParaRPr lang="it-IT" sz="900" dirty="0"/>
          </a:p>
          <a:p>
            <a:pPr algn="just"/>
            <a:r>
              <a:rPr lang="it-IT" sz="1600" dirty="0"/>
              <a:t>Punto 5 «L'articolo 107, paragrafo 1, del trattato definisce gli aiuti di Stato come aiuti concessi dagli Stati, ovvero mediante risorse statali, sotto qualsiasi forma che, favorendo talune imprese o talune produzioni, falsano o minacciano di falsare la concorrenza, nella misura in cui incidono sugli scambi tra gli Stati membri (4)…….</a:t>
            </a:r>
          </a:p>
          <a:p>
            <a:endParaRPr lang="it-IT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9265004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4" name="Sottotitolo 2">
            <a:extLst>
              <a:ext uri="{FF2B5EF4-FFF2-40B4-BE49-F238E27FC236}">
                <a16:creationId xmlns:a16="http://schemas.microsoft.com/office/drawing/2014/main" id="{2C69689A-CBBB-4791-888A-C4075CB86264}"/>
              </a:ext>
            </a:extLst>
          </p:cNvPr>
          <p:cNvSpPr txBox="1">
            <a:spLocks/>
          </p:cNvSpPr>
          <p:nvPr/>
        </p:nvSpPr>
        <p:spPr>
          <a:xfrm>
            <a:off x="838200" y="1062319"/>
            <a:ext cx="7772400" cy="3548224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ctr"/>
            <a:r>
              <a:rPr lang="it-IT" sz="2800" dirty="0"/>
              <a:t>Grazie per l’attenzione</a:t>
            </a:r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ctr"/>
            <a:r>
              <a:rPr lang="it-IT" dirty="0"/>
              <a:t>						</a:t>
            </a:r>
            <a:endParaRPr lang="it-IT" sz="2800" dirty="0"/>
          </a:p>
        </p:txBody>
      </p:sp>
    </p:spTree>
    <p:extLst>
      <p:ext uri="{BB962C8B-B14F-4D97-AF65-F5344CB8AC3E}">
        <p14:creationId xmlns:p14="http://schemas.microsoft.com/office/powerpoint/2010/main" val="13709066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1147383"/>
            <a:ext cx="7772400" cy="3310759"/>
          </a:xfrm>
        </p:spPr>
        <p:txBody>
          <a:bodyPr/>
          <a:lstStyle/>
          <a:p>
            <a:r>
              <a:rPr lang="it-IT" dirty="0"/>
              <a:t>I nuovi riferimenti per l’inquadramento degli aiuti di stato per  l’agricoltura, le foreste e le zone rurali sono stati pubblicati in G.U.U.E. il 21.12.2022 sono:</a:t>
            </a:r>
          </a:p>
          <a:p>
            <a:endParaRPr lang="it-IT" dirty="0"/>
          </a:p>
          <a:p>
            <a:pPr marL="342900" indent="-342900">
              <a:buAutoNum type="arabicParenR"/>
            </a:pPr>
            <a:r>
              <a:rPr lang="it-IT" dirty="0"/>
              <a:t>Orientamenti per gli aiuti di Stato nei settori agricolo e forestale e nelle zone rurali (2022/C 485/01)</a:t>
            </a:r>
          </a:p>
          <a:p>
            <a:pPr marL="342900" indent="-342900">
              <a:buAutoNum type="arabicParenR"/>
            </a:pPr>
            <a:r>
              <a:rPr lang="it-IT" dirty="0"/>
              <a:t>Regolamento (UE) 2022/2472 della Commissione, del 14 dicembre 2022, che dichiara compatibili con il mercato interno, in applicazione degli articoli 107 e 108 del trattato sul funzionamento dell’Unione europea, alcune categorie di aiuti nei settori agricolo e forestale e nelle zone rurali (GUUE L327 21.12.2022)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0644635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1147383"/>
            <a:ext cx="7772400" cy="3310759"/>
          </a:xfrm>
        </p:spPr>
        <p:txBody>
          <a:bodyPr/>
          <a:lstStyle/>
          <a:p>
            <a:r>
              <a:rPr lang="it-IT" dirty="0"/>
              <a:t>Restano ancora in vigore:</a:t>
            </a:r>
          </a:p>
          <a:p>
            <a:r>
              <a:rPr lang="it-IT" dirty="0"/>
              <a:t>De </a:t>
            </a:r>
            <a:r>
              <a:rPr lang="it-IT" dirty="0" err="1"/>
              <a:t>minimis</a:t>
            </a:r>
            <a:r>
              <a:rPr lang="it-IT" dirty="0"/>
              <a:t>:</a:t>
            </a:r>
          </a:p>
          <a:p>
            <a:pPr algn="just"/>
            <a:r>
              <a:rPr lang="it-IT" dirty="0"/>
              <a:t>Il regolamento (UE) n. 1407/2013 prorogato al 31.12.2023 dal regolamento (UE) n. 2020/972 della Commissione del 2 luglio 2020 (riguarda anche trasformazione e commercializzazione dei prodotti agricoli di cui all’allegato I del TFUE, soprattutto però il settore forestale, diversificazione, attività connesse….etc.)</a:t>
            </a:r>
          </a:p>
          <a:p>
            <a:endParaRPr lang="it-IT" dirty="0"/>
          </a:p>
          <a:p>
            <a:r>
              <a:rPr lang="it-IT" dirty="0"/>
              <a:t>Il regolamento (UE) n. 1408/2013 aggiornato con regolamento (UE) n.  2019/316 (riguarda solo la produzione primaria dei prodotti agricoli di cui all’allegato I del TFUE…. Citato per dovere di cronaca)</a:t>
            </a:r>
          </a:p>
        </p:txBody>
      </p:sp>
    </p:spTree>
    <p:extLst>
      <p:ext uri="{BB962C8B-B14F-4D97-AF65-F5344CB8AC3E}">
        <p14:creationId xmlns:p14="http://schemas.microsoft.com/office/powerpoint/2010/main" val="32311759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1147383"/>
            <a:ext cx="7772400" cy="3310759"/>
          </a:xfrm>
        </p:spPr>
        <p:txBody>
          <a:bodyPr/>
          <a:lstStyle/>
          <a:p>
            <a:r>
              <a:rPr lang="it-IT" dirty="0"/>
              <a:t>Però………..</a:t>
            </a:r>
          </a:p>
          <a:p>
            <a:pPr algn="just"/>
            <a:r>
              <a:rPr lang="it-IT" dirty="0"/>
              <a:t>quando si parla di Piano Strategico della PAC e Complemento Regionale della Lombardia (approvato con D.G.R. 7370 del 21.11.2022) la norma sugli aiuti di stato </a:t>
            </a:r>
            <a:r>
              <a:rPr lang="it-IT" i="1" dirty="0">
                <a:solidFill>
                  <a:srgbClr val="FF0000"/>
                </a:solidFill>
              </a:rPr>
              <a:t>si applica ad esclusione del c.d. settore agricolo</a:t>
            </a:r>
            <a:r>
              <a:rPr lang="it-IT" dirty="0"/>
              <a:t>.</a:t>
            </a:r>
          </a:p>
          <a:p>
            <a:pPr algn="just"/>
            <a:endParaRPr lang="it-IT" sz="900" dirty="0"/>
          </a:p>
          <a:p>
            <a:r>
              <a:rPr lang="it-IT" dirty="0"/>
              <a:t>Il riferimento si trova sempre sul TFUE (titolo III - Agricoltura e pesca, dall’articolo 38 all’articolo 44).</a:t>
            </a:r>
          </a:p>
          <a:p>
            <a:endParaRPr lang="it-IT" sz="900" dirty="0"/>
          </a:p>
          <a:p>
            <a:pPr algn="just"/>
            <a:r>
              <a:rPr lang="it-IT" dirty="0"/>
              <a:t>In particolare l’articolo 39, definisce gli obiettivi della PAC, e l’articolo 42 dispone sulle regole della concorrenza……..limitandone l’applicazione soltanto nella misura determinata dal Parlamento europeo e dal Consiglio</a:t>
            </a:r>
          </a:p>
          <a:p>
            <a:endParaRPr lang="it-IT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7257877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1147383"/>
            <a:ext cx="7772400" cy="3310759"/>
          </a:xfrm>
        </p:spPr>
        <p:txBody>
          <a:bodyPr/>
          <a:lstStyle/>
          <a:p>
            <a:endParaRPr lang="it-IT" dirty="0"/>
          </a:p>
          <a:p>
            <a:endParaRPr lang="it-IT" dirty="0"/>
          </a:p>
          <a:p>
            <a:endParaRPr lang="it-IT" dirty="0"/>
          </a:p>
        </p:txBody>
      </p:sp>
      <p:sp>
        <p:nvSpPr>
          <p:cNvPr id="5" name="Sottotitolo 2">
            <a:extLst>
              <a:ext uri="{FF2B5EF4-FFF2-40B4-BE49-F238E27FC236}">
                <a16:creationId xmlns:a16="http://schemas.microsoft.com/office/drawing/2014/main" id="{4B16EB7E-7971-4278-891B-F3EFA493CEEB}"/>
              </a:ext>
            </a:extLst>
          </p:cNvPr>
          <p:cNvSpPr txBox="1">
            <a:spLocks/>
          </p:cNvSpPr>
          <p:nvPr/>
        </p:nvSpPr>
        <p:spPr>
          <a:xfrm>
            <a:off x="838200" y="1299783"/>
            <a:ext cx="7772400" cy="3310759"/>
          </a:xfrm>
          <a:prstGeom prst="rect">
            <a:avLst/>
          </a:prstGeom>
        </p:spPr>
        <p:txBody>
          <a:bodyPr/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1800" kern="1200">
                <a:solidFill>
                  <a:schemeClr val="tx1"/>
                </a:solidFill>
                <a:latin typeface="Helvetica"/>
                <a:ea typeface="+mn-ea"/>
                <a:cs typeface="Helvetica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t-IT" dirty="0"/>
              <a:t>Per </a:t>
            </a:r>
            <a:r>
              <a:rPr lang="it-IT" b="1" dirty="0"/>
              <a:t>quanto riguarda la PAC </a:t>
            </a:r>
            <a:r>
              <a:rPr lang="it-IT" dirty="0"/>
              <a:t>e gli Aiuti di stato pertanto abbiamo:</a:t>
            </a:r>
          </a:p>
          <a:p>
            <a:endParaRPr lang="it-IT" dirty="0"/>
          </a:p>
          <a:p>
            <a:pPr marL="285750" indent="-285750">
              <a:buFontTx/>
              <a:buChar char="-"/>
            </a:pPr>
            <a:r>
              <a:rPr lang="it-IT" dirty="0"/>
              <a:t>regolamento (UE) 1144/2014 del Parlamento europeo e del Consiglio (informazione e promozione prodotti agricoli).</a:t>
            </a:r>
          </a:p>
          <a:p>
            <a:pPr marL="285750" indent="-285750">
              <a:buFontTx/>
              <a:buChar char="-"/>
            </a:pPr>
            <a:r>
              <a:rPr lang="it-IT" dirty="0"/>
              <a:t>regolamento (UE) 2021/2115 del Parlamento europeo e del Consiglio</a:t>
            </a:r>
          </a:p>
          <a:p>
            <a:pPr marL="285750" indent="-285750">
              <a:buFontTx/>
              <a:buChar char="-"/>
            </a:pPr>
            <a:r>
              <a:rPr lang="it-IT" dirty="0"/>
              <a:t>regolamento (UE) 2021/2116 del Parlamento europeo e del Consiglio (ex reg. 1306/2013)</a:t>
            </a:r>
          </a:p>
          <a:p>
            <a:pPr marL="285750" indent="-285750">
              <a:buFontTx/>
              <a:buChar char="-"/>
            </a:pPr>
            <a:r>
              <a:rPr lang="it-IT" dirty="0"/>
              <a:t>regolamento (UE) n. 1308/2013 del Parlamento europeo e del Consiglio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242289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1147383"/>
            <a:ext cx="7772400" cy="3310759"/>
          </a:xfrm>
        </p:spPr>
        <p:txBody>
          <a:bodyPr/>
          <a:lstStyle/>
          <a:p>
            <a:r>
              <a:rPr lang="it-IT" dirty="0"/>
              <a:t>Art. 145 del regolamento (UE)2021/2115</a:t>
            </a:r>
          </a:p>
          <a:p>
            <a:endParaRPr lang="it-IT" dirty="0"/>
          </a:p>
          <a:p>
            <a:pPr algn="just"/>
            <a:r>
              <a:rPr lang="it-IT" dirty="0"/>
              <a:t>par. 2…. «le norme sugli aiuti di Stato non si applicano al sostegno fornito dagli Stati membri in forza e in conformità di tale regolamento né ai finanziamenti nazionali integrativi che rientrano nell’ambito di applicazione dell’articolo 42 del trattato»</a:t>
            </a:r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415307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1147383"/>
            <a:ext cx="7772400" cy="3310759"/>
          </a:xfrm>
        </p:spPr>
        <p:txBody>
          <a:bodyPr/>
          <a:lstStyle/>
          <a:p>
            <a:pPr algn="just"/>
            <a:r>
              <a:rPr lang="it-IT" dirty="0"/>
              <a:t>Settore agricolo:</a:t>
            </a:r>
          </a:p>
          <a:p>
            <a:pPr algn="just"/>
            <a:r>
              <a:rPr lang="it-IT" dirty="0"/>
              <a:t>«settore agricolo»: l'insieme delle imprese attive nel settore della produzione agricola primaria, della trasformazione e della commercializzazione di prodotti agricoli;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«prodotto agricolo»: prodotti elencati nell'allegato I del trattato, ad eccezione dei prodotti della pesca e dell'acquacoltura elencati nell'allegato I del regolamento (UE) n. 1379/2013 del Parlamento europeo e del Consiglio.</a:t>
            </a:r>
          </a:p>
          <a:p>
            <a:pPr algn="just"/>
            <a:endParaRPr lang="it-IT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1256900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86982"/>
            <a:ext cx="7772400" cy="660502"/>
          </a:xfrm>
        </p:spPr>
        <p:txBody>
          <a:bodyPr/>
          <a:lstStyle/>
          <a:p>
            <a:pPr algn="ctr"/>
            <a:r>
              <a:rPr lang="it-IT" dirty="0"/>
              <a:t>Aiuti di stato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1147383"/>
            <a:ext cx="7772400" cy="3310759"/>
          </a:xfrm>
        </p:spPr>
        <p:txBody>
          <a:bodyPr/>
          <a:lstStyle/>
          <a:p>
            <a:pPr algn="just"/>
            <a:endParaRPr lang="it-IT" dirty="0"/>
          </a:p>
          <a:p>
            <a:pPr algn="just"/>
            <a:r>
              <a:rPr lang="it-IT" dirty="0"/>
              <a:t>Di conseguenza: al settore forestale e al settore delle c.d. Zone rurali si applicano le regole degli aiuti di stato, anche se sono cofinanziate FEASR.</a:t>
            </a:r>
          </a:p>
          <a:p>
            <a:pPr algn="just"/>
            <a:endParaRPr lang="it-IT" dirty="0"/>
          </a:p>
          <a:p>
            <a:pPr algn="just"/>
            <a:r>
              <a:rPr lang="it-IT" dirty="0"/>
              <a:t>Zone rurali cosa vuol dire? Nel reg 2021/2289 </a:t>
            </a:r>
            <a:r>
              <a:rPr lang="it-IT" dirty="0" err="1"/>
              <a:t>all</a:t>
            </a:r>
            <a:r>
              <a:rPr lang="it-IT" dirty="0"/>
              <a:t>. I cap. 4. «Elementi comuni a più interventi» - </a:t>
            </a:r>
            <a:r>
              <a:rPr lang="it-IT" i="1" dirty="0"/>
              <a:t>h) zona rurale «Sono incluse la definizione o le definizioni di zone rurali e l’applicabilità in tutto il piano strategico della PAC.</a:t>
            </a:r>
          </a:p>
          <a:p>
            <a:pPr algn="just"/>
            <a:r>
              <a:rPr lang="it-IT" dirty="0"/>
              <a:t>Diciamo che comprende però tutto ciò che va a vantaggio delle zone rurali e che non è inquadrato come agricolo o forestale.</a:t>
            </a:r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54126932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1477</TotalTime>
  <Words>1549</Words>
  <Application>Microsoft Office PowerPoint</Application>
  <PresentationFormat>Presentazione su schermo (16:9)</PresentationFormat>
  <Paragraphs>153</Paragraphs>
  <Slides>20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20</vt:i4>
      </vt:variant>
    </vt:vector>
  </HeadingPairs>
  <TitlesOfParts>
    <vt:vector size="25" baseType="lpstr">
      <vt:lpstr>Arial</vt:lpstr>
      <vt:lpstr>Calibri</vt:lpstr>
      <vt:lpstr>Helvetica</vt:lpstr>
      <vt:lpstr>Helvetica Light</vt:lpstr>
      <vt:lpstr>Tema di Office</vt:lpstr>
      <vt:lpstr>              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  <vt:lpstr>Aiuti di stato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di PowerPoint</dc:title>
  <dc:creator>FC</dc:creator>
  <cp:lastModifiedBy>Cristiana Trudu</cp:lastModifiedBy>
  <cp:revision>154</cp:revision>
  <dcterms:created xsi:type="dcterms:W3CDTF">2017-12-04T13:54:02Z</dcterms:created>
  <dcterms:modified xsi:type="dcterms:W3CDTF">2023-02-02T15:41:54Z</dcterms:modified>
</cp:coreProperties>
</file>

<file path=docProps/thumbnail.jpeg>
</file>